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handoutMasterIdLst>
    <p:handoutMasterId r:id="rId19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70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B558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A80D0A-7445-4287-AAFD-64DEB03EE419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A4168-0275-409A-8E48-9C9945F2C3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16B8F-DF17-42D7-9CFC-3AD705D5FE05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F2C00-24BB-467B-91C1-1805057C4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6.xml"/><Relationship Id="rId7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7.xml"/><Relationship Id="rId10" Type="http://schemas.openxmlformats.org/officeDocument/2006/relationships/slide" Target="slide10.xml"/><Relationship Id="rId4" Type="http://schemas.openxmlformats.org/officeDocument/2006/relationships/slide" Target="slide5.xml"/><Relationship Id="rId9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571604" y="785794"/>
            <a:ext cx="1785950" cy="2000264"/>
            <a:chOff x="928662" y="428604"/>
            <a:chExt cx="1785950" cy="2000264"/>
          </a:xfrm>
        </p:grpSpPr>
        <p:sp>
          <p:nvSpPr>
            <p:cNvPr id="5" name="24-конечная звезда 4">
              <a:hlinkClick r:id="rId2" action="ppaction://hlinksldjump"/>
            </p:cNvPr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accent2">
                <a:lumMod val="40000"/>
                <a:lumOff val="6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hlinkClick r:id="rId2" action="ppaction://hlinksldjump"/>
            </p:cNvPr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20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1</a:t>
              </a:r>
              <a:endParaRPr lang="ru-RU" sz="12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3438" y="2786058"/>
            <a:ext cx="1785950" cy="2071702"/>
            <a:chOff x="1000100" y="-214338"/>
            <a:chExt cx="1785950" cy="2071702"/>
          </a:xfrm>
        </p:grpSpPr>
        <p:sp>
          <p:nvSpPr>
            <p:cNvPr id="9" name="24-конечная звезда 8"/>
            <p:cNvSpPr/>
            <p:nvPr/>
          </p:nvSpPr>
          <p:spPr>
            <a:xfrm>
              <a:off x="1000100" y="71414"/>
              <a:ext cx="1785950" cy="1785950"/>
            </a:xfrm>
            <a:prstGeom prst="star24">
              <a:avLst/>
            </a:prstGeom>
            <a:solidFill>
              <a:schemeClr val="accent2">
                <a:lumMod val="40000"/>
                <a:lumOff val="6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3" action="ppaction://hlinksldjump"/>
            </p:cNvPr>
            <p:cNvSpPr/>
            <p:nvPr/>
          </p:nvSpPr>
          <p:spPr>
            <a:xfrm>
              <a:off x="1571604" y="-214338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12000" b="1" cap="none" spc="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5</a:t>
              </a:r>
              <a:endParaRPr lang="ru-RU" sz="12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714480" y="2857496"/>
            <a:ext cx="1785950" cy="2000240"/>
            <a:chOff x="2909878" y="-90486"/>
            <a:chExt cx="1785950" cy="2000240"/>
          </a:xfrm>
        </p:grpSpPr>
        <p:sp>
          <p:nvSpPr>
            <p:cNvPr id="12" name="24-конечная звезда 11"/>
            <p:cNvSpPr/>
            <p:nvPr/>
          </p:nvSpPr>
          <p:spPr>
            <a:xfrm>
              <a:off x="2909878" y="123804"/>
              <a:ext cx="1785950" cy="1785950"/>
            </a:xfrm>
            <a:prstGeom prst="star24">
              <a:avLst/>
            </a:prstGeom>
            <a:solidFill>
              <a:schemeClr val="accent2">
                <a:lumMod val="40000"/>
                <a:lumOff val="6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hlinkClick r:id="rId4" action="ppaction://hlinksldjump"/>
            </p:cNvPr>
            <p:cNvSpPr/>
            <p:nvPr/>
          </p:nvSpPr>
          <p:spPr>
            <a:xfrm>
              <a:off x="3481382" y="-90486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120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4</a:t>
              </a:r>
              <a:endParaRPr lang="ru-RU" sz="12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929454" y="2786058"/>
            <a:ext cx="1785950" cy="2000264"/>
            <a:chOff x="928662" y="428604"/>
            <a:chExt cx="1785950" cy="2000264"/>
          </a:xfrm>
        </p:grpSpPr>
        <p:sp>
          <p:nvSpPr>
            <p:cNvPr id="15" name="24-конечная звезда 14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accent2">
                <a:lumMod val="40000"/>
                <a:lumOff val="6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>
              <a:hlinkClick r:id="rId5" action="ppaction://hlinksldjump"/>
            </p:cNvPr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120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6</a:t>
              </a:r>
              <a:endParaRPr lang="ru-RU" sz="12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786182" y="785794"/>
            <a:ext cx="1785950" cy="2071702"/>
            <a:chOff x="-785850" y="428604"/>
            <a:chExt cx="1785950" cy="2071702"/>
          </a:xfrm>
        </p:grpSpPr>
        <p:sp>
          <p:nvSpPr>
            <p:cNvPr id="18" name="24-конечная звезда 17"/>
            <p:cNvSpPr/>
            <p:nvPr/>
          </p:nvSpPr>
          <p:spPr>
            <a:xfrm>
              <a:off x="-785850" y="714356"/>
              <a:ext cx="1785950" cy="1785950"/>
            </a:xfrm>
            <a:prstGeom prst="star24">
              <a:avLst/>
            </a:prstGeom>
            <a:solidFill>
              <a:schemeClr val="accent2">
                <a:lumMod val="40000"/>
                <a:lumOff val="6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hlinkClick r:id="rId6" action="ppaction://hlinksldjump"/>
            </p:cNvPr>
            <p:cNvSpPr/>
            <p:nvPr/>
          </p:nvSpPr>
          <p:spPr>
            <a:xfrm>
              <a:off x="-357222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120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2</a:t>
              </a:r>
              <a:endParaRPr lang="ru-RU" sz="12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286512" y="1000108"/>
            <a:ext cx="1785950" cy="2000264"/>
            <a:chOff x="928662" y="428604"/>
            <a:chExt cx="1785950" cy="2000264"/>
          </a:xfrm>
        </p:grpSpPr>
        <p:sp>
          <p:nvSpPr>
            <p:cNvPr id="21" name="24-конечная звезда 20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accent2">
                <a:lumMod val="40000"/>
                <a:lumOff val="6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hlinkClick r:id="rId7" action="ppaction://hlinksldjump"/>
            </p:cNvPr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120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3</a:t>
              </a:r>
              <a:endParaRPr lang="ru-RU" sz="12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57158" y="4572008"/>
            <a:ext cx="1785950" cy="2000264"/>
            <a:chOff x="928662" y="428604"/>
            <a:chExt cx="1785950" cy="2000264"/>
          </a:xfrm>
        </p:grpSpPr>
        <p:sp>
          <p:nvSpPr>
            <p:cNvPr id="24" name="24-конечная звезда 23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accent2">
                <a:lumMod val="40000"/>
                <a:lumOff val="6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hlinkClick r:id="rId8" action="ppaction://hlinksldjump"/>
            </p:cNvPr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120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7</a:t>
              </a:r>
              <a:endParaRPr lang="ru-RU" sz="12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428992" y="4643446"/>
            <a:ext cx="1785950" cy="2000264"/>
            <a:chOff x="928662" y="428604"/>
            <a:chExt cx="1785950" cy="2000264"/>
          </a:xfrm>
        </p:grpSpPr>
        <p:sp>
          <p:nvSpPr>
            <p:cNvPr id="27" name="24-конечная звезда 26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accent2">
                <a:lumMod val="40000"/>
                <a:lumOff val="6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>
              <a:hlinkClick r:id="rId9" action="ppaction://hlinksldjump"/>
            </p:cNvPr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12000" b="1" cap="none" spc="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8</a:t>
              </a:r>
              <a:endParaRPr lang="ru-RU" sz="12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143636" y="4572008"/>
            <a:ext cx="1785950" cy="2000264"/>
            <a:chOff x="928662" y="428604"/>
            <a:chExt cx="1785950" cy="2000264"/>
          </a:xfrm>
        </p:grpSpPr>
        <p:sp>
          <p:nvSpPr>
            <p:cNvPr id="30" name="24-конечная звезда 29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accent2">
                <a:lumMod val="40000"/>
                <a:lumOff val="6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hlinkClick r:id="rId10" action="ppaction://hlinksldjump"/>
            </p:cNvPr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120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9</a:t>
              </a:r>
              <a:endParaRPr lang="ru-RU" sz="120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32" name="Прямоугольник 31"/>
          <p:cNvSpPr/>
          <p:nvPr/>
        </p:nvSpPr>
        <p:spPr>
          <a:xfrm>
            <a:off x="3181728" y="5715016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-83718" y="214290"/>
            <a:ext cx="922771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Виберіть номер запитання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1142984"/>
            <a:ext cx="45748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Увага! Запитання!!!</a:t>
            </a:r>
            <a:endParaRPr lang="uk-UA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286644" y="500042"/>
            <a:ext cx="1000132" cy="1285884"/>
            <a:chOff x="928662" y="428604"/>
            <a:chExt cx="1785950" cy="2000263"/>
          </a:xfrm>
        </p:grpSpPr>
        <p:sp>
          <p:nvSpPr>
            <p:cNvPr id="4" name="24-конечная звезда 3"/>
            <p:cNvSpPr/>
            <p:nvPr/>
          </p:nvSpPr>
          <p:spPr>
            <a:xfrm>
              <a:off x="928662" y="642917"/>
              <a:ext cx="1785950" cy="1785950"/>
            </a:xfrm>
            <a:prstGeom prst="star24">
              <a:avLst/>
            </a:prstGeom>
            <a:solidFill>
              <a:schemeClr val="tx2">
                <a:lumMod val="60000"/>
                <a:lumOff val="4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72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9</a:t>
              </a:r>
              <a:endParaRPr lang="ru-RU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571604" y="1928802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Якого типу принтерів не існує?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2786058"/>
            <a:ext cx="81439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/>
              <a:t>А) </a:t>
            </a:r>
            <a:r>
              <a:rPr lang="uk-UA" sz="2200" dirty="0" smtClean="0"/>
              <a:t>Струм</a:t>
            </a:r>
            <a:r>
              <a:rPr lang="ru-RU" sz="2200" dirty="0" err="1" smtClean="0"/>
              <a:t>еневого</a:t>
            </a:r>
            <a:endParaRPr lang="uk-UA" sz="2200" dirty="0" smtClean="0"/>
          </a:p>
          <a:p>
            <a:endParaRPr lang="uk-UA" sz="2200" dirty="0"/>
          </a:p>
          <a:p>
            <a:r>
              <a:rPr lang="uk-UA" sz="2200" dirty="0" smtClean="0"/>
              <a:t>Б) </a:t>
            </a:r>
            <a:r>
              <a:rPr lang="uk-UA" sz="2200" dirty="0" smtClean="0"/>
              <a:t>Матричного</a:t>
            </a:r>
            <a:endParaRPr lang="uk-UA" sz="2200" dirty="0" smtClean="0"/>
          </a:p>
          <a:p>
            <a:endParaRPr lang="uk-UA" sz="2200" dirty="0" smtClean="0"/>
          </a:p>
          <a:p>
            <a:r>
              <a:rPr lang="uk-UA" sz="2200" dirty="0" smtClean="0"/>
              <a:t>В) </a:t>
            </a:r>
            <a:r>
              <a:rPr lang="uk-UA" sz="2200" dirty="0" err="1" smtClean="0"/>
              <a:t>Світлодіодного</a:t>
            </a:r>
            <a:endParaRPr lang="uk-UA" sz="2200" dirty="0" smtClean="0"/>
          </a:p>
          <a:p>
            <a:endParaRPr lang="uk-UA" sz="2200" dirty="0" smtClean="0"/>
          </a:p>
          <a:p>
            <a:r>
              <a:rPr lang="uk-UA" sz="2200" dirty="0" smtClean="0"/>
              <a:t>Г) </a:t>
            </a:r>
            <a:r>
              <a:rPr lang="uk-UA" sz="2200" dirty="0" err="1" smtClean="0"/>
              <a:t>Маневрального</a:t>
            </a:r>
            <a:endParaRPr lang="uk-UA" sz="2200" dirty="0" smtClean="0"/>
          </a:p>
          <a:p>
            <a:endParaRPr lang="uk-UA" sz="2200" dirty="0" smtClean="0"/>
          </a:p>
          <a:p>
            <a:r>
              <a:rPr lang="uk-UA" sz="2200" dirty="0" smtClean="0"/>
              <a:t>Д) Лазерного</a:t>
            </a:r>
            <a:endParaRPr lang="ru-RU" sz="2200" dirty="0"/>
          </a:p>
        </p:txBody>
      </p:sp>
      <p:sp>
        <p:nvSpPr>
          <p:cNvPr id="14" name="Стрелка вправо 13">
            <a:hlinkClick r:id="rId2" action="ppaction://hlinksldjump"/>
          </p:cNvPr>
          <p:cNvSpPr/>
          <p:nvPr/>
        </p:nvSpPr>
        <p:spPr>
          <a:xfrm>
            <a:off x="6072198" y="5072074"/>
            <a:ext cx="107157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1000" autoRev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3" dur="1000" autoRev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1000" autoRev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autoRev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allAtOnce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14612" y="928670"/>
            <a:ext cx="40892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uk-UA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BB558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Тема уроку:</a:t>
            </a:r>
            <a:endParaRPr lang="ru-RU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BB558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428868"/>
            <a:ext cx="800866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Графічний редактор</a:t>
            </a:r>
          </a:p>
          <a:p>
            <a:pPr algn="ctr"/>
            <a:r>
              <a:rPr lang="en-US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Adobe Photoshop</a:t>
            </a:r>
            <a:endParaRPr lang="ru-RU" sz="6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928670"/>
            <a:ext cx="57150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Мета уроку: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2000240"/>
            <a:ext cx="635798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/>
              <a:t>ознайомитися з основними можливостями та перевагами растрового редактора, з інтерфейсом редактора та створенням, відкриттям, зберіганням файлів у </a:t>
            </a:r>
            <a:r>
              <a:rPr lang="en-US" sz="2200" dirty="0" smtClean="0"/>
              <a:t>Adobe Photoshop</a:t>
            </a:r>
            <a:r>
              <a:rPr lang="uk-UA" sz="2200" dirty="0" smtClean="0"/>
              <a:t>;</a:t>
            </a:r>
          </a:p>
          <a:p>
            <a:r>
              <a:rPr lang="uk-UA" sz="2200" dirty="0" smtClean="0"/>
              <a:t>навчитися визначати та змінювати розміри зображення, виділяти геометрично правильні частини зображення; </a:t>
            </a:r>
          </a:p>
          <a:p>
            <a:r>
              <a:rPr lang="uk-UA" sz="2200" dirty="0" smtClean="0"/>
              <a:t>розвивати просторове мислення, уяву, увагу та ефективне засвоєння нової інформації;</a:t>
            </a:r>
          </a:p>
          <a:p>
            <a:r>
              <a:rPr lang="uk-UA" sz="2200" dirty="0" smtClean="0"/>
              <a:t>виховувати посилення інформаційної потужності в напрямку створення </a:t>
            </a:r>
            <a:r>
              <a:rPr lang="uk-UA" sz="2200" dirty="0" err="1" smtClean="0"/>
              <a:t>людинно-комп</a:t>
            </a:r>
            <a:r>
              <a:rPr lang="en-US" sz="2200" dirty="0" smtClean="0"/>
              <a:t>’</a:t>
            </a:r>
            <a:r>
              <a:rPr lang="uk-UA" sz="2200" dirty="0" err="1" smtClean="0"/>
              <a:t>ютерних</a:t>
            </a:r>
            <a:r>
              <a:rPr lang="uk-UA" sz="2200" dirty="0" smtClean="0"/>
              <a:t> систем і технологій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b="4060"/>
          <a:stretch>
            <a:fillRect/>
          </a:stretch>
        </p:blipFill>
        <p:spPr bwMode="auto">
          <a:xfrm>
            <a:off x="0" y="500042"/>
            <a:ext cx="6143636" cy="5631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rot="16200000" flipH="1">
            <a:off x="750079" y="321435"/>
            <a:ext cx="1571612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214282" y="214290"/>
            <a:ext cx="571504" cy="428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28662" y="0"/>
            <a:ext cx="357190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r>
              <a:rPr lang="uk-UA" b="1" dirty="0" smtClean="0"/>
              <a:t> </a:t>
            </a:r>
            <a:endParaRPr lang="ru-RU" b="1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rot="10800000" flipV="1">
            <a:off x="3857620" y="214290"/>
            <a:ext cx="71438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643438" y="0"/>
            <a:ext cx="285752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uk-UA" b="1" dirty="0" smtClean="0"/>
              <a:t>2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286512" y="1071546"/>
            <a:ext cx="25717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/>
            </a:pPr>
            <a:r>
              <a:rPr lang="uk-UA" dirty="0" smtClean="0"/>
              <a:t>Заголовки </a:t>
            </a:r>
            <a:r>
              <a:rPr lang="uk-UA" dirty="0" smtClean="0"/>
              <a:t>програми та </a:t>
            </a:r>
            <a:r>
              <a:rPr lang="uk-UA" dirty="0" smtClean="0"/>
              <a:t>файлу</a:t>
            </a:r>
          </a:p>
          <a:p>
            <a:pPr marL="342900" indent="-342900">
              <a:buAutoNum type="arabicPlain"/>
            </a:pPr>
            <a:r>
              <a:rPr lang="uk-UA" dirty="0" smtClean="0"/>
              <a:t>Рядок меню</a:t>
            </a:r>
          </a:p>
          <a:p>
            <a:pPr marL="342900" indent="-342900">
              <a:buAutoNum type="arabicPlain"/>
            </a:pPr>
            <a:r>
              <a:rPr lang="uk-UA" dirty="0" smtClean="0"/>
              <a:t>Панель параметрів</a:t>
            </a:r>
          </a:p>
          <a:p>
            <a:pPr marL="342900" indent="-342900">
              <a:buAutoNum type="arabicPlain"/>
            </a:pPr>
            <a:r>
              <a:rPr lang="uk-UA" dirty="0" smtClean="0"/>
              <a:t>Системні кнопки файлу</a:t>
            </a:r>
          </a:p>
          <a:p>
            <a:pPr marL="342900" indent="-342900">
              <a:buAutoNum type="arabicPlain"/>
            </a:pPr>
            <a:r>
              <a:rPr lang="uk-UA" dirty="0" smtClean="0"/>
              <a:t>Системні кнопки програми</a:t>
            </a:r>
          </a:p>
          <a:p>
            <a:pPr marL="342900" indent="-342900">
              <a:buAutoNum type="arabicPlain"/>
            </a:pPr>
            <a:r>
              <a:rPr lang="uk-UA" dirty="0" smtClean="0"/>
              <a:t>Блок інструментів</a:t>
            </a:r>
          </a:p>
          <a:p>
            <a:pPr marL="342900" indent="-342900">
              <a:buAutoNum type="arabicPlain"/>
            </a:pPr>
            <a:r>
              <a:rPr lang="uk-UA" dirty="0" smtClean="0"/>
              <a:t>Робоча область вікна програми</a:t>
            </a:r>
          </a:p>
          <a:p>
            <a:pPr marL="342900" indent="-342900">
              <a:buAutoNum type="arabicPlain"/>
            </a:pPr>
            <a:r>
              <a:rPr lang="uk-UA" dirty="0" smtClean="0"/>
              <a:t>Палітри </a:t>
            </a:r>
            <a:endParaRPr lang="ru-RU" dirty="0" smtClean="0"/>
          </a:p>
          <a:p>
            <a:endParaRPr lang="ru-RU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 rot="5400000">
            <a:off x="2428860" y="285728"/>
            <a:ext cx="78581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214678" y="0"/>
            <a:ext cx="35719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b="1" dirty="0" smtClean="0"/>
              <a:t>3</a:t>
            </a:r>
            <a:endParaRPr lang="ru-RU" b="1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 rot="10800000" flipV="1">
            <a:off x="3214678" y="1428736"/>
            <a:ext cx="1357322" cy="3572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643438" y="1428736"/>
            <a:ext cx="428628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b="1" dirty="0" smtClean="0"/>
              <a:t>4</a:t>
            </a:r>
            <a:endParaRPr lang="ru-RU" b="1" dirty="0"/>
          </a:p>
        </p:txBody>
      </p:sp>
      <p:cxnSp>
        <p:nvCxnSpPr>
          <p:cNvPr id="34" name="Прямая со стрелкой 33"/>
          <p:cNvCxnSpPr/>
          <p:nvPr/>
        </p:nvCxnSpPr>
        <p:spPr>
          <a:xfrm rot="10800000" flipV="1">
            <a:off x="5857884" y="214290"/>
            <a:ext cx="571504" cy="428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500826" y="0"/>
            <a:ext cx="35719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b="1" dirty="0" smtClean="0"/>
              <a:t>5</a:t>
            </a:r>
            <a:endParaRPr lang="ru-RU" b="1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 rot="16200000" flipV="1">
            <a:off x="-535817" y="4750603"/>
            <a:ext cx="228601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142976" y="6215082"/>
            <a:ext cx="35719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uk-UA" b="1" dirty="0" smtClean="0"/>
              <a:t>6</a:t>
            </a:r>
            <a:endParaRPr lang="ru-RU" b="1" dirty="0"/>
          </a:p>
        </p:txBody>
      </p:sp>
      <p:cxnSp>
        <p:nvCxnSpPr>
          <p:cNvPr id="40" name="Прямая со стрелкой 39"/>
          <p:cNvCxnSpPr/>
          <p:nvPr/>
        </p:nvCxnSpPr>
        <p:spPr>
          <a:xfrm rot="16200000" flipV="1">
            <a:off x="2107389" y="5750735"/>
            <a:ext cx="100013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2928926" y="6286520"/>
            <a:ext cx="35719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b="1" dirty="0" smtClean="0"/>
              <a:t>7</a:t>
            </a:r>
            <a:endParaRPr lang="ru-RU" b="1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 rot="5400000" flipH="1" flipV="1">
            <a:off x="4000496" y="4429132"/>
            <a:ext cx="2857520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5400000" flipH="1" flipV="1">
            <a:off x="3357554" y="3786190"/>
            <a:ext cx="4143404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5400000" flipH="1" flipV="1">
            <a:off x="3857620" y="5214950"/>
            <a:ext cx="214314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072066" y="6215082"/>
            <a:ext cx="357190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b="1" dirty="0" smtClean="0"/>
              <a:t>8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шаблони\516937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3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928802"/>
            <a:ext cx="30575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928802"/>
            <a:ext cx="36766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357562"/>
            <a:ext cx="30289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57562"/>
            <a:ext cx="36766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4857760"/>
            <a:ext cx="30384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6" y="4857760"/>
            <a:ext cx="36671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428604"/>
            <a:ext cx="883671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Закріплення вивченого матеріалу</a:t>
            </a:r>
            <a:endParaRPr lang="ru-RU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1000108"/>
            <a:ext cx="61158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Домашнє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завдання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2571744"/>
            <a:ext cx="571504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dirty="0" smtClean="0"/>
              <a:t>1. Опрацювати конспект.</a:t>
            </a:r>
            <a:endParaRPr lang="ru-RU" sz="2400" dirty="0" smtClean="0"/>
          </a:p>
          <a:p>
            <a:pPr lvl="0"/>
            <a:r>
              <a:rPr lang="uk-UA" sz="2400" dirty="0" smtClean="0"/>
              <a:t>2. При можливості вдосконалювати навики роботи з графічним редактором </a:t>
            </a:r>
            <a:r>
              <a:rPr lang="en-US" sz="2400" dirty="0" smtClean="0"/>
              <a:t>Adobe Photoshop</a:t>
            </a:r>
            <a:r>
              <a:rPr lang="uk-UA" sz="2400" dirty="0" smtClean="0"/>
              <a:t>.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714356"/>
            <a:ext cx="45748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Увага! Запитання!!!</a:t>
            </a:r>
            <a:endParaRPr lang="uk-UA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1500174"/>
            <a:ext cx="692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0070C0"/>
                </a:solidFill>
              </a:rPr>
              <a:t>Що  називають </a:t>
            </a:r>
            <a:r>
              <a:rPr lang="uk-UA" sz="3600" dirty="0" err="1" smtClean="0">
                <a:solidFill>
                  <a:srgbClr val="0070C0"/>
                </a:solidFill>
              </a:rPr>
              <a:t>відеосистемою</a:t>
            </a:r>
            <a:r>
              <a:rPr lang="uk-UA" sz="3600" dirty="0" smtClean="0">
                <a:solidFill>
                  <a:srgbClr val="0070C0"/>
                </a:solidFill>
              </a:rPr>
              <a:t> комп'ютера?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571744"/>
            <a:ext cx="814393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/>
              <a:t>А) Сукупність монітора, клавіатури,  </a:t>
            </a:r>
            <a:endParaRPr lang="en-US" sz="2200" dirty="0" smtClean="0"/>
          </a:p>
          <a:p>
            <a:r>
              <a:rPr lang="uk-UA" sz="2200" dirty="0" smtClean="0"/>
              <a:t>драйверів </a:t>
            </a:r>
            <a:r>
              <a:rPr lang="uk-UA" sz="2200" dirty="0" err="1" smtClean="0"/>
              <a:t>відеосистеми</a:t>
            </a:r>
            <a:endParaRPr lang="uk-UA" sz="2200" dirty="0" smtClean="0"/>
          </a:p>
          <a:p>
            <a:endParaRPr lang="uk-UA" sz="2200" dirty="0"/>
          </a:p>
          <a:p>
            <a:r>
              <a:rPr lang="uk-UA" sz="2200" dirty="0" smtClean="0"/>
              <a:t>Б) Сукупність монітора, відеоадаптера та драйверів </a:t>
            </a:r>
            <a:endParaRPr lang="en-US" sz="2200" dirty="0" smtClean="0"/>
          </a:p>
          <a:p>
            <a:r>
              <a:rPr lang="uk-UA" sz="2200" dirty="0" err="1" smtClean="0"/>
              <a:t>відеосистеми</a:t>
            </a:r>
            <a:endParaRPr lang="uk-UA" sz="2200" dirty="0" smtClean="0"/>
          </a:p>
          <a:p>
            <a:endParaRPr lang="uk-UA" sz="2200" dirty="0" smtClean="0"/>
          </a:p>
          <a:p>
            <a:r>
              <a:rPr lang="uk-UA" sz="2200" dirty="0" smtClean="0"/>
              <a:t>В) </a:t>
            </a:r>
            <a:r>
              <a:rPr lang="uk-UA" sz="2200" dirty="0"/>
              <a:t>С</a:t>
            </a:r>
            <a:r>
              <a:rPr lang="uk-UA" sz="2200" dirty="0" smtClean="0"/>
              <a:t>укупність клавіатури, відеоадаптера та драйверів </a:t>
            </a:r>
            <a:r>
              <a:rPr lang="uk-UA" sz="2200" dirty="0" err="1" smtClean="0"/>
              <a:t>відеосистеми</a:t>
            </a:r>
            <a:endParaRPr lang="uk-UA" sz="2200" dirty="0" smtClean="0"/>
          </a:p>
          <a:p>
            <a:endParaRPr lang="uk-UA" sz="2200" dirty="0" smtClean="0"/>
          </a:p>
          <a:p>
            <a:r>
              <a:rPr lang="uk-UA" sz="2200" dirty="0" smtClean="0"/>
              <a:t>Г) Інший варіант</a:t>
            </a:r>
            <a:endParaRPr lang="ru-RU" sz="2200" dirty="0"/>
          </a:p>
        </p:txBody>
      </p:sp>
      <p:sp>
        <p:nvSpPr>
          <p:cNvPr id="11" name="Стрелка вправо 10">
            <a:hlinkClick r:id="rId2" action="ppaction://hlinksldjump"/>
          </p:cNvPr>
          <p:cNvSpPr/>
          <p:nvPr/>
        </p:nvSpPr>
        <p:spPr>
          <a:xfrm>
            <a:off x="7215206" y="4714884"/>
            <a:ext cx="107157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7358082" y="428604"/>
            <a:ext cx="1000132" cy="1285884"/>
            <a:chOff x="928662" y="428604"/>
            <a:chExt cx="1785950" cy="2000264"/>
          </a:xfrm>
        </p:grpSpPr>
        <p:sp>
          <p:nvSpPr>
            <p:cNvPr id="13" name="24-конечная звезда 12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tx2">
                <a:lumMod val="60000"/>
                <a:lumOff val="4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72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1</a:t>
              </a:r>
              <a:endParaRPr lang="ru-RU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642918"/>
            <a:ext cx="45748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Увага! Запитання!!!</a:t>
            </a:r>
            <a:endParaRPr lang="uk-UA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215206" y="642918"/>
            <a:ext cx="1000132" cy="1285884"/>
            <a:chOff x="928662" y="428604"/>
            <a:chExt cx="1785950" cy="2000264"/>
          </a:xfrm>
        </p:grpSpPr>
        <p:sp>
          <p:nvSpPr>
            <p:cNvPr id="4" name="24-конечная звезда 3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tx2">
                <a:lumMod val="60000"/>
                <a:lumOff val="4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7200" b="1" cap="none" spc="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2</a:t>
              </a:r>
              <a:endParaRPr lang="ru-RU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857356" y="1357298"/>
            <a:ext cx="69294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Що відображає на екрані монітора відеодані, надані комп'ютером, чи інформацію, що вводиться з клавіатури?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86" y="3643314"/>
            <a:ext cx="37862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А) Принтер</a:t>
            </a:r>
          </a:p>
          <a:p>
            <a:endParaRPr lang="uk-UA" dirty="0"/>
          </a:p>
          <a:p>
            <a:r>
              <a:rPr lang="uk-UA" dirty="0" smtClean="0"/>
              <a:t>Б) </a:t>
            </a:r>
            <a:r>
              <a:rPr lang="uk-UA" dirty="0" err="1" smtClean="0"/>
              <a:t>Відеопам</a:t>
            </a:r>
            <a:r>
              <a:rPr lang="en-US" dirty="0" smtClean="0"/>
              <a:t>’</a:t>
            </a:r>
            <a:r>
              <a:rPr lang="uk-UA" dirty="0" smtClean="0"/>
              <a:t>ять</a:t>
            </a:r>
          </a:p>
          <a:p>
            <a:endParaRPr lang="uk-UA" dirty="0"/>
          </a:p>
          <a:p>
            <a:r>
              <a:rPr lang="uk-UA" dirty="0" smtClean="0"/>
              <a:t>В) </a:t>
            </a:r>
            <a:r>
              <a:rPr lang="uk-UA" dirty="0" err="1" smtClean="0"/>
              <a:t>Відеосистема</a:t>
            </a:r>
            <a:endParaRPr lang="uk-UA" dirty="0" smtClean="0"/>
          </a:p>
          <a:p>
            <a:endParaRPr lang="uk-UA" dirty="0"/>
          </a:p>
          <a:p>
            <a:r>
              <a:rPr lang="uk-UA" dirty="0" smtClean="0"/>
              <a:t>Г) Драйвер</a:t>
            </a:r>
            <a:endParaRPr lang="ru-RU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000504"/>
            <a:ext cx="2729250" cy="198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Стрелка вправо 12">
            <a:hlinkClick r:id="rId3" action="ppaction://hlinksldjump"/>
          </p:cNvPr>
          <p:cNvSpPr/>
          <p:nvPr/>
        </p:nvSpPr>
        <p:spPr>
          <a:xfrm>
            <a:off x="6572264" y="4572008"/>
            <a:ext cx="107157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build="allAtOnce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1142984"/>
            <a:ext cx="45748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Увага! Запитання!!!</a:t>
            </a:r>
            <a:endParaRPr lang="uk-UA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358082" y="571480"/>
            <a:ext cx="1000132" cy="1285884"/>
            <a:chOff x="928662" y="428604"/>
            <a:chExt cx="1785950" cy="2000264"/>
          </a:xfrm>
        </p:grpSpPr>
        <p:sp>
          <p:nvSpPr>
            <p:cNvPr id="4" name="24-конечная звезда 3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tx2">
                <a:lumMod val="60000"/>
                <a:lumOff val="4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72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3</a:t>
              </a:r>
              <a:endParaRPr lang="ru-RU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714480" y="1928802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Що не є пристроєм виведення?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2786058"/>
            <a:ext cx="25717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/>
              <a:t>А)Клавіатура   </a:t>
            </a:r>
          </a:p>
          <a:p>
            <a:r>
              <a:rPr lang="uk-UA" sz="2200" dirty="0" smtClean="0"/>
              <a:t>                       </a:t>
            </a:r>
          </a:p>
          <a:p>
            <a:r>
              <a:rPr lang="uk-UA" sz="2200" dirty="0" smtClean="0"/>
              <a:t>Б) Монітор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29058" y="3714752"/>
            <a:ext cx="25717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/>
              <a:t>В) Колонки     </a:t>
            </a:r>
          </a:p>
          <a:p>
            <a:r>
              <a:rPr lang="uk-UA" sz="2200" dirty="0" smtClean="0"/>
              <a:t>                         </a:t>
            </a:r>
          </a:p>
          <a:p>
            <a:r>
              <a:rPr lang="uk-UA" sz="2200" dirty="0" smtClean="0"/>
              <a:t>Г) Маніпулятор</a:t>
            </a:r>
            <a:endParaRPr lang="ru-RU" dirty="0"/>
          </a:p>
        </p:txBody>
      </p:sp>
      <p:sp>
        <p:nvSpPr>
          <p:cNvPr id="13" name="Стрелка вправо 12">
            <a:hlinkClick r:id="rId2" action="ppaction://hlinksldjump"/>
          </p:cNvPr>
          <p:cNvSpPr/>
          <p:nvPr/>
        </p:nvSpPr>
        <p:spPr>
          <a:xfrm>
            <a:off x="6286512" y="5214950"/>
            <a:ext cx="107157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0" uiExpand="1" build="allAtOnce"/>
      <p:bldP spid="12" grpId="0" build="allAtOnce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928670"/>
            <a:ext cx="45748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Увага! Запитання!!!</a:t>
            </a:r>
            <a:endParaRPr lang="uk-UA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358082" y="428604"/>
            <a:ext cx="1000132" cy="1285884"/>
            <a:chOff x="928662" y="428604"/>
            <a:chExt cx="1785950" cy="2000264"/>
          </a:xfrm>
        </p:grpSpPr>
        <p:sp>
          <p:nvSpPr>
            <p:cNvPr id="4" name="24-конечная звезда 3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tx2">
                <a:lumMod val="60000"/>
                <a:lumOff val="4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72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4</a:t>
              </a:r>
              <a:endParaRPr lang="ru-RU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571604" y="1643050"/>
            <a:ext cx="7572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Як буде працювати монітор, якщо його частота буде меншою 85 Гц?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786058"/>
            <a:ext cx="814393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/>
              <a:t>А) Пропаде зображення</a:t>
            </a:r>
          </a:p>
          <a:p>
            <a:endParaRPr lang="uk-UA" sz="2200" dirty="0"/>
          </a:p>
          <a:p>
            <a:r>
              <a:rPr lang="uk-UA" sz="2200" dirty="0" smtClean="0"/>
              <a:t>Б)  Нормально працюватиме</a:t>
            </a:r>
          </a:p>
          <a:p>
            <a:endParaRPr lang="uk-UA" sz="2200" dirty="0" smtClean="0"/>
          </a:p>
          <a:p>
            <a:r>
              <a:rPr lang="uk-UA" sz="2200" dirty="0" smtClean="0"/>
              <a:t>В) Буде мерехтіти</a:t>
            </a:r>
          </a:p>
          <a:p>
            <a:endParaRPr lang="uk-UA" sz="2200" dirty="0" smtClean="0"/>
          </a:p>
          <a:p>
            <a:r>
              <a:rPr lang="uk-UA" sz="2200" dirty="0" smtClean="0"/>
              <a:t>Г) Інший варіант</a:t>
            </a:r>
            <a:endParaRPr lang="ru-RU" sz="2200" dirty="0"/>
          </a:p>
        </p:txBody>
      </p:sp>
      <p:sp>
        <p:nvSpPr>
          <p:cNvPr id="11" name="Стрелка вправо 10">
            <a:hlinkClick r:id="rId2" action="ppaction://hlinksldjump"/>
          </p:cNvPr>
          <p:cNvSpPr/>
          <p:nvPr/>
        </p:nvSpPr>
        <p:spPr>
          <a:xfrm>
            <a:off x="6286512" y="5357826"/>
            <a:ext cx="107157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928670"/>
            <a:ext cx="45748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Увага! Запитання!!!</a:t>
            </a:r>
            <a:endParaRPr lang="uk-UA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358082" y="357166"/>
            <a:ext cx="1000132" cy="1285884"/>
            <a:chOff x="928662" y="428604"/>
            <a:chExt cx="1785950" cy="2000264"/>
          </a:xfrm>
        </p:grpSpPr>
        <p:sp>
          <p:nvSpPr>
            <p:cNvPr id="4" name="24-конечная звезда 3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tx2">
                <a:lumMod val="60000"/>
                <a:lumOff val="4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72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5</a:t>
              </a:r>
              <a:endParaRPr lang="ru-RU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785918" y="1500174"/>
            <a:ext cx="69294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Якість кольорового зображення на екрані монітора визначається…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857496"/>
            <a:ext cx="814393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/>
              <a:t>А)  Його розрядністю</a:t>
            </a:r>
          </a:p>
          <a:p>
            <a:endParaRPr lang="uk-UA" sz="2200" dirty="0"/>
          </a:p>
          <a:p>
            <a:r>
              <a:rPr lang="uk-UA" sz="2200" dirty="0" smtClean="0"/>
              <a:t>Б) Сумою деяких компонентів</a:t>
            </a:r>
          </a:p>
          <a:p>
            <a:endParaRPr lang="uk-UA" sz="2200" dirty="0" smtClean="0"/>
          </a:p>
          <a:p>
            <a:r>
              <a:rPr lang="uk-UA" sz="2200" dirty="0" smtClean="0"/>
              <a:t>В) Кількістю магнітів</a:t>
            </a:r>
          </a:p>
          <a:p>
            <a:endParaRPr lang="uk-UA" sz="2200" dirty="0" smtClean="0"/>
          </a:p>
          <a:p>
            <a:r>
              <a:rPr lang="uk-UA" sz="2200" dirty="0" smtClean="0"/>
              <a:t>Г) </a:t>
            </a:r>
            <a:r>
              <a:rPr lang="uk-UA" sz="2200" dirty="0"/>
              <a:t>К</a:t>
            </a:r>
            <a:r>
              <a:rPr lang="uk-UA" sz="2200" dirty="0" smtClean="0"/>
              <a:t>ількістю кольорів, які екран може відтворити</a:t>
            </a:r>
            <a:endParaRPr lang="ru-RU" sz="2200" dirty="0"/>
          </a:p>
        </p:txBody>
      </p:sp>
      <p:sp>
        <p:nvSpPr>
          <p:cNvPr id="11" name="Стрелка вправо 10">
            <a:hlinkClick r:id="rId2" action="ppaction://hlinksldjump"/>
          </p:cNvPr>
          <p:cNvSpPr/>
          <p:nvPr/>
        </p:nvSpPr>
        <p:spPr>
          <a:xfrm>
            <a:off x="6357950" y="5143512"/>
            <a:ext cx="107157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1000" autoRev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0" dur="1000" autoRev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1000" autoRev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0" autoRev="1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allAtOnce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1214422"/>
            <a:ext cx="45748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Увага! Запитання!!!</a:t>
            </a:r>
            <a:endParaRPr lang="uk-UA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286644" y="571480"/>
            <a:ext cx="1000132" cy="1285884"/>
            <a:chOff x="928662" y="428604"/>
            <a:chExt cx="1785950" cy="2000264"/>
          </a:xfrm>
        </p:grpSpPr>
        <p:sp>
          <p:nvSpPr>
            <p:cNvPr id="4" name="24-конечная звезда 3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tx2">
                <a:lumMod val="60000"/>
                <a:lumOff val="4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72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6</a:t>
              </a:r>
              <a:endParaRPr lang="ru-RU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357290" y="2071678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Принтер це - 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3214686"/>
            <a:ext cx="814393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/>
              <a:t>А) Пристрій виведення інформації з комп'ютера на папір</a:t>
            </a:r>
          </a:p>
          <a:p>
            <a:endParaRPr lang="uk-UA" sz="2200" dirty="0"/>
          </a:p>
          <a:p>
            <a:r>
              <a:rPr lang="uk-UA" sz="2200" dirty="0" smtClean="0"/>
              <a:t>Б) Пристрій введення інформації з комп'ютера на папір</a:t>
            </a:r>
          </a:p>
          <a:p>
            <a:endParaRPr lang="uk-UA" sz="2200" dirty="0" smtClean="0"/>
          </a:p>
          <a:p>
            <a:r>
              <a:rPr lang="uk-UA" sz="2200" dirty="0" smtClean="0"/>
              <a:t>В) Пристрій для спілкування</a:t>
            </a:r>
          </a:p>
          <a:p>
            <a:endParaRPr lang="uk-UA" sz="2200" dirty="0" smtClean="0"/>
          </a:p>
          <a:p>
            <a:r>
              <a:rPr lang="uk-UA" sz="2200" dirty="0" smtClean="0"/>
              <a:t>Г) Пристрій для з</a:t>
            </a:r>
            <a:r>
              <a:rPr lang="en-US" sz="2200" dirty="0" smtClean="0"/>
              <a:t>’</a:t>
            </a:r>
            <a:r>
              <a:rPr lang="uk-UA" sz="2200" dirty="0" smtClean="0"/>
              <a:t>єднання </a:t>
            </a:r>
            <a:r>
              <a:rPr lang="uk-UA" sz="2200" dirty="0" err="1" smtClean="0"/>
              <a:t>комп</a:t>
            </a:r>
            <a:r>
              <a:rPr lang="en-US" sz="2200" dirty="0" smtClean="0"/>
              <a:t>’</a:t>
            </a:r>
            <a:r>
              <a:rPr lang="uk-UA" sz="2200" dirty="0" err="1" smtClean="0"/>
              <a:t>ютерів</a:t>
            </a:r>
            <a:r>
              <a:rPr lang="uk-UA" sz="2200" dirty="0" smtClean="0"/>
              <a:t> у мережу</a:t>
            </a:r>
            <a:endParaRPr lang="ru-RU" sz="2200" dirty="0"/>
          </a:p>
        </p:txBody>
      </p:sp>
      <p:sp>
        <p:nvSpPr>
          <p:cNvPr id="11" name="Стрелка вправо 10">
            <a:hlinkClick r:id="rId2" action="ppaction://hlinksldjump"/>
          </p:cNvPr>
          <p:cNvSpPr/>
          <p:nvPr/>
        </p:nvSpPr>
        <p:spPr>
          <a:xfrm>
            <a:off x="6715140" y="4786322"/>
            <a:ext cx="107157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allAtOnce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1071546"/>
            <a:ext cx="45748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Увага! Запитання!!!</a:t>
            </a:r>
            <a:endParaRPr lang="uk-UA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358082" y="642918"/>
            <a:ext cx="1000132" cy="1285884"/>
            <a:chOff x="928662" y="428604"/>
            <a:chExt cx="1785950" cy="2000264"/>
          </a:xfrm>
        </p:grpSpPr>
        <p:sp>
          <p:nvSpPr>
            <p:cNvPr id="4" name="24-конечная звезда 3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tx2">
                <a:lumMod val="60000"/>
                <a:lumOff val="4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72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7</a:t>
              </a:r>
              <a:endParaRPr lang="ru-RU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500166" y="1857364"/>
            <a:ext cx="692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Якого графічного формату не існує?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4357694"/>
            <a:ext cx="26432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/>
              <a:t>А) </a:t>
            </a:r>
            <a:r>
              <a:rPr lang="en-US" sz="2200" dirty="0" smtClean="0"/>
              <a:t>BMP, TIFF, PNG</a:t>
            </a:r>
            <a:endParaRPr lang="uk-UA" sz="2200" dirty="0" smtClean="0"/>
          </a:p>
          <a:p>
            <a:endParaRPr lang="uk-UA" sz="2200" dirty="0"/>
          </a:p>
          <a:p>
            <a:r>
              <a:rPr lang="uk-UA" sz="2200" dirty="0" smtClean="0"/>
              <a:t>Б) </a:t>
            </a:r>
            <a:r>
              <a:rPr lang="en-US" sz="2200" dirty="0" smtClean="0"/>
              <a:t>PCX, PPT, </a:t>
            </a:r>
            <a:r>
              <a:rPr lang="en-US" sz="2200" dirty="0" smtClean="0"/>
              <a:t>B</a:t>
            </a:r>
            <a:r>
              <a:rPr lang="en-US" sz="2200" dirty="0" smtClean="0"/>
              <a:t>BS</a:t>
            </a:r>
            <a:endParaRPr lang="uk-UA" sz="2200" dirty="0" smtClean="0"/>
          </a:p>
          <a:p>
            <a:endParaRPr lang="uk-UA" sz="2200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3143248"/>
            <a:ext cx="250033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dirty="0" smtClean="0"/>
              <a:t>В)</a:t>
            </a:r>
            <a:r>
              <a:rPr lang="en-US" sz="2200" dirty="0" smtClean="0"/>
              <a:t> PNG ,GIF, TIFF</a:t>
            </a:r>
            <a:endParaRPr lang="uk-UA" sz="2200" dirty="0" smtClean="0"/>
          </a:p>
          <a:p>
            <a:endParaRPr lang="uk-UA" sz="2200" dirty="0" smtClean="0"/>
          </a:p>
          <a:p>
            <a:r>
              <a:rPr lang="uk-UA" sz="2200" dirty="0" smtClean="0"/>
              <a:t>Г)</a:t>
            </a:r>
            <a:r>
              <a:rPr lang="en-US" sz="2200" dirty="0" smtClean="0"/>
              <a:t> </a:t>
            </a:r>
            <a:r>
              <a:rPr lang="en-US" sz="2200" dirty="0" smtClean="0"/>
              <a:t>KIS, GIS, </a:t>
            </a:r>
            <a:r>
              <a:rPr lang="en-US" sz="2200" dirty="0" smtClean="0"/>
              <a:t>PPT</a:t>
            </a:r>
            <a:endParaRPr lang="ru-RU" sz="2200" dirty="0"/>
          </a:p>
        </p:txBody>
      </p:sp>
      <p:sp>
        <p:nvSpPr>
          <p:cNvPr id="12" name="Стрелка вправо 11">
            <a:hlinkClick r:id="rId2" action="ppaction://hlinksldjump"/>
          </p:cNvPr>
          <p:cNvSpPr/>
          <p:nvPr/>
        </p:nvSpPr>
        <p:spPr>
          <a:xfrm>
            <a:off x="6215074" y="4786322"/>
            <a:ext cx="107157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allAtOnce"/>
      <p:bldP spid="11" grpId="0" build="allAtOnce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1000108"/>
            <a:ext cx="45748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Увага! Запитання!!!</a:t>
            </a:r>
            <a:endParaRPr lang="uk-UA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429520" y="571480"/>
            <a:ext cx="1000132" cy="1285884"/>
            <a:chOff x="928662" y="428604"/>
            <a:chExt cx="1785950" cy="2000264"/>
          </a:xfrm>
        </p:grpSpPr>
        <p:sp>
          <p:nvSpPr>
            <p:cNvPr id="4" name="24-конечная звезда 3"/>
            <p:cNvSpPr/>
            <p:nvPr/>
          </p:nvSpPr>
          <p:spPr>
            <a:xfrm>
              <a:off x="928662" y="642918"/>
              <a:ext cx="1785950" cy="1785950"/>
            </a:xfrm>
            <a:prstGeom prst="star24">
              <a:avLst/>
            </a:prstGeom>
            <a:solidFill>
              <a:schemeClr val="tx2">
                <a:lumMod val="60000"/>
                <a:lumOff val="40000"/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428728" y="428604"/>
              <a:ext cx="747320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72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8</a:t>
              </a:r>
              <a:endParaRPr lang="ru-RU" sz="72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500166" y="1714488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accent4">
                    <a:lumMod val="50000"/>
                  </a:schemeClr>
                </a:solidFill>
              </a:rPr>
              <a:t>Якого типу моніторів не існує?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714620"/>
            <a:ext cx="81439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 smtClean="0"/>
              <a:t>А) </a:t>
            </a:r>
            <a:r>
              <a:rPr lang="uk-UA" sz="2200" dirty="0" err="1" smtClean="0"/>
              <a:t>Струменевого</a:t>
            </a:r>
            <a:endParaRPr lang="uk-UA" sz="2200" dirty="0" smtClean="0"/>
          </a:p>
          <a:p>
            <a:endParaRPr lang="uk-UA" sz="2200" dirty="0"/>
          </a:p>
          <a:p>
            <a:r>
              <a:rPr lang="uk-UA" sz="2200" dirty="0" smtClean="0"/>
              <a:t>Б) Сенсорного</a:t>
            </a:r>
          </a:p>
          <a:p>
            <a:endParaRPr lang="uk-UA" sz="2200" dirty="0" smtClean="0"/>
          </a:p>
          <a:p>
            <a:r>
              <a:rPr lang="uk-UA" sz="2200" dirty="0" smtClean="0"/>
              <a:t>В) </a:t>
            </a:r>
            <a:r>
              <a:rPr lang="uk-UA" sz="2200" dirty="0" err="1" smtClean="0"/>
              <a:t>Рідиннокристалічного</a:t>
            </a:r>
            <a:endParaRPr lang="uk-UA" sz="2200" dirty="0" smtClean="0"/>
          </a:p>
          <a:p>
            <a:endParaRPr lang="uk-UA" sz="2200" dirty="0" smtClean="0"/>
          </a:p>
          <a:p>
            <a:r>
              <a:rPr lang="uk-UA" sz="2200" dirty="0" smtClean="0"/>
              <a:t>Г) Н</a:t>
            </a:r>
            <a:r>
              <a:rPr lang="uk-UA" sz="2400" dirty="0" smtClean="0"/>
              <a:t>а </a:t>
            </a:r>
            <a:r>
              <a:rPr lang="uk-UA" sz="2400" dirty="0"/>
              <a:t>базі електронно-променевої трубки </a:t>
            </a:r>
            <a:endParaRPr lang="ru-RU" sz="2200" dirty="0"/>
          </a:p>
        </p:txBody>
      </p:sp>
      <p:sp>
        <p:nvSpPr>
          <p:cNvPr id="11" name="Стрелка вправо 10">
            <a:hlinkClick r:id="rId2" action="ppaction://hlinksldjump"/>
          </p:cNvPr>
          <p:cNvSpPr/>
          <p:nvPr/>
        </p:nvSpPr>
        <p:spPr>
          <a:xfrm>
            <a:off x="6215074" y="5357826"/>
            <a:ext cx="107157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uiExpand="1" build="allAtOnce"/>
      <p:bldP spid="11" grpId="0" animBg="1"/>
    </p:bldLst>
  </p:timing>
</p:sld>
</file>

<file path=ppt/theme/theme1.xml><?xml version="1.0" encoding="utf-8"?>
<a:theme xmlns:a="http://schemas.openxmlformats.org/drawingml/2006/main" name="shkola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</TotalTime>
  <Words>441</Words>
  <Application>Microsoft Office PowerPoint</Application>
  <PresentationFormat>Экран (4:3)</PresentationFormat>
  <Paragraphs>130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shkola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41</cp:revision>
  <dcterms:created xsi:type="dcterms:W3CDTF">2012-12-01T17:39:42Z</dcterms:created>
  <dcterms:modified xsi:type="dcterms:W3CDTF">2012-12-06T20:43:19Z</dcterms:modified>
</cp:coreProperties>
</file>