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3" r:id="rId4"/>
    <p:sldId id="258" r:id="rId5"/>
    <p:sldId id="274" r:id="rId6"/>
    <p:sldId id="275" r:id="rId7"/>
    <p:sldId id="261" r:id="rId8"/>
    <p:sldId id="262" r:id="rId9"/>
    <p:sldId id="276" r:id="rId10"/>
    <p:sldId id="277" r:id="rId11"/>
    <p:sldId id="285" r:id="rId12"/>
    <p:sldId id="264" r:id="rId13"/>
    <p:sldId id="278" r:id="rId14"/>
    <p:sldId id="279" r:id="rId15"/>
    <p:sldId id="268" r:id="rId16"/>
    <p:sldId id="270" r:id="rId17"/>
    <p:sldId id="280" r:id="rId18"/>
    <p:sldId id="281" r:id="rId19"/>
    <p:sldId id="282" r:id="rId20"/>
    <p:sldId id="283" r:id="rId21"/>
    <p:sldId id="286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tile tx="0" ty="0" sx="70000" sy="7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93A778B-DEB3-4227-9106-20ADB1799ECF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8B102F-A4A3-4C6E-ADA6-FE8DF46A02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7" y="404665"/>
            <a:ext cx="7416823" cy="2952328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uk-UA" altLang="ru-RU" sz="4800" dirty="0">
                <a:ln w="381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Шкільний </a:t>
            </a:r>
            <a:r>
              <a:rPr lang="uk-UA" altLang="ru-RU" sz="4800" dirty="0" err="1">
                <a:ln w="381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булінг</a:t>
            </a:r>
            <a:endParaRPr lang="ru-RU" dirty="0">
              <a:ln w="3810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33592"/>
            <a:ext cx="3528392" cy="294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509860"/>
            <a:ext cx="3801965" cy="2861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20689"/>
            <a:ext cx="8496944" cy="561662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sz="2800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Недостатньо розвинені соціальні навички – не мають друзів, краще спілкуються з дорослими, ніж з однолітками;</a:t>
            </a:r>
          </a:p>
          <a:p>
            <a:pPr marL="64008" indent="0">
              <a:buNone/>
            </a:pP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Страх перед школою – погана успішність у навчанні, страх відвідання окремих уроків;</a:t>
            </a:r>
          </a:p>
          <a:p>
            <a:pPr marL="64008" indent="0">
              <a:buNone/>
            </a:pP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Відсутність досвіду життя в колективі (домашні діти);</a:t>
            </a:r>
          </a:p>
          <a:p>
            <a:pPr marL="64008" indent="0">
              <a:buNone/>
            </a:pP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Низький інтелект та труднощі у навчанні;</a:t>
            </a:r>
          </a:p>
          <a:p>
            <a:pPr marL="64008" indent="0">
              <a:buNone/>
            </a:pP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Половина жертв – діти з бідних родин.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58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86800" cy="6113040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Схильними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до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булінгу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можуть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бути як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хлопці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, так і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дівчата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.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Хлопці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частіше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вдаються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до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фізичного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булінгу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, а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дівчата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у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більшості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випадків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застосовують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більш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непрямі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дії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,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такі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як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розповсюдження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пліток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про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однокласників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,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або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ж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ізолювання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останніх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шляхом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виключення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із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спільної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діяльності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або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груп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.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Проте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з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віком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, як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хлопці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, так і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дівчата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більше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вдаються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до словесного і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соціального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 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булінгу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573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81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Поведінка жертви виявляється за такими показниками: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1" y="4207534"/>
            <a:ext cx="3714750" cy="247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04" y="116632"/>
            <a:ext cx="295275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Картинки по запросу булінг в школ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3096343" cy="203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91" y="4207534"/>
            <a:ext cx="3384376" cy="2625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613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Поведінка жертви визначається такими показниками: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Її шкільні речі часто бувають розкидані по класі або заховані;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Під час уроку замикається, коли відповідає на уроці – боїться, а її відповіді коментуються з насмішками;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Під час перерви, в їдальні тримається в стороні від інших, ховається, старається бути ближче біля вчителів та дорослих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8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8352928" cy="597810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Ї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ї ображають, глузують, дають образливі прозвиська;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Гарно спілкується з учителями і погано з ровесниками;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Часто запізнюється на перший урок або пізно йде зі школи;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Під час групових занять, ігор, її ігнорують або вибирають останнім.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5" descr="stock-photo-young-school-boy-bullying-another-in-school-playground-1641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33167"/>
            <a:ext cx="2808287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ull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99843"/>
            <a:ext cx="2857500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191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6"/>
          <p:cNvGrpSpPr>
            <a:grpSpLocks/>
          </p:cNvGrpSpPr>
          <p:nvPr/>
        </p:nvGrpSpPr>
        <p:grpSpPr bwMode="auto">
          <a:xfrm>
            <a:off x="3143250" y="1196975"/>
            <a:ext cx="1362075" cy="2268538"/>
            <a:chOff x="4320" y="1152"/>
            <a:chExt cx="414" cy="402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gray">
          <a:xfrm>
            <a:off x="3143250" y="1412875"/>
            <a:ext cx="1357313" cy="1917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ru-RU" sz="2400" b="1"/>
              <a:t>Низь-кий рівень вихо-вання</a:t>
            </a:r>
            <a:endParaRPr lang="ru-RU" altLang="ru-RU" sz="2400" b="1"/>
          </a:p>
        </p:txBody>
      </p:sp>
      <p:grpSp>
        <p:nvGrpSpPr>
          <p:cNvPr id="105478" name="Group 10"/>
          <p:cNvGrpSpPr>
            <a:grpSpLocks/>
          </p:cNvGrpSpPr>
          <p:nvPr/>
        </p:nvGrpSpPr>
        <p:grpSpPr bwMode="auto">
          <a:xfrm>
            <a:off x="4643438" y="1196975"/>
            <a:ext cx="1362075" cy="2268538"/>
            <a:chOff x="4320" y="1152"/>
            <a:chExt cx="414" cy="402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05481" name="Group 13"/>
          <p:cNvGrpSpPr>
            <a:grpSpLocks/>
          </p:cNvGrpSpPr>
          <p:nvPr/>
        </p:nvGrpSpPr>
        <p:grpSpPr bwMode="auto">
          <a:xfrm>
            <a:off x="6178550" y="1196975"/>
            <a:ext cx="1362075" cy="2268538"/>
            <a:chOff x="4320" y="1152"/>
            <a:chExt cx="414" cy="402"/>
          </a:xfrm>
        </p:grpSpPr>
        <p:sp>
          <p:nvSpPr>
            <p:cNvPr id="17422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7424" name="Rectangle 16"/>
          <p:cNvSpPr>
            <a:spLocks noChangeArrowheads="1"/>
          </p:cNvSpPr>
          <p:nvPr/>
        </p:nvSpPr>
        <p:spPr bwMode="gray">
          <a:xfrm>
            <a:off x="4787900" y="1773238"/>
            <a:ext cx="1082675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uk-UA" altLang="ru-RU" sz="2400" b="1"/>
              <a:t>Гіпер-</a:t>
            </a:r>
          </a:p>
          <a:p>
            <a:pPr eaLnBrk="1" hangingPunct="1"/>
            <a:r>
              <a:rPr lang="uk-UA" altLang="ru-RU" sz="2400" b="1"/>
              <a:t>опіка</a:t>
            </a:r>
            <a:endParaRPr lang="ru-RU" altLang="ru-RU" sz="2400" b="1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gray">
          <a:xfrm>
            <a:off x="6227763" y="1484313"/>
            <a:ext cx="1357312" cy="1552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uk-UA" altLang="ru-RU" sz="2400" b="1"/>
              <a:t>Байду-жість з боку батьків</a:t>
            </a:r>
            <a:endParaRPr lang="ru-RU" altLang="ru-RU" sz="2400" b="1"/>
          </a:p>
        </p:txBody>
      </p:sp>
      <p:grpSp>
        <p:nvGrpSpPr>
          <p:cNvPr id="105486" name="Group 19"/>
          <p:cNvGrpSpPr>
            <a:grpSpLocks/>
          </p:cNvGrpSpPr>
          <p:nvPr/>
        </p:nvGrpSpPr>
        <p:grpSpPr bwMode="auto">
          <a:xfrm>
            <a:off x="755650" y="4652963"/>
            <a:ext cx="8064500" cy="1655762"/>
            <a:chOff x="1456" y="2934"/>
            <a:chExt cx="3495" cy="782"/>
          </a:xfrm>
        </p:grpSpPr>
        <p:sp>
          <p:nvSpPr>
            <p:cNvPr id="17428" name="AutoShape 20"/>
            <p:cNvSpPr>
              <a:spLocks noChangeArrowheads="1"/>
            </p:cNvSpPr>
            <p:nvPr/>
          </p:nvSpPr>
          <p:spPr bwMode="ltGray">
            <a:xfrm>
              <a:off x="1456" y="2934"/>
              <a:ext cx="3495" cy="7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40" name="Rectangle 21"/>
            <p:cNvSpPr>
              <a:spLocks noChangeArrowheads="1"/>
            </p:cNvSpPr>
            <p:nvPr/>
          </p:nvSpPr>
          <p:spPr bwMode="auto">
            <a:xfrm>
              <a:off x="1783" y="3023"/>
              <a:ext cx="2961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uk-UA" altLang="ru-RU" sz="3600" b="1"/>
                <a:t>Що впливає на агресивну поведінку дітей?</a:t>
              </a:r>
              <a:endParaRPr lang="ru-RU" altLang="ru-RU" sz="3600"/>
            </a:p>
          </p:txBody>
        </p:sp>
      </p:grpSp>
      <p:grpSp>
        <p:nvGrpSpPr>
          <p:cNvPr id="105489" name="Group 6"/>
          <p:cNvGrpSpPr>
            <a:grpSpLocks/>
          </p:cNvGrpSpPr>
          <p:nvPr/>
        </p:nvGrpSpPr>
        <p:grpSpPr bwMode="auto">
          <a:xfrm>
            <a:off x="7781925" y="1196975"/>
            <a:ext cx="1362075" cy="2268538"/>
            <a:chOff x="4320" y="1152"/>
            <a:chExt cx="414" cy="402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05492" name="Group 10"/>
          <p:cNvGrpSpPr>
            <a:grpSpLocks/>
          </p:cNvGrpSpPr>
          <p:nvPr/>
        </p:nvGrpSpPr>
        <p:grpSpPr bwMode="auto">
          <a:xfrm>
            <a:off x="0" y="1125538"/>
            <a:ext cx="1362075" cy="2339975"/>
            <a:chOff x="4320" y="1152"/>
            <a:chExt cx="414" cy="402"/>
          </a:xfrm>
        </p:grpSpPr>
        <p:sp>
          <p:nvSpPr>
            <p:cNvPr id="28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05495" name="Group 13"/>
          <p:cNvGrpSpPr>
            <a:grpSpLocks/>
          </p:cNvGrpSpPr>
          <p:nvPr/>
        </p:nvGrpSpPr>
        <p:grpSpPr bwMode="auto">
          <a:xfrm>
            <a:off x="1500188" y="1125538"/>
            <a:ext cx="1362075" cy="2339975"/>
            <a:chOff x="4320" y="1152"/>
            <a:chExt cx="414" cy="402"/>
          </a:xfrm>
        </p:grpSpPr>
        <p:sp>
          <p:nvSpPr>
            <p:cNvPr id="31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05498" name="Rectangle 1"/>
          <p:cNvSpPr>
            <a:spLocks noChangeArrowheads="1"/>
          </p:cNvSpPr>
          <p:nvPr/>
        </p:nvSpPr>
        <p:spPr bwMode="auto">
          <a:xfrm>
            <a:off x="0" y="1196975"/>
            <a:ext cx="13573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 </a:t>
            </a:r>
            <a:r>
              <a:rPr lang="uk-UA" altLang="ru-RU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насиль-ства</a:t>
            </a:r>
            <a:r>
              <a:rPr lang="uk-UA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uk-UA" altLang="ru-RU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суспіль-стві</a:t>
            </a:r>
            <a:endParaRPr lang="uk-UA" altLang="ru-RU" sz="24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5499" name="Rectangle 2"/>
          <p:cNvSpPr>
            <a:spLocks noChangeArrowheads="1"/>
          </p:cNvSpPr>
          <p:nvPr/>
        </p:nvSpPr>
        <p:spPr bwMode="auto">
          <a:xfrm>
            <a:off x="1476375" y="1465263"/>
            <a:ext cx="13573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Негатив-ний вплив ЗМІ</a:t>
            </a:r>
            <a:endParaRPr lang="uk-UA" altLang="ru-RU" sz="2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5500" name="Rectangle 3"/>
          <p:cNvSpPr>
            <a:spLocks noChangeArrowheads="1"/>
          </p:cNvSpPr>
          <p:nvPr/>
        </p:nvSpPr>
        <p:spPr bwMode="auto">
          <a:xfrm>
            <a:off x="7786688" y="1557338"/>
            <a:ext cx="13573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Ком-п`</a:t>
            </a:r>
            <a:r>
              <a:rPr lang="en-US" alt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ютерні ігри</a:t>
            </a:r>
            <a:endParaRPr lang="en-US" altLang="ru-RU" sz="2400" b="1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>
            <a:cxnSpLocks noChangeShapeType="1"/>
            <a:stCxn id="28" idx="2"/>
          </p:cNvCxnSpPr>
          <p:nvPr/>
        </p:nvCxnSpPr>
        <p:spPr bwMode="auto">
          <a:xfrm rot="16200000" flipH="1">
            <a:off x="1180306" y="2978945"/>
            <a:ext cx="1177925" cy="2176462"/>
          </a:xfrm>
          <a:prstGeom prst="straightConnector1">
            <a:avLst/>
          </a:prstGeom>
          <a:noFill/>
          <a:ln w="38100" algn="ctr">
            <a:solidFill>
              <a:srgbClr val="67D49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Прямая со стрелкой 39"/>
          <p:cNvCxnSpPr>
            <a:cxnSpLocks noChangeShapeType="1"/>
          </p:cNvCxnSpPr>
          <p:nvPr/>
        </p:nvCxnSpPr>
        <p:spPr bwMode="auto">
          <a:xfrm rot="16200000" flipH="1">
            <a:off x="2571750" y="3500438"/>
            <a:ext cx="1143000" cy="1143000"/>
          </a:xfrm>
          <a:prstGeom prst="straightConnector1">
            <a:avLst/>
          </a:prstGeom>
          <a:noFill/>
          <a:ln w="38100" algn="ctr">
            <a:solidFill>
              <a:srgbClr val="67D49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Прямая со стрелкой 41"/>
          <p:cNvCxnSpPr>
            <a:cxnSpLocks noChangeShapeType="1"/>
            <a:stCxn id="17415" idx="2"/>
          </p:cNvCxnSpPr>
          <p:nvPr/>
        </p:nvCxnSpPr>
        <p:spPr bwMode="auto">
          <a:xfrm rot="16200000" flipH="1">
            <a:off x="3430588" y="3871913"/>
            <a:ext cx="1177925" cy="390525"/>
          </a:xfrm>
          <a:prstGeom prst="straightConnector1">
            <a:avLst/>
          </a:prstGeom>
          <a:noFill/>
          <a:ln w="38100" algn="ctr">
            <a:solidFill>
              <a:srgbClr val="67D49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Прямая со стрелкой 43"/>
          <p:cNvCxnSpPr>
            <a:cxnSpLocks noChangeShapeType="1"/>
            <a:stCxn id="17419" idx="2"/>
          </p:cNvCxnSpPr>
          <p:nvPr/>
        </p:nvCxnSpPr>
        <p:spPr bwMode="auto">
          <a:xfrm rot="5400000">
            <a:off x="4537869" y="3869532"/>
            <a:ext cx="1177925" cy="395287"/>
          </a:xfrm>
          <a:prstGeom prst="straightConnector1">
            <a:avLst/>
          </a:prstGeom>
          <a:noFill/>
          <a:ln w="38100" algn="ctr">
            <a:solidFill>
              <a:srgbClr val="67D49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Прямая со стрелкой 45"/>
          <p:cNvCxnSpPr>
            <a:cxnSpLocks noChangeShapeType="1"/>
            <a:stCxn id="17422" idx="2"/>
          </p:cNvCxnSpPr>
          <p:nvPr/>
        </p:nvCxnSpPr>
        <p:spPr bwMode="auto">
          <a:xfrm rot="5400000">
            <a:off x="5841206" y="3637757"/>
            <a:ext cx="1177925" cy="858838"/>
          </a:xfrm>
          <a:prstGeom prst="straightConnector1">
            <a:avLst/>
          </a:prstGeom>
          <a:noFill/>
          <a:ln w="38100" algn="ctr">
            <a:solidFill>
              <a:srgbClr val="67D49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Прямая со стрелкой 47"/>
          <p:cNvCxnSpPr>
            <a:cxnSpLocks noChangeShapeType="1"/>
            <a:stCxn id="25" idx="2"/>
          </p:cNvCxnSpPr>
          <p:nvPr/>
        </p:nvCxnSpPr>
        <p:spPr bwMode="auto">
          <a:xfrm rot="5400000">
            <a:off x="7071519" y="3264694"/>
            <a:ext cx="1177925" cy="1604963"/>
          </a:xfrm>
          <a:prstGeom prst="straightConnector1">
            <a:avLst/>
          </a:prstGeom>
          <a:noFill/>
          <a:ln w="38100" algn="ctr">
            <a:solidFill>
              <a:srgbClr val="67D49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5035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4" grpId="0"/>
      <p:bldP spid="17425" grpId="0"/>
      <p:bldP spid="105498" grpId="0"/>
      <p:bldP spid="105499" grpId="0"/>
      <p:bldP spid="1055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0350"/>
            <a:ext cx="7000874" cy="1566863"/>
          </a:xfrm>
        </p:spPr>
        <p:txBody>
          <a:bodyPr/>
          <a:lstStyle/>
          <a:p>
            <a:pPr algn="ctr" eaLnBrk="1" hangingPunct="1"/>
            <a:r>
              <a:rPr lang="uk-UA" altLang="ru-RU" dirty="0" smtClean="0">
                <a:solidFill>
                  <a:srgbClr val="663300"/>
                </a:solidFill>
                <a:latin typeface="Georgia" pitchFamily="18" charset="0"/>
              </a:rPr>
              <a:t>Наслідки шкільного насилля</a:t>
            </a:r>
            <a:endParaRPr lang="ru-RU" altLang="ru-RU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563813" y="2017713"/>
            <a:ext cx="3962400" cy="3730625"/>
            <a:chOff x="184" y="2688"/>
            <a:chExt cx="1268" cy="1194"/>
          </a:xfrm>
        </p:grpSpPr>
        <p:sp>
          <p:nvSpPr>
            <p:cNvPr id="14405" name="Freeform 4"/>
            <p:cNvSpPr>
              <a:spLocks/>
            </p:cNvSpPr>
            <p:nvPr/>
          </p:nvSpPr>
          <p:spPr bwMode="invGray">
            <a:xfrm>
              <a:off x="184" y="2692"/>
              <a:ext cx="770" cy="942"/>
            </a:xfrm>
            <a:custGeom>
              <a:avLst/>
              <a:gdLst>
                <a:gd name="T0" fmla="*/ 636 w 770"/>
                <a:gd name="T1" fmla="*/ 0 h 942"/>
                <a:gd name="T2" fmla="*/ 770 w 770"/>
                <a:gd name="T3" fmla="*/ 602 h 942"/>
                <a:gd name="T4" fmla="*/ 270 w 770"/>
                <a:gd name="T5" fmla="*/ 942 h 942"/>
                <a:gd name="T6" fmla="*/ 0 w 770"/>
                <a:gd name="T7" fmla="*/ 216 h 942"/>
                <a:gd name="T8" fmla="*/ 636 w 770"/>
                <a:gd name="T9" fmla="*/ 0 h 9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0"/>
                <a:gd name="T16" fmla="*/ 0 h 942"/>
                <a:gd name="T17" fmla="*/ 770 w 770"/>
                <a:gd name="T18" fmla="*/ 942 h 9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0" h="942">
                  <a:moveTo>
                    <a:pt x="636" y="0"/>
                  </a:moveTo>
                  <a:lnTo>
                    <a:pt x="770" y="602"/>
                  </a:lnTo>
                  <a:lnTo>
                    <a:pt x="270" y="942"/>
                  </a:lnTo>
                  <a:lnTo>
                    <a:pt x="0" y="216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6" name="Freeform 5"/>
            <p:cNvSpPr>
              <a:spLocks/>
            </p:cNvSpPr>
            <p:nvPr/>
          </p:nvSpPr>
          <p:spPr bwMode="invGray">
            <a:xfrm>
              <a:off x="816" y="2688"/>
              <a:ext cx="636" cy="724"/>
            </a:xfrm>
            <a:custGeom>
              <a:avLst/>
              <a:gdLst>
                <a:gd name="T0" fmla="*/ 0 w 636"/>
                <a:gd name="T1" fmla="*/ 2 h 724"/>
                <a:gd name="T2" fmla="*/ 138 w 636"/>
                <a:gd name="T3" fmla="*/ 606 h 724"/>
                <a:gd name="T4" fmla="*/ 636 w 636"/>
                <a:gd name="T5" fmla="*/ 724 h 724"/>
                <a:gd name="T6" fmla="*/ 574 w 636"/>
                <a:gd name="T7" fmla="*/ 0 h 724"/>
                <a:gd name="T8" fmla="*/ 0 w 636"/>
                <a:gd name="T9" fmla="*/ 2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6"/>
                <a:gd name="T16" fmla="*/ 0 h 724"/>
                <a:gd name="T17" fmla="*/ 636 w 636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6" h="724">
                  <a:moveTo>
                    <a:pt x="0" y="2"/>
                  </a:moveTo>
                  <a:lnTo>
                    <a:pt x="138" y="606"/>
                  </a:lnTo>
                  <a:lnTo>
                    <a:pt x="636" y="724"/>
                  </a:lnTo>
                  <a:lnTo>
                    <a:pt x="57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7" name="Freeform 6"/>
            <p:cNvSpPr>
              <a:spLocks/>
            </p:cNvSpPr>
            <p:nvPr/>
          </p:nvSpPr>
          <p:spPr bwMode="invGray">
            <a:xfrm>
              <a:off x="452" y="3296"/>
              <a:ext cx="998" cy="586"/>
            </a:xfrm>
            <a:custGeom>
              <a:avLst/>
              <a:gdLst>
                <a:gd name="T0" fmla="*/ 0 w 998"/>
                <a:gd name="T1" fmla="*/ 340 h 586"/>
                <a:gd name="T2" fmla="*/ 500 w 998"/>
                <a:gd name="T3" fmla="*/ 0 h 586"/>
                <a:gd name="T4" fmla="*/ 998 w 998"/>
                <a:gd name="T5" fmla="*/ 116 h 586"/>
                <a:gd name="T6" fmla="*/ 540 w 998"/>
                <a:gd name="T7" fmla="*/ 586 h 586"/>
                <a:gd name="T8" fmla="*/ 0 w 998"/>
                <a:gd name="T9" fmla="*/ 340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8"/>
                <a:gd name="T16" fmla="*/ 0 h 586"/>
                <a:gd name="T17" fmla="*/ 998 w 998"/>
                <a:gd name="T18" fmla="*/ 586 h 5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8" h="586">
                  <a:moveTo>
                    <a:pt x="0" y="340"/>
                  </a:moveTo>
                  <a:lnTo>
                    <a:pt x="500" y="0"/>
                  </a:lnTo>
                  <a:lnTo>
                    <a:pt x="998" y="116"/>
                  </a:lnTo>
                  <a:lnTo>
                    <a:pt x="540" y="58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chemeClr val="bg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3021013" y="2090520"/>
            <a:ext cx="3203575" cy="3016250"/>
            <a:chOff x="184" y="2688"/>
            <a:chExt cx="1268" cy="1194"/>
          </a:xfrm>
        </p:grpSpPr>
        <p:sp>
          <p:nvSpPr>
            <p:cNvPr id="36872" name="Freeform 8"/>
            <p:cNvSpPr>
              <a:spLocks/>
            </p:cNvSpPr>
            <p:nvPr/>
          </p:nvSpPr>
          <p:spPr bwMode="gray">
            <a:xfrm>
              <a:off x="184" y="2692"/>
              <a:ext cx="770" cy="942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770" y="602"/>
                </a:cxn>
                <a:cxn ang="0">
                  <a:pos x="270" y="942"/>
                </a:cxn>
                <a:cxn ang="0">
                  <a:pos x="0" y="216"/>
                </a:cxn>
                <a:cxn ang="0">
                  <a:pos x="636" y="0"/>
                </a:cxn>
              </a:cxnLst>
              <a:rect l="0" t="0" r="r" b="b"/>
              <a:pathLst>
                <a:path w="770" h="942">
                  <a:moveTo>
                    <a:pt x="636" y="0"/>
                  </a:moveTo>
                  <a:lnTo>
                    <a:pt x="770" y="602"/>
                  </a:lnTo>
                  <a:lnTo>
                    <a:pt x="270" y="942"/>
                  </a:lnTo>
                  <a:lnTo>
                    <a:pt x="0" y="216"/>
                  </a:lnTo>
                  <a:lnTo>
                    <a:pt x="63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3529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gray">
            <a:xfrm>
              <a:off x="816" y="2688"/>
              <a:ext cx="636" cy="72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8" y="606"/>
                </a:cxn>
                <a:cxn ang="0">
                  <a:pos x="636" y="724"/>
                </a:cxn>
                <a:cxn ang="0">
                  <a:pos x="574" y="0"/>
                </a:cxn>
                <a:cxn ang="0">
                  <a:pos x="0" y="2"/>
                </a:cxn>
              </a:cxnLst>
              <a:rect l="0" t="0" r="r" b="b"/>
              <a:pathLst>
                <a:path w="636" h="724">
                  <a:moveTo>
                    <a:pt x="0" y="2"/>
                  </a:moveTo>
                  <a:lnTo>
                    <a:pt x="138" y="606"/>
                  </a:lnTo>
                  <a:lnTo>
                    <a:pt x="636" y="724"/>
                  </a:lnTo>
                  <a:lnTo>
                    <a:pt x="574" y="0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gray">
            <a:xfrm>
              <a:off x="452" y="3296"/>
              <a:ext cx="998" cy="586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500" y="0"/>
                </a:cxn>
                <a:cxn ang="0">
                  <a:pos x="998" y="116"/>
                </a:cxn>
                <a:cxn ang="0">
                  <a:pos x="540" y="586"/>
                </a:cxn>
                <a:cxn ang="0">
                  <a:pos x="0" y="340"/>
                </a:cxn>
              </a:cxnLst>
              <a:rect l="0" t="0" r="r" b="b"/>
              <a:pathLst>
                <a:path w="998" h="586">
                  <a:moveTo>
                    <a:pt x="0" y="340"/>
                  </a:moveTo>
                  <a:lnTo>
                    <a:pt x="500" y="0"/>
                  </a:lnTo>
                  <a:lnTo>
                    <a:pt x="998" y="116"/>
                  </a:lnTo>
                  <a:lnTo>
                    <a:pt x="540" y="586"/>
                  </a:lnTo>
                  <a:lnTo>
                    <a:pt x="0" y="34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4341" name="Group 12"/>
          <p:cNvGrpSpPr>
            <a:grpSpLocks/>
          </p:cNvGrpSpPr>
          <p:nvPr/>
        </p:nvGrpSpPr>
        <p:grpSpPr bwMode="auto">
          <a:xfrm rot="4976862" flipH="1">
            <a:off x="5834063" y="2306638"/>
            <a:ext cx="323850" cy="311150"/>
            <a:chOff x="1944" y="1111"/>
            <a:chExt cx="204" cy="196"/>
          </a:xfrm>
        </p:grpSpPr>
        <p:pic>
          <p:nvPicPr>
            <p:cNvPr id="14385" name="Picture 13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8" name="Oval 14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4389" name="Group 1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4392" name="Group 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398" name="AutoShape 1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99" name="AutoShape 1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400" name="AutoShape 1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401" name="AutoShape 2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</p:grpSp>
          <p:grpSp>
            <p:nvGrpSpPr>
              <p:cNvPr id="14393" name="Group 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394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95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96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97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</p:grpSp>
        </p:grpSp>
        <p:sp>
          <p:nvSpPr>
            <p:cNvPr id="14390" name="Arc 26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91" name="Picture 27" descr="light_shadow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28"/>
          <p:cNvGrpSpPr>
            <a:grpSpLocks/>
          </p:cNvGrpSpPr>
          <p:nvPr/>
        </p:nvGrpSpPr>
        <p:grpSpPr bwMode="auto">
          <a:xfrm rot="4976862" flipH="1">
            <a:off x="2865438" y="2809875"/>
            <a:ext cx="323850" cy="311150"/>
            <a:chOff x="1944" y="1111"/>
            <a:chExt cx="204" cy="196"/>
          </a:xfrm>
        </p:grpSpPr>
        <p:pic>
          <p:nvPicPr>
            <p:cNvPr id="14368" name="Picture 29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4" name="Oval 30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4372" name="Group 31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4375" name="Group 3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381" name="AutoShape 3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82" name="AutoShape 3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83" name="AutoShape 3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84" name="AutoShape 3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</p:grpSp>
          <p:grpSp>
            <p:nvGrpSpPr>
              <p:cNvPr id="14376" name="Group 3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377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78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79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80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</p:grpSp>
        </p:grpSp>
        <p:sp>
          <p:nvSpPr>
            <p:cNvPr id="14373" name="Arc 42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74" name="Picture 43" descr="light_shadow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44"/>
          <p:cNvGrpSpPr>
            <a:grpSpLocks/>
          </p:cNvGrpSpPr>
          <p:nvPr/>
        </p:nvGrpSpPr>
        <p:grpSpPr bwMode="auto">
          <a:xfrm rot="4976862" flipH="1">
            <a:off x="4881615" y="4490837"/>
            <a:ext cx="323850" cy="311150"/>
            <a:chOff x="1944" y="1111"/>
            <a:chExt cx="204" cy="196"/>
          </a:xfrm>
        </p:grpSpPr>
        <p:pic>
          <p:nvPicPr>
            <p:cNvPr id="14351" name="Picture 45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0" name="Oval 46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4355" name="Group 4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4358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364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65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66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67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</p:grpSp>
          <p:grpSp>
            <p:nvGrpSpPr>
              <p:cNvPr id="14359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4360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61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62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  <p:sp>
              <p:nvSpPr>
                <p:cNvPr id="14363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uk-UA" altLang="ru-RU"/>
                </a:p>
              </p:txBody>
            </p:sp>
          </p:grpSp>
        </p:grpSp>
        <p:sp>
          <p:nvSpPr>
            <p:cNvPr id="14356" name="Arc 58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57" name="Picture 59" descr="light_shadow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4" name="Text Box 60"/>
          <p:cNvSpPr txBox="1">
            <a:spLocks noChangeArrowheads="1"/>
          </p:cNvSpPr>
          <p:nvPr/>
        </p:nvSpPr>
        <p:spPr bwMode="gray">
          <a:xfrm>
            <a:off x="3675063" y="31321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2000">
                <a:solidFill>
                  <a:schemeClr val="bg2"/>
                </a:solidFill>
              </a:rPr>
              <a:t>1</a:t>
            </a:r>
            <a:endParaRPr lang="en-US" altLang="ru-RU" sz="2000">
              <a:solidFill>
                <a:schemeClr val="bg2"/>
              </a:solidFill>
            </a:endParaRPr>
          </a:p>
        </p:txBody>
      </p:sp>
      <p:sp>
        <p:nvSpPr>
          <p:cNvPr id="14345" name="Text Box 61"/>
          <p:cNvSpPr txBox="1">
            <a:spLocks noChangeArrowheads="1"/>
          </p:cNvSpPr>
          <p:nvPr/>
        </p:nvSpPr>
        <p:spPr bwMode="gray">
          <a:xfrm>
            <a:off x="5102225" y="31321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346" name="Text Box 62"/>
          <p:cNvSpPr txBox="1">
            <a:spLocks noChangeArrowheads="1"/>
          </p:cNvSpPr>
          <p:nvPr/>
        </p:nvSpPr>
        <p:spPr bwMode="gray">
          <a:xfrm>
            <a:off x="4611688" y="443071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45476" name="AutoShape 63"/>
          <p:cNvSpPr>
            <a:spLocks/>
          </p:cNvSpPr>
          <p:nvPr/>
        </p:nvSpPr>
        <p:spPr bwMode="auto">
          <a:xfrm>
            <a:off x="7229475" y="1952625"/>
            <a:ext cx="1914525" cy="1471613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r>
              <a:rPr lang="uk-UA" altLang="ru-RU" sz="2400" b="1" dirty="0">
                <a:solidFill>
                  <a:schemeClr val="accent1">
                    <a:lumMod val="75000"/>
                  </a:schemeClr>
                </a:solidFill>
              </a:rPr>
              <a:t>Проблеми у навчанні, поведінці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5477" name="AutoShape 64"/>
          <p:cNvSpPr>
            <a:spLocks/>
          </p:cNvSpPr>
          <p:nvPr/>
        </p:nvSpPr>
        <p:spPr bwMode="auto">
          <a:xfrm>
            <a:off x="6183929" y="4246519"/>
            <a:ext cx="1509713" cy="366712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7120"/>
              <a:gd name="adj5" fmla="val 103032"/>
              <a:gd name="adj6" fmla="val -695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r>
              <a:rPr lang="uk-UA" altLang="ru-RU" sz="2400" b="1" dirty="0">
                <a:solidFill>
                  <a:schemeClr val="accent1">
                    <a:lumMod val="75000"/>
                  </a:schemeClr>
                </a:solidFill>
              </a:rPr>
              <a:t>Думки про суїцид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5478" name="AutoShape 65"/>
          <p:cNvSpPr>
            <a:spLocks/>
          </p:cNvSpPr>
          <p:nvPr/>
        </p:nvSpPr>
        <p:spPr bwMode="auto">
          <a:xfrm>
            <a:off x="107504" y="2566988"/>
            <a:ext cx="2045146" cy="1571625"/>
          </a:xfrm>
          <a:prstGeom prst="accentCallout2">
            <a:avLst>
              <a:gd name="adj1" fmla="val 31167"/>
              <a:gd name="adj2" fmla="val 105046"/>
              <a:gd name="adj3" fmla="val 31167"/>
              <a:gd name="adj4" fmla="val 131333"/>
              <a:gd name="adj5" fmla="val 99565"/>
              <a:gd name="adj6" fmla="val 15804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r>
              <a:rPr lang="uk-UA" altLang="ru-RU" sz="2400" b="1" dirty="0">
                <a:solidFill>
                  <a:schemeClr val="accent1">
                    <a:lumMod val="75000"/>
                  </a:schemeClr>
                </a:solidFill>
              </a:rPr>
              <a:t>Зниження самооцінки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50" name="Picture 71" descr="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7" y="4552181"/>
            <a:ext cx="2987675" cy="1992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58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145476" grpId="0" animBg="1"/>
      <p:bldP spid="145477" grpId="0" animBg="1"/>
      <p:bldP spid="1454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075240" cy="121729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Робота з дітьми – жертвами </a:t>
            </a:r>
            <a:r>
              <a:rPr lang="uk-UA" sz="32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булінгу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4258816" cy="4166746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1. Важливо дати зрозуміти дитині, що ви розумієте її почуття, як адекватні в даній ситуації. Вона має зрозуміти, що не самотня і може розраховувати на допомогу та підтримку.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C:\Users\Наталия\Desktop\what-to-do-about-bullying-in-schools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176588" cy="3628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09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4752528" cy="496855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2. Дитина в такій ситуації потребує підняття самооцінки. </a:t>
            </a:r>
          </a:p>
          <a:p>
            <a:pPr marL="64008" indent="0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«Ти молодець, дуже сміливий, що розповів мені про те, що з тобою сталось»</a:t>
            </a:r>
          </a:p>
          <a:p>
            <a:pPr marL="64008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C:\Users\Наталия\Desktop\30520_fullsize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71475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5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4536504" cy="489654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3. Варто подякувати дитині за те, що вона поділилась з вами своїми переживаннями. </a:t>
            </a:r>
          </a:p>
          <a:p>
            <a:pPr marL="64008" indent="0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4. Щоб дитина відчувала себе захищеною та в безпеці, необхідно її запевнити в тому, що їй буде надано допомогу.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C:\Users\Наталия\Desktop\i (3)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73029" cy="367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82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6264696"/>
          </a:xfrm>
        </p:spPr>
        <p:txBody>
          <a:bodyPr>
            <a:normAutofit fontScale="90000"/>
          </a:bodyPr>
          <a:lstStyle/>
          <a:p>
            <a:r>
              <a:rPr lang="ru-RU" altLang="ru-RU" sz="660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           </a:t>
            </a:r>
            <a:r>
              <a:rPr lang="ru-RU" altLang="ru-RU" sz="6600" b="1" dirty="0" err="1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Булінг</a:t>
            </a:r>
            <a:r>
              <a:rPr lang="ru-RU" altLang="ru-RU" sz="6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br>
              <a:rPr lang="ru-RU" altLang="ru-RU" sz="6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4400" b="1" dirty="0" smtClean="0">
                <a:solidFill>
                  <a:srgbClr val="FF0000"/>
                </a:solidFill>
                <a:latin typeface="Georgia" pitchFamily="18" charset="0"/>
              </a:rPr>
              <a:t>(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від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 англ.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bully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—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хуліган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,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залякувати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) – </a:t>
            </a:r>
            <a:r>
              <a:rPr lang="ru-RU" altLang="ru-RU" sz="44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altLang="ru-RU" sz="44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altLang="ru-RU" sz="4400" b="1" dirty="0" smtClean="0">
                <a:solidFill>
                  <a:srgbClr val="FF0000"/>
                </a:solidFill>
                <a:latin typeface="Georgia" pitchFamily="18" charset="0"/>
              </a:rPr>
              <a:t>форма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психічного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насильства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 у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вигляді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травлі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, бойкоту,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насмішок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,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дезінформації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,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псування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особистих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 речей,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фізичної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розправи</a:t>
            </a:r>
            <a:r>
              <a:rPr lang="ru-RU" altLang="ru-RU" sz="44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altLang="ru-RU" sz="4400" b="1" dirty="0" err="1">
                <a:solidFill>
                  <a:srgbClr val="FF0000"/>
                </a:solidFill>
                <a:latin typeface="Georgia" pitchFamily="18" charset="0"/>
              </a:rPr>
              <a:t>тощо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2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859216" cy="1001266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Педагогічні заходи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fontScale="85000" lnSpcReduction="10000"/>
          </a:bodyPr>
          <a:lstStyle/>
          <a:p>
            <a:pPr marL="64008" lvl="0" indent="0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. Заявлена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позиція учителів має найважливіше значення у психологічному відношенні. Допомога педагогів полягає у створенні умов, коли учні самостійно розробляють власні ритуали по подоланню та обмеженню агресії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pPr marL="578358" lvl="0" indent="-514350">
              <a:buAutoNum type="arabicPeriod"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64008" lvl="0" indent="0"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2. Про 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випадок насилля  у школі мають бути поінформовані усі – як учителі, так і учні. Школа повинна знати усі подробиці інциденту та супутні обставини, знати імена учасників. Насильникам стає зрозуміло,  що результатом їхніх дій є їх ізоляція від колективу, що певні факти насилля недопустимі. Розголос імен учасників та всебічне висвітлення інцидентів допомагає дітям відчути, де, за поняттями педагогів та батьків, пролягає межа дозволеного.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64008" indent="0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68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496944" cy="6194127"/>
          </a:xfrm>
        </p:spPr>
        <p:txBody>
          <a:bodyPr>
            <a:normAutofit/>
          </a:bodyPr>
          <a:lstStyle/>
          <a:p>
            <a:pPr marL="64008" lvl="0" indent="0"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3.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Спільно з учнями мають бути вироблені правила поведінки в класі, а потім загальношкільні правила. Правила повинні бути складені в позитивному ключі «як треба», а не як «не треба» поводитись. Правила мають бути зрозумілими, точними і короткими.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64008" lvl="0" indent="0"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4.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Жоден випадок насильства або цькування і жодну скаргу не можна залишати без уваги. Учням важливо пояснити, що будь-які насильницькі дії, образливі слова є неприпустимими. Реакція має бути негайною (зупинити бійку, припинити знущання) та більш суворою при повторних випадках агресії.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64008" indent="0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3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ия\Desktop\shutterstock_108383702-617x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75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172134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Булінг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– це тривале фізичне чи психічне насильство  особи  (групи осіб) відносно іншої особи, яка не здатна себе захистити.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204864"/>
            <a:ext cx="8147248" cy="4249944"/>
          </a:xfrm>
        </p:spPr>
        <p:txBody>
          <a:bodyPr/>
          <a:lstStyle/>
          <a:p>
            <a:pPr marL="64008" indent="0">
              <a:buNone/>
            </a:pP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Це форма жорстокого ставлення, коли сильніша фізично чи психологічно особа (група осіб) отримують задоволення, завдаючи фізичного болю, насміхаючись, принижуючи. Постраждалі при цьому відчувають сором, невпевненість в собі, але, зазвичай, нікому про це не розповідають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5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altLang="ru-RU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Показники</a:t>
            </a: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булінгу</a:t>
            </a: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:</a:t>
            </a:r>
            <a:b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altLang="ru-RU" sz="44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нерівність</a:t>
            </a:r>
            <a: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сил;</a:t>
            </a:r>
            <a:b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altLang="ru-RU" sz="44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повторюваність</a:t>
            </a:r>
            <a: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;</a:t>
            </a:r>
            <a:b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неадекватно </a:t>
            </a:r>
            <a:r>
              <a:rPr lang="ru-RU" altLang="ru-RU" sz="44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висока</a:t>
            </a:r>
            <a: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44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чутливість</a:t>
            </a:r>
            <a: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44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жертви</a:t>
            </a:r>
            <a:r>
              <a:rPr lang="ru-RU" altLang="ru-RU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.</a:t>
            </a:r>
            <a:r>
              <a:rPr lang="ru-RU" altLang="ru-RU" sz="4400" dirty="0"/>
              <a:t/>
            </a:r>
            <a:br>
              <a:rPr lang="ru-RU" altLang="ru-RU" sz="4400" dirty="0"/>
            </a:br>
            <a:r>
              <a:rPr lang="ru-RU" altLang="ru-RU" sz="44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53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39"/>
            <a:ext cx="8640812" cy="4330747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</a:t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uk-UA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</a:t>
            </a:r>
            <a:r>
              <a:rPr lang="uk-UA" sz="53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Типи    </a:t>
            </a:r>
            <a:r>
              <a:rPr lang="uk-UA" sz="53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булінгу</a:t>
            </a:r>
            <a:r>
              <a:rPr lang="uk-UA" sz="53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:</a:t>
            </a:r>
            <a:r>
              <a:rPr lang="uk-UA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uk-UA" sz="4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фізична агресія;</a:t>
            </a:r>
            <a:br>
              <a:rPr lang="uk-UA" sz="31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вербальний </a:t>
            </a:r>
            <a:r>
              <a:rPr lang="uk-UA" sz="31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булінг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31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-де </a:t>
            </a:r>
            <a:r>
              <a:rPr lang="ru-RU" alt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знаряддям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служить слово (</a:t>
            </a:r>
            <a:r>
              <a:rPr lang="ru-RU" alt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образливе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ім'я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з </a:t>
            </a:r>
            <a:r>
              <a:rPr lang="ru-RU" alt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яким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постійно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звертаються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до </a:t>
            </a:r>
            <a:r>
              <a:rPr lang="ru-RU" alt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жертви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alt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обзивання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alt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поширення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образливих</a:t>
            </a:r>
            <a:r>
              <a:rPr lang="ru-RU" alt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чуток і т.д.)</a:t>
            </a: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;</a:t>
            </a:r>
            <a:br>
              <a:rPr lang="uk-UA" sz="31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 </a:t>
            </a:r>
            <a:r>
              <a:rPr lang="uk-UA" sz="31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кібербулінг</a:t>
            </a: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- </a:t>
            </a:r>
            <a:r>
              <a:rPr lang="ru-RU" sz="31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розповсюдження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чуток та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образливих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коментарів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з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використанням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електронної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пошти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мобільних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телефонів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(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наприклад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надсилання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СМС) і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сайтів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100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соціальних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мереж. </a:t>
            </a: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;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</a:t>
            </a:r>
            <a:endParaRPr lang="ru-RU" dirty="0"/>
          </a:p>
        </p:txBody>
      </p:sp>
      <p:pic>
        <p:nvPicPr>
          <p:cNvPr id="3" name="Picture 4" descr="d6bcb062e4374edfb1ad0cf06a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99" y="4519387"/>
            <a:ext cx="4032830" cy="230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23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000125"/>
          </a:xfrm>
        </p:spPr>
        <p:txBody>
          <a:bodyPr/>
          <a:lstStyle/>
          <a:p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Типи    </a:t>
            </a:r>
            <a:r>
              <a:rPr lang="uk-UA" sz="4400" b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булінгу</a:t>
            </a: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569077" cy="5258023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залякування</a:t>
            </a:r>
            <a:r>
              <a:rPr lang="uk-UA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використання </a:t>
            </a:r>
            <a:r>
              <a:rPr lang="uk-UA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агресивної мови тіла і інтонацій, голосу для того, щоб змусити жертву здійснювати або не здійснювати що-небудь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;</a:t>
            </a:r>
            <a:b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ізоляція -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жертва  </a:t>
            </a: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виганяється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або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ігнорується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частиною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учнів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або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всім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класом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;</a:t>
            </a:r>
            <a:b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вимагання - 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грошей,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їжі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інших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речей, примус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що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–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небудь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вкрасти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;</a:t>
            </a:r>
            <a:b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пошкодження 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майна -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крадіжка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грабіж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ховання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особистих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речей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жертви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765998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Соціальна структура </a:t>
            </a:r>
            <a:r>
              <a:rPr lang="uk-UA" sz="4400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булінгу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826008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Переслідувач - </a:t>
            </a:r>
            <a:r>
              <a:rPr lang="uk-UA" sz="36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булер</a:t>
            </a:r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;</a:t>
            </a:r>
          </a:p>
          <a:p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Жертва;</a:t>
            </a:r>
          </a:p>
          <a:p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Спостерігачі.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186237" cy="313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98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Мотивація до </a:t>
            </a:r>
            <a:r>
              <a:rPr lang="uk-UA" sz="4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булінгу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5263075" cy="504056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Заздрість,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помста,відчуття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неприязні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прагнення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відновити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справедливість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; </a:t>
            </a:r>
            <a:endParaRPr lang="ru-RU" altLang="ru-RU" sz="28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Б</a:t>
            </a:r>
            <a:r>
              <a:rPr lang="ru-RU" alt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оротьба</a:t>
            </a: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за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владу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; </a:t>
            </a:r>
            <a:endParaRPr lang="ru-RU" altLang="ru-RU" sz="28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</a:t>
            </a: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отреба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підпорядкування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лідерові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нейтралізації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суперника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самоствердження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тощо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аж до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задоволення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садистських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потреб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окремих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осіб</a:t>
            </a: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3086100" cy="239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9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Жертвами шкільного </a:t>
            </a:r>
            <a:r>
              <a:rPr lang="uk-UA" sz="4000" b="1" dirty="0" err="1" smtClean="0">
                <a:solidFill>
                  <a:schemeClr val="accent1">
                    <a:lumMod val="75000"/>
                  </a:schemeClr>
                </a:solidFill>
              </a:rPr>
              <a:t>булінгу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 найчастіше стають діти, які мають: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uk-UA" i="1" dirty="0" smtClean="0"/>
              <a:t>- 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Фізичні недоліки – в окулярах, зі зниженим слухом чи руховими порушеннями, тобто ті, які не можуть себе фізично захистити;</a:t>
            </a:r>
          </a:p>
          <a:p>
            <a:pPr marL="64008" indent="0">
              <a:buNone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Особливості поведінки – замкнуті, вразливі, сором‘язливі, тривожні, імпульсивні, невпевнені в собі, з низькою самооцінкою;</a:t>
            </a:r>
          </a:p>
          <a:p>
            <a:pPr marL="64008" indent="0">
              <a:buNone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Особливості зовнішності – руде волосся, ластовиння, великі вуха, надмірну вагу тощо;</a:t>
            </a:r>
          </a:p>
        </p:txBody>
      </p:sp>
    </p:spTree>
    <p:extLst>
      <p:ext uri="{BB962C8B-B14F-4D97-AF65-F5344CB8AC3E}">
        <p14:creationId xmlns:p14="http://schemas.microsoft.com/office/powerpoint/2010/main" val="246209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217</TotalTime>
  <Words>755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Шкільний булінг</vt:lpstr>
      <vt:lpstr>            Булінг  (від англ. bully— хуліган, залякувати) –  форма психічного насильства у вигляді травлі, бойкоту, насмішок, дезінформації, псування особистих речей, фізичної розправи тощо</vt:lpstr>
      <vt:lpstr>Булінг – це тривале фізичне чи психічне насильство  особи  (групи осіб) відносно іншої особи, яка не здатна себе захистити.</vt:lpstr>
      <vt:lpstr> Показники булінгу:  - нерівність сил;  - повторюваність;  - неадекватно висока чутливість жертви.  </vt:lpstr>
      <vt:lpstr>                   Типи    булінгу: - фізична агресія; - вербальний булінг -де знаряддям служить слово (образливе ім'я, з яким постійно звертаються до жертви, обзивання, поширення образливих чуток і т.д.); -  кібербулінг - розповсюдження чуток та образливих коментарів з використанням електронної пошти, мобільних телефонів (наприклад, надсилання СМС) і сайтів соціальних мереж.  ;        </vt:lpstr>
      <vt:lpstr>          Типи    булінгу:</vt:lpstr>
      <vt:lpstr>Соціальна структура булінгу</vt:lpstr>
      <vt:lpstr>Мотивація до булінгу</vt:lpstr>
      <vt:lpstr>Жертвами шкільного булінгу найчастіше стають діти, які мають:</vt:lpstr>
      <vt:lpstr>Презентация PowerPoint</vt:lpstr>
      <vt:lpstr>Схильними до булінгу можуть бути як хлопці, так і дівчата.  Хлопці частіше вдаються до фізичного булінгу, а дівчата у більшості випадків застосовують більш непрямі дії, такі як розповсюдження пліток про однокласників, або ж ізолювання останніх шляхом виключення із спільної діяльності або груп.  Проте з віком, як хлопці, так і дівчата більше вдаються до словесного і соціального булінгу. </vt:lpstr>
      <vt:lpstr>Поведінка жертви виявляється за такими показниками:</vt:lpstr>
      <vt:lpstr>Поведінка жертви визначається такими показниками:</vt:lpstr>
      <vt:lpstr>Презентация PowerPoint</vt:lpstr>
      <vt:lpstr>Презентация PowerPoint</vt:lpstr>
      <vt:lpstr>Наслідки шкільного насилля</vt:lpstr>
      <vt:lpstr>Робота з дітьми – жертвами булінгу</vt:lpstr>
      <vt:lpstr>Презентация PowerPoint</vt:lpstr>
      <vt:lpstr>Презентация PowerPoint</vt:lpstr>
      <vt:lpstr>Педагогічні заходи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Шкільний булінг</dc:title>
  <dc:creator>Оксана</dc:creator>
  <cp:lastModifiedBy>User</cp:lastModifiedBy>
  <cp:revision>26</cp:revision>
  <dcterms:created xsi:type="dcterms:W3CDTF">2018-02-28T15:27:12Z</dcterms:created>
  <dcterms:modified xsi:type="dcterms:W3CDTF">2018-03-01T09:42:13Z</dcterms:modified>
</cp:coreProperties>
</file>