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  <p:sldMasterId id="2147483722" r:id="rId3"/>
    <p:sldMasterId id="2147483734" r:id="rId4"/>
  </p:sldMasterIdLst>
  <p:notesMasterIdLst>
    <p:notesMasterId r:id="rId50"/>
  </p:notesMasterIdLst>
  <p:sldIdLst>
    <p:sldId id="257" r:id="rId5"/>
    <p:sldId id="328" r:id="rId6"/>
    <p:sldId id="329" r:id="rId7"/>
    <p:sldId id="330" r:id="rId8"/>
    <p:sldId id="332" r:id="rId9"/>
    <p:sldId id="333" r:id="rId10"/>
    <p:sldId id="334" r:id="rId11"/>
    <p:sldId id="352" r:id="rId12"/>
    <p:sldId id="305" r:id="rId13"/>
    <p:sldId id="311" r:id="rId14"/>
    <p:sldId id="313" r:id="rId15"/>
    <p:sldId id="315" r:id="rId16"/>
    <p:sldId id="317" r:id="rId17"/>
    <p:sldId id="319" r:id="rId18"/>
    <p:sldId id="321" r:id="rId19"/>
    <p:sldId id="323" r:id="rId20"/>
    <p:sldId id="325" r:id="rId21"/>
    <p:sldId id="327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285" r:id="rId35"/>
    <p:sldId id="347" r:id="rId36"/>
    <p:sldId id="348" r:id="rId37"/>
    <p:sldId id="349" r:id="rId38"/>
    <p:sldId id="350" r:id="rId39"/>
    <p:sldId id="351" r:id="rId40"/>
    <p:sldId id="308" r:id="rId41"/>
    <p:sldId id="259" r:id="rId42"/>
    <p:sldId id="261" r:id="rId43"/>
    <p:sldId id="309" r:id="rId44"/>
    <p:sldId id="266" r:id="rId45"/>
    <p:sldId id="265" r:id="rId46"/>
    <p:sldId id="263" r:id="rId47"/>
    <p:sldId id="270" r:id="rId48"/>
    <p:sldId id="299" r:id="rId4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5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DBCFB-481B-4397-80A3-881292D8598A}" type="datetimeFigureOut">
              <a:rPr lang="uk-UA" smtClean="0"/>
              <a:pPr/>
              <a:t>30.01.2019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D7672-B123-4B52-BB71-B4ABF92D48F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7555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87C0F33-F3E5-40E6-A544-23D51D491744}" type="slidenum">
              <a:rPr lang="ru-RU" altLang="ru-RU" smtClean="0">
                <a:solidFill>
                  <a:prstClr val="black"/>
                </a:solidFill>
                <a:latin typeface="Arial" charset="0"/>
              </a:rPr>
              <a:pPr/>
              <a:t>10</a:t>
            </a:fld>
            <a:endParaRPr lang="ru-RU" altLang="ru-RU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D7672-B123-4B52-BB71-B4ABF92D48F2}" type="slidenum">
              <a:rPr lang="uk-UA" smtClean="0"/>
              <a:pPr/>
              <a:t>43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1E85D-A9B4-4F3C-BE85-F27707452718}" type="slidenum">
              <a:rPr lang="ru-RU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4836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FF26F-39E8-4090-B7B7-64B5CCBCBAFA}" type="slidenum">
              <a:rPr lang="ru-RU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161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95D79-5395-4588-AAAA-8692F455B540}" type="slidenum">
              <a:rPr lang="ru-RU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89157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2E08C-3058-411C-8654-0869F73B06F2}" type="slidenum">
              <a:rPr lang="ru-RU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55878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1E85D-A9B4-4F3C-BE85-F27707452718}" type="slidenum">
              <a:rPr lang="ru-RU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27446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DA605-493E-44A1-8258-36D37EBADB56}" type="slidenum">
              <a:rPr lang="ru-RU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06055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7299E-5C3E-4EE8-AE18-F3641EE86245}" type="slidenum">
              <a:rPr lang="ru-RU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24700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C6B40-749F-40FB-B3B8-CC5900F39712}" type="slidenum">
              <a:rPr lang="ru-RU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47886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F5A34-8376-4068-B992-FA1AD085DCF0}" type="slidenum">
              <a:rPr lang="ru-RU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812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D5544-B89B-4AF6-B605-C6A552B5ABA2}" type="slidenum">
              <a:rPr lang="ru-RU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1039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EB760-C913-456B-BC18-94C0BF94AE1D}" type="slidenum">
              <a:rPr lang="ru-RU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8326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DA605-493E-44A1-8258-36D37EBADB56}" type="slidenum">
              <a:rPr lang="ru-RU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36938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9E62B-5203-43E9-BABE-67E603825F4E}" type="slidenum">
              <a:rPr lang="ru-RU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88758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7ABAC-B104-4F34-AC37-ED96D3B43381}" type="slidenum">
              <a:rPr lang="ru-RU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22609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FF26F-39E8-4090-B7B7-64B5CCBCBAFA}" type="slidenum">
              <a:rPr lang="ru-RU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5740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95D79-5395-4588-AAAA-8692F455B540}" type="slidenum">
              <a:rPr lang="ru-RU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76597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2E08C-3058-411C-8654-0869F73B06F2}" type="slidenum">
              <a:rPr lang="ru-RU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20019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FA3D-D309-47A2-AA21-B8BE81ECE343}" type="datetimeFigureOut">
              <a:rPr lang="uk-UA" smtClean="0"/>
              <a:pPr/>
              <a:t>30.01.2019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CB745E8-1787-4A40-8AB4-B90EF63D1F8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FA3D-D309-47A2-AA21-B8BE81ECE343}" type="datetimeFigureOut">
              <a:rPr lang="uk-UA" smtClean="0"/>
              <a:pPr/>
              <a:t>30.01.2019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CB745E8-1787-4A40-8AB4-B90EF63D1F8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FA3D-D309-47A2-AA21-B8BE81ECE343}" type="datetimeFigureOut">
              <a:rPr lang="uk-UA" smtClean="0"/>
              <a:pPr/>
              <a:t>30.01.2019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45E8-1787-4A40-8AB4-B90EF63D1F8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FA3D-D309-47A2-AA21-B8BE81ECE343}" type="datetimeFigureOut">
              <a:rPr lang="uk-UA" smtClean="0"/>
              <a:pPr/>
              <a:t>30.01.2019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45E8-1787-4A40-8AB4-B90EF63D1F8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FA3D-D309-47A2-AA21-B8BE81ECE343}" type="datetimeFigureOut">
              <a:rPr lang="uk-UA" smtClean="0"/>
              <a:pPr/>
              <a:t>30.01.2019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CB745E8-1787-4A40-8AB4-B90EF63D1F8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7299E-5C3E-4EE8-AE18-F3641EE86245}" type="slidenum">
              <a:rPr lang="ru-RU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1558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FA3D-D309-47A2-AA21-B8BE81ECE343}" type="datetimeFigureOut">
              <a:rPr lang="uk-UA" smtClean="0"/>
              <a:pPr/>
              <a:t>30.01.2019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45E8-1787-4A40-8AB4-B90EF63D1F8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FA3D-D309-47A2-AA21-B8BE81ECE343}" type="datetimeFigureOut">
              <a:rPr lang="uk-UA" smtClean="0"/>
              <a:pPr/>
              <a:t>30.01.2019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45E8-1787-4A40-8AB4-B90EF63D1F8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FA3D-D309-47A2-AA21-B8BE81ECE343}" type="datetimeFigureOut">
              <a:rPr lang="uk-UA" smtClean="0"/>
              <a:pPr/>
              <a:t>30.01.2019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45E8-1787-4A40-8AB4-B90EF63D1F8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FA3D-D309-47A2-AA21-B8BE81ECE343}" type="datetimeFigureOut">
              <a:rPr lang="uk-UA" smtClean="0"/>
              <a:pPr/>
              <a:t>30.01.2019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45E8-1787-4A40-8AB4-B90EF63D1F8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FA3D-D309-47A2-AA21-B8BE81ECE343}" type="datetimeFigureOut">
              <a:rPr lang="uk-UA" smtClean="0"/>
              <a:pPr/>
              <a:t>30.01.2019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45E8-1787-4A40-8AB4-B90EF63D1F8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FA3D-D309-47A2-AA21-B8BE81ECE343}" type="datetimeFigureOut">
              <a:rPr lang="uk-UA" smtClean="0"/>
              <a:pPr/>
              <a:t>30.01.2019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45E8-1787-4A40-8AB4-B90EF63D1F8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altLang="ru-RU" smtClean="0">
                <a:solidFill>
                  <a:srgbClr val="2F1311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altLang="ru-RU" smtClean="0">
                <a:solidFill>
                  <a:srgbClr val="2F1311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2F1311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2F1311"/>
                        </a:solidFill>
                      </a:endParaRPr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2F1311"/>
                        </a:solidFill>
                      </a:endParaRPr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altLang="ru-RU" smtClean="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2F1311"/>
                      </a:solidFill>
                    </a:endParaRPr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altLang="ru-RU" smtClean="0">
                <a:solidFill>
                  <a:srgbClr val="2F1311"/>
                </a:solidFill>
              </a:endParaRPr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2F1311"/>
                </a:solidFill>
              </a:endParaRPr>
            </a:p>
          </p:txBody>
        </p:sp>
      </p:grpSp>
      <p:sp>
        <p:nvSpPr>
          <p:cNvPr id="11321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1322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EB08E-59C0-4A41-9E4A-54EF21533D2A}" type="slidenum">
              <a:rPr lang="ru-RU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95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A5AF6-D5A8-46CB-A0BF-C81F7D224EBA}" type="slidenum">
              <a:rPr lang="ru-RU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8216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7F1D7-99C2-48BF-A563-C8F38308644A}" type="slidenum">
              <a:rPr lang="ru-RU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2597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8A7A6-5367-49E2-9E98-A5AA768111D6}" type="slidenum">
              <a:rPr lang="ru-RU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066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C6B40-749F-40FB-B3B8-CC5900F39712}" type="slidenum">
              <a:rPr lang="ru-RU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23621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86F25-9BAF-4F4B-BFC8-7A4EBBAEF1EE}" type="slidenum">
              <a:rPr lang="ru-RU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5624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01AD6-C530-4189-B478-DA3430E22227}" type="slidenum">
              <a:rPr lang="ru-RU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6151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DCECC-0F71-4CC2-A7A0-EB678D9521CC}" type="slidenum">
              <a:rPr lang="ru-RU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514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F2D95-12C6-4C91-BC00-EF04A148D986}" type="slidenum">
              <a:rPr lang="ru-RU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2005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8B706-8AA6-47F5-9029-0638139398B2}" type="slidenum">
              <a:rPr lang="ru-RU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911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AD516-020E-4221-B25B-CC16EB4DCB63}" type="slidenum">
              <a:rPr lang="ru-RU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825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D8536-E663-40E0-87F3-470DA93D11E7}" type="slidenum">
              <a:rPr lang="ru-RU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000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F5A34-8376-4068-B992-FA1AD085DCF0}" type="slidenum">
              <a:rPr lang="ru-RU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07166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D5544-B89B-4AF6-B605-C6A552B5ABA2}" type="slidenum">
              <a:rPr lang="ru-RU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04839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EB760-C913-456B-BC18-94C0BF94AE1D}" type="slidenum">
              <a:rPr lang="ru-RU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29085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9E62B-5203-43E9-BABE-67E603825F4E}" type="slidenum">
              <a:rPr lang="ru-RU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59188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7ABAC-B104-4F34-AC37-ED96D3B43381}" type="slidenum">
              <a:rPr lang="ru-RU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881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wmf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F5CA95-BD50-48D9-A55E-447840763D12}" type="slidenum">
              <a:rPr lang="ru-RU">
                <a:solidFill>
                  <a:srgbClr val="FFFFC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35392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F5CA95-BD50-48D9-A55E-447840763D12}" type="slidenum">
              <a:rPr lang="ru-RU">
                <a:solidFill>
                  <a:srgbClr val="FFFFC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3522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CC9FA3D-D309-47A2-AA21-B8BE81ECE343}" type="datetimeFigureOut">
              <a:rPr lang="uk-UA" smtClean="0"/>
              <a:pPr/>
              <a:t>30.01.2019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CB745E8-1787-4A40-8AB4-B90EF63D1F8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altLang="ru-RU" smtClean="0">
                <a:solidFill>
                  <a:srgbClr val="2F1311"/>
                </a:solidFill>
              </a:endParaRPr>
            </a:p>
          </p:txBody>
        </p:sp>
        <p:sp>
          <p:nvSpPr>
            <p:cNvPr id="1033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altLang="ru-RU" smtClean="0">
                <a:solidFill>
                  <a:srgbClr val="2F1311"/>
                </a:solidFill>
              </a:endParaRPr>
            </a:p>
          </p:txBody>
        </p:sp>
        <p:sp>
          <p:nvSpPr>
            <p:cNvPr id="1024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2F1311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4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7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08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2F1311"/>
                        </a:solidFill>
                      </a:endParaRPr>
                    </a:p>
                  </p:txBody>
                </p:sp>
                <p:sp>
                  <p:nvSpPr>
                    <p:cNvPr id="108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2F1311"/>
                        </a:solidFill>
                      </a:endParaRPr>
                    </a:p>
                  </p:txBody>
                </p:sp>
              </p:grpSp>
              <p:sp>
                <p:nvSpPr>
                  <p:cNvPr id="107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altLang="ru-RU" smtClean="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1079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1080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1081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1082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108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2F1311"/>
                      </a:solidFill>
                    </a:endParaRPr>
                  </a:p>
                </p:txBody>
              </p:sp>
            </p:grpSp>
            <p:pic>
              <p:nvPicPr>
                <p:cNvPr id="1069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7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7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72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73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74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75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7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04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103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028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028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03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04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04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04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029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04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altLang="ru-RU" smtClean="0">
                <a:solidFill>
                  <a:srgbClr val="2F1311"/>
                </a:solidFill>
              </a:endParaRPr>
            </a:p>
          </p:txBody>
        </p:sp>
        <p:sp>
          <p:nvSpPr>
            <p:cNvPr id="1029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04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2F1311"/>
                </a:solidFill>
              </a:endParaRPr>
            </a:p>
          </p:txBody>
        </p:sp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9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10300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10301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0BA9BF-61BB-45A2-969C-472F3C86B197}" type="slidenum">
              <a:rPr lang="ru-RU">
                <a:solidFill>
                  <a:srgbClr val="2F131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87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930226"/>
          </a:xfrm>
        </p:spPr>
        <p:txBody>
          <a:bodyPr>
            <a:prstTxWarp prst="textWave2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solidFill>
                  <a:srgbClr val="C00000"/>
                </a:solidFill>
                <a:effectLst/>
              </a:rPr>
              <a:t>Адаптація   п‘ятикласників</a:t>
            </a:r>
            <a:endParaRPr lang="uk-UA" b="1" spc="50" dirty="0">
              <a:ln w="11430"/>
              <a:solidFill>
                <a:srgbClr val="C00000"/>
              </a:solidFill>
              <a:effectLst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64904"/>
            <a:ext cx="6115050" cy="37814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8313365" cy="6515100"/>
          </a:xfrm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755650" y="404813"/>
            <a:ext cx="6700838" cy="3240087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uk-UA" alt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Анкетування дітей</a:t>
            </a:r>
            <a:endParaRPr lang="ru-RU" altLang="ru-RU" sz="4800" b="1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771775" y="1354941"/>
            <a:ext cx="3328194" cy="316874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dirty="0">
                <a:solidFill>
                  <a:srgbClr val="002060"/>
                </a:solidFill>
                <a:latin typeface="Arial Black" pitchFamily="34" charset="0"/>
              </a:rPr>
              <a:t>Ти любиш більше бути один чи з усією сім’єю? 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292725" y="4005263"/>
            <a:ext cx="503238" cy="576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268538" y="4005263"/>
            <a:ext cx="503237" cy="576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581819" y="4652963"/>
            <a:ext cx="3373437" cy="168751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dirty="0">
                <a:solidFill>
                  <a:srgbClr val="FF0000"/>
                </a:solidFill>
              </a:rPr>
              <a:t>один </a:t>
            </a:r>
            <a:r>
              <a:rPr lang="uk-UA" sz="2800" b="1" dirty="0" smtClean="0">
                <a:solidFill>
                  <a:srgbClr val="FF0000"/>
                </a:solidFill>
              </a:rPr>
              <a:t>-0</a:t>
            </a:r>
            <a:r>
              <a:rPr lang="uk-UA" sz="2800" b="1" dirty="0" smtClean="0">
                <a:solidFill>
                  <a:srgbClr val="C16059"/>
                </a:solidFill>
              </a:rPr>
              <a:t> </a:t>
            </a:r>
            <a:endParaRPr lang="ru-RU" sz="2800" b="1" dirty="0">
              <a:solidFill>
                <a:srgbClr val="C16059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435872" y="4635500"/>
            <a:ext cx="3240088" cy="1687513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dirty="0">
                <a:solidFill>
                  <a:srgbClr val="FF0000"/>
                </a:solidFill>
              </a:rPr>
              <a:t>з сім</a:t>
            </a:r>
            <a:r>
              <a:rPr lang="en-US" sz="2800" b="1" dirty="0">
                <a:solidFill>
                  <a:srgbClr val="FF0000"/>
                </a:solidFill>
              </a:rPr>
              <a:t>’</a:t>
            </a:r>
            <a:r>
              <a:rPr lang="uk-UA" sz="2800" b="1" dirty="0" err="1">
                <a:solidFill>
                  <a:srgbClr val="FF0000"/>
                </a:solidFill>
              </a:rPr>
              <a:t>єю</a:t>
            </a:r>
            <a:r>
              <a:rPr lang="uk-UA" sz="2800" b="1" dirty="0">
                <a:solidFill>
                  <a:srgbClr val="FF0000"/>
                </a:solidFill>
              </a:rPr>
              <a:t> </a:t>
            </a:r>
            <a:r>
              <a:rPr lang="uk-UA" sz="2800" b="1" dirty="0" smtClean="0">
                <a:solidFill>
                  <a:srgbClr val="FF0000"/>
                </a:solidFill>
              </a:rPr>
              <a:t>-6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1873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987675" y="926063"/>
            <a:ext cx="2736850" cy="24574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dirty="0">
                <a:latin typeface="Arial Black" pitchFamily="34" charset="0"/>
              </a:rPr>
              <a:t>Чи хочеш ти бути схожим на батьків?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58263" y="3704303"/>
            <a:ext cx="2519362" cy="1206500"/>
          </a:xfrm>
          <a:prstGeom prst="ellipse">
            <a:avLst/>
          </a:prstGeom>
          <a:solidFill>
            <a:schemeClr val="accent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i="1" dirty="0"/>
              <a:t>мама </a:t>
            </a:r>
            <a:r>
              <a:rPr lang="uk-UA" sz="2400" b="1" i="1" dirty="0" smtClean="0"/>
              <a:t>-3  </a:t>
            </a:r>
            <a:endParaRPr lang="ru-RU" sz="2400" b="1" i="1" dirty="0"/>
          </a:p>
        </p:txBody>
      </p:sp>
      <p:sp>
        <p:nvSpPr>
          <p:cNvPr id="6" name="Овал 5"/>
          <p:cNvSpPr/>
          <p:nvPr/>
        </p:nvSpPr>
        <p:spPr>
          <a:xfrm>
            <a:off x="5337175" y="3735388"/>
            <a:ext cx="2447925" cy="1206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i="1" dirty="0"/>
              <a:t>тато </a:t>
            </a:r>
            <a:r>
              <a:rPr lang="uk-UA" sz="2400" b="1" i="1" dirty="0" smtClean="0"/>
              <a:t>-3 </a:t>
            </a:r>
            <a:endParaRPr lang="ru-RU" sz="2400" b="1" i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2268539" y="2996952"/>
            <a:ext cx="935309" cy="738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860032" y="2851988"/>
            <a:ext cx="864493" cy="88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9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484438" y="476250"/>
            <a:ext cx="2879725" cy="2376488"/>
          </a:xfrm>
          <a:prstGeom prst="ellipse">
            <a:avLst/>
          </a:prstGeom>
          <a:solidFill>
            <a:schemeClr val="tx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dirty="0">
                <a:latin typeface="Arial Black" pitchFamily="34" charset="0"/>
              </a:rPr>
              <a:t>Хто з тобою проводить більше часу?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07988" y="3068638"/>
            <a:ext cx="229235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i="1" dirty="0">
                <a:latin typeface="Arial Black" pitchFamily="34" charset="0"/>
              </a:rPr>
              <a:t>мама </a:t>
            </a:r>
            <a:r>
              <a:rPr lang="uk-UA" sz="2000" b="1" i="1" dirty="0" smtClean="0">
                <a:latin typeface="Arial Black" pitchFamily="34" charset="0"/>
              </a:rPr>
              <a:t>-4 </a:t>
            </a:r>
            <a:endParaRPr lang="ru-RU" sz="2000" b="1" i="1" dirty="0">
              <a:latin typeface="Arial Black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859338" y="3068638"/>
            <a:ext cx="2139950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dirty="0">
                <a:latin typeface="Arial Black" pitchFamily="34" charset="0"/>
              </a:rPr>
              <a:t>тато </a:t>
            </a:r>
            <a:r>
              <a:rPr lang="uk-UA" sz="2000" dirty="0" smtClean="0">
                <a:latin typeface="Arial Black" pitchFamily="34" charset="0"/>
              </a:rPr>
              <a:t>-1 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504872" y="5105174"/>
            <a:ext cx="2735262" cy="863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i="1" dirty="0" smtClean="0">
                <a:latin typeface="Arial Black" pitchFamily="34" charset="0"/>
              </a:rPr>
              <a:t>всі</a:t>
            </a:r>
            <a:r>
              <a:rPr lang="uk-UA" sz="2000" b="1" i="1" dirty="0" smtClean="0">
                <a:latin typeface="Arial Black" pitchFamily="34" charset="0"/>
              </a:rPr>
              <a:t> -1 </a:t>
            </a:r>
            <a:endParaRPr lang="ru-RU" sz="2000" b="1" i="1" dirty="0">
              <a:latin typeface="Arial Black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31800" y="5300663"/>
            <a:ext cx="2303463" cy="914400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dirty="0" smtClean="0">
                <a:latin typeface="Arial Black" pitchFamily="34" charset="0"/>
              </a:rPr>
              <a:t>Сестра, брат </a:t>
            </a:r>
            <a:r>
              <a:rPr lang="uk-UA" sz="2000" dirty="0">
                <a:latin typeface="Arial Black" pitchFamily="34" charset="0"/>
              </a:rPr>
              <a:t>- </a:t>
            </a:r>
            <a:r>
              <a:rPr lang="uk-UA" sz="2000" dirty="0" smtClean="0">
                <a:latin typeface="Arial Black" pitchFamily="34" charset="0"/>
              </a:rPr>
              <a:t>1 </a:t>
            </a:r>
            <a:endParaRPr lang="ru-RU" sz="2000" dirty="0">
              <a:latin typeface="Arial Black" pitchFamily="34" charset="0"/>
            </a:endParaRPr>
          </a:p>
        </p:txBody>
      </p:sp>
      <p:cxnSp>
        <p:nvCxnSpPr>
          <p:cNvPr id="11" name="Прямая соединительная линия 10"/>
          <p:cNvCxnSpPr>
            <a:stCxn id="4" idx="3"/>
          </p:cNvCxnSpPr>
          <p:nvPr/>
        </p:nvCxnSpPr>
        <p:spPr>
          <a:xfrm flipH="1">
            <a:off x="2339975" y="2505075"/>
            <a:ext cx="565150" cy="563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4" idx="5"/>
          </p:cNvCxnSpPr>
          <p:nvPr/>
        </p:nvCxnSpPr>
        <p:spPr>
          <a:xfrm>
            <a:off x="4941888" y="2505075"/>
            <a:ext cx="422275" cy="563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1979613" y="2787650"/>
            <a:ext cx="1439862" cy="2297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500563" y="2787650"/>
            <a:ext cx="1150937" cy="2297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3646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520950" y="2133600"/>
            <a:ext cx="3003550" cy="2374900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dirty="0">
                <a:latin typeface="Arial Black" pitchFamily="34" charset="0"/>
              </a:rPr>
              <a:t>Чим любиш займатися з батьками?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66120" y="1570378"/>
            <a:ext cx="2520950" cy="914400"/>
          </a:xfrm>
          <a:prstGeom prst="ellipse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гратися</a:t>
            </a:r>
            <a:r>
              <a:rPr lang="uk-UA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-1 </a:t>
            </a:r>
            <a:endParaRPr lang="ru-RU" sz="2000" i="1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462588" y="1557338"/>
            <a:ext cx="2205037" cy="1035050"/>
          </a:xfrm>
          <a:prstGeom prst="ellipse">
            <a:avLst/>
          </a:prstGeom>
          <a:solidFill>
            <a:schemeClr val="tx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i="1" dirty="0">
                <a:solidFill>
                  <a:srgbClr val="800000"/>
                </a:solidFill>
                <a:latin typeface="Arial Black" pitchFamily="34" charset="0"/>
              </a:rPr>
              <a:t>гуляти </a:t>
            </a:r>
            <a:r>
              <a:rPr lang="uk-UA" sz="2000" b="1" i="1" dirty="0" smtClean="0">
                <a:solidFill>
                  <a:srgbClr val="800000"/>
                </a:solidFill>
                <a:latin typeface="Arial Black" pitchFamily="34" charset="0"/>
              </a:rPr>
              <a:t>-1 </a:t>
            </a:r>
            <a:endParaRPr lang="ru-RU" sz="2000" b="1" i="1" dirty="0">
              <a:solidFill>
                <a:srgbClr val="800000"/>
              </a:solidFill>
              <a:latin typeface="Arial Black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524500" y="3778250"/>
            <a:ext cx="2243138" cy="914400"/>
          </a:xfrm>
          <a:prstGeom prst="ellipse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i="1" dirty="0">
                <a:solidFill>
                  <a:srgbClr val="800000"/>
                </a:solidFill>
                <a:latin typeface="Arial Black" pitchFamily="34" charset="0"/>
              </a:rPr>
              <a:t>готувати </a:t>
            </a:r>
            <a:r>
              <a:rPr lang="uk-UA" sz="2000" b="1" i="1" dirty="0" smtClean="0">
                <a:solidFill>
                  <a:srgbClr val="800000"/>
                </a:solidFill>
                <a:latin typeface="Arial Black" pitchFamily="34" charset="0"/>
              </a:rPr>
              <a:t>-1 </a:t>
            </a:r>
            <a:endParaRPr lang="ru-RU" sz="2000" b="1" i="1" dirty="0">
              <a:solidFill>
                <a:srgbClr val="800000"/>
              </a:solidFill>
              <a:latin typeface="Arial Black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455637" y="398371"/>
            <a:ext cx="2951931" cy="914400"/>
          </a:xfrm>
          <a:prstGeom prst="ellipse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i="1" dirty="0" smtClean="0">
                <a:solidFill>
                  <a:srgbClr val="800000"/>
                </a:solidFill>
                <a:latin typeface="Arial Black" pitchFamily="34" charset="0"/>
              </a:rPr>
              <a:t>розмовляти</a:t>
            </a:r>
            <a:r>
              <a:rPr lang="uk-UA" sz="2000" b="1" i="1" dirty="0" smtClean="0">
                <a:solidFill>
                  <a:srgbClr val="800000"/>
                </a:solidFill>
                <a:latin typeface="Arial Black" pitchFamily="34" charset="0"/>
              </a:rPr>
              <a:t> -1 </a:t>
            </a:r>
            <a:endParaRPr lang="ru-RU" sz="2000" b="1" i="1" dirty="0">
              <a:solidFill>
                <a:srgbClr val="800000"/>
              </a:solidFill>
              <a:latin typeface="Arial Black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06363" y="3778250"/>
            <a:ext cx="2270125" cy="914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i="1" dirty="0">
                <a:solidFill>
                  <a:srgbClr val="800000"/>
                </a:solidFill>
                <a:latin typeface="Arial Black" pitchFamily="34" charset="0"/>
              </a:rPr>
              <a:t>читати </a:t>
            </a:r>
            <a:r>
              <a:rPr lang="uk-UA" sz="2000" b="1" i="1" dirty="0" smtClean="0">
                <a:solidFill>
                  <a:srgbClr val="800000"/>
                </a:solidFill>
                <a:latin typeface="Arial Black" pitchFamily="34" charset="0"/>
              </a:rPr>
              <a:t>-1 </a:t>
            </a:r>
            <a:endParaRPr lang="ru-RU" sz="2000" b="1" i="1" dirty="0">
              <a:solidFill>
                <a:srgbClr val="800000"/>
              </a:solidFill>
              <a:latin typeface="Arial Black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998913" y="1341438"/>
            <a:ext cx="0" cy="722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2" idx="7"/>
          </p:cNvCxnSpPr>
          <p:nvPr/>
        </p:nvCxnSpPr>
        <p:spPr>
          <a:xfrm flipV="1">
            <a:off x="5084763" y="2349500"/>
            <a:ext cx="377825" cy="131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462588" y="3778250"/>
            <a:ext cx="261937" cy="155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2195513" y="3714750"/>
            <a:ext cx="361950" cy="219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2520950" y="2306638"/>
            <a:ext cx="322263" cy="174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6859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152650" y="2205038"/>
            <a:ext cx="3384550" cy="2519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latin typeface="Arial Black" pitchFamily="34" charset="0"/>
              </a:rPr>
              <a:t>Чи ділишся зі своїми батьками враженнями за день?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11188" y="981075"/>
            <a:ext cx="2520950" cy="985838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i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ні - 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787900" y="4999038"/>
            <a:ext cx="2598738" cy="107791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i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Так - 6</a:t>
            </a:r>
            <a:r>
              <a:rPr lang="uk-UA" sz="2000" b="1" i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9" name="Прямая соединительная линия 8"/>
          <p:cNvCxnSpPr>
            <a:stCxn id="3" idx="5"/>
          </p:cNvCxnSpPr>
          <p:nvPr/>
        </p:nvCxnSpPr>
        <p:spPr>
          <a:xfrm>
            <a:off x="2762250" y="1822450"/>
            <a:ext cx="369888" cy="382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2" idx="5"/>
          </p:cNvCxnSpPr>
          <p:nvPr/>
        </p:nvCxnSpPr>
        <p:spPr>
          <a:xfrm>
            <a:off x="5041900" y="4356100"/>
            <a:ext cx="495300" cy="642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2318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268538" y="568325"/>
            <a:ext cx="3455987" cy="25368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latin typeface="Arial Black" pitchFamily="34" charset="0"/>
              </a:rPr>
              <a:t>Чи завжди батьки тебе справедливо наказують?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68313" y="4365625"/>
            <a:ext cx="2951162" cy="11303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i="1" dirty="0">
                <a:solidFill>
                  <a:srgbClr val="C00000"/>
                </a:solidFill>
                <a:latin typeface="Arial Black" pitchFamily="34" charset="0"/>
              </a:rPr>
              <a:t>так </a:t>
            </a:r>
            <a:r>
              <a:rPr lang="uk-UA" sz="2000" b="1" i="1" dirty="0" smtClean="0">
                <a:solidFill>
                  <a:srgbClr val="C00000"/>
                </a:solidFill>
                <a:latin typeface="Arial Black" pitchFamily="34" charset="0"/>
              </a:rPr>
              <a:t>-5 </a:t>
            </a:r>
            <a:endParaRPr lang="ru-RU" sz="2000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643438" y="4365625"/>
            <a:ext cx="2881312" cy="122713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i="1" dirty="0" smtClean="0">
                <a:solidFill>
                  <a:srgbClr val="C00000"/>
                </a:solidFill>
                <a:latin typeface="Arial Black" pitchFamily="34" charset="0"/>
              </a:rPr>
              <a:t>Як коли - 1</a:t>
            </a:r>
            <a:r>
              <a:rPr lang="uk-UA" sz="2000" b="1" i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endParaRPr lang="ru-RU" sz="2000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6" name="Прямая соединительная линия 5"/>
          <p:cNvCxnSpPr>
            <a:stCxn id="2" idx="3"/>
          </p:cNvCxnSpPr>
          <p:nvPr/>
        </p:nvCxnSpPr>
        <p:spPr>
          <a:xfrm flipH="1">
            <a:off x="1763713" y="2733675"/>
            <a:ext cx="1009650" cy="1487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2" idx="5"/>
          </p:cNvCxnSpPr>
          <p:nvPr/>
        </p:nvCxnSpPr>
        <p:spPr>
          <a:xfrm>
            <a:off x="5218113" y="2733675"/>
            <a:ext cx="1009650" cy="1487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584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195513" y="476250"/>
            <a:ext cx="3600450" cy="25923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latin typeface="Arial Black" pitchFamily="34" charset="0"/>
              </a:rPr>
              <a:t>Чи ображаєшся ти, коли батьки тебе наказують?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95288" y="4437063"/>
            <a:ext cx="2952750" cy="11303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i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так </a:t>
            </a:r>
            <a:r>
              <a:rPr lang="uk-UA" sz="2000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-3 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440238" y="4492625"/>
            <a:ext cx="3146425" cy="1076325"/>
          </a:xfrm>
          <a:prstGeom prst="ellipse">
            <a:avLst/>
          </a:prstGeom>
          <a:solidFill>
            <a:schemeClr val="accent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i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ні </a:t>
            </a:r>
            <a:r>
              <a:rPr lang="uk-UA" sz="2000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-3 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6" name="Прямая соединительная линия 5"/>
          <p:cNvCxnSpPr>
            <a:stCxn id="2" idx="3"/>
          </p:cNvCxnSpPr>
          <p:nvPr/>
        </p:nvCxnSpPr>
        <p:spPr>
          <a:xfrm flipH="1">
            <a:off x="1619250" y="2689225"/>
            <a:ext cx="1103313" cy="1747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2" idx="5"/>
          </p:cNvCxnSpPr>
          <p:nvPr/>
        </p:nvCxnSpPr>
        <p:spPr>
          <a:xfrm>
            <a:off x="5268913" y="2689225"/>
            <a:ext cx="1031875" cy="180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754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789113" y="476250"/>
            <a:ext cx="4222750" cy="26654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i="1" dirty="0">
                <a:latin typeface="Arial Black" pitchFamily="34" charset="0"/>
              </a:rPr>
              <a:t>Чи завжди батьки дають тобі висловити свою думку і дослуховують до кінця?</a:t>
            </a:r>
            <a:endParaRPr lang="ru-RU" sz="2400" b="1" i="1" dirty="0">
              <a:latin typeface="Arial Black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23850" y="4221163"/>
            <a:ext cx="2879725" cy="1058862"/>
          </a:xfrm>
          <a:prstGeom prst="ellipse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так - </a:t>
            </a:r>
            <a:r>
              <a:rPr lang="uk-UA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5</a:t>
            </a:r>
            <a:endParaRPr lang="ru-RU" sz="2000" b="1" i="1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619625" y="4221163"/>
            <a:ext cx="2786063" cy="105886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і</a:t>
            </a:r>
            <a:r>
              <a:rPr lang="uk-UA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ноді - 1</a:t>
            </a:r>
            <a:endParaRPr lang="ru-RU" sz="2000" b="1" i="1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6" name="Прямая соединительная линия 5"/>
          <p:cNvCxnSpPr>
            <a:stCxn id="2" idx="3"/>
            <a:endCxn id="3" idx="0"/>
          </p:cNvCxnSpPr>
          <p:nvPr/>
        </p:nvCxnSpPr>
        <p:spPr>
          <a:xfrm flipH="1">
            <a:off x="1763713" y="2751138"/>
            <a:ext cx="642937" cy="1470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2" idx="5"/>
            <a:endCxn id="4" idx="0"/>
          </p:cNvCxnSpPr>
          <p:nvPr/>
        </p:nvCxnSpPr>
        <p:spPr>
          <a:xfrm>
            <a:off x="5394325" y="2751138"/>
            <a:ext cx="619125" cy="1470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706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517671" y="1988840"/>
            <a:ext cx="2952750" cy="266382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i="1" dirty="0">
                <a:latin typeface="Arial Black" pitchFamily="34" charset="0"/>
              </a:rPr>
              <a:t>Що ти хотів би змінити у своїй родині?</a:t>
            </a:r>
            <a:endParaRPr lang="ru-RU" sz="2400" b="1" i="1" dirty="0">
              <a:latin typeface="Arial Black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676525" y="163512"/>
            <a:ext cx="2566988" cy="132127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більше уваги </a:t>
            </a:r>
            <a:r>
              <a:rPr lang="uk-UA" sz="2000" b="1" i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-1  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868144" y="1319300"/>
            <a:ext cx="2520280" cy="2119295"/>
          </a:xfrm>
          <a:prstGeom prst="ellipse">
            <a:avLst/>
          </a:prstGeom>
          <a:solidFill>
            <a:schemeClr val="accent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щоб </a:t>
            </a:r>
            <a:r>
              <a:rPr lang="uk-UA" sz="2000" b="1" i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тато</a:t>
            </a:r>
            <a:r>
              <a:rPr lang="uk-UA" sz="2000" b="1" i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не </a:t>
            </a:r>
            <a:r>
              <a:rPr lang="uk-UA" sz="2000" b="1" i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працював -1 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0" y="1268760"/>
            <a:ext cx="2410296" cy="2198333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нічого </a:t>
            </a:r>
            <a:r>
              <a:rPr lang="uk-UA" sz="2000" b="1" i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-4 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960019" y="1268760"/>
            <a:ext cx="34027" cy="910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2" idx="1"/>
            <a:endCxn id="2" idx="1"/>
          </p:cNvCxnSpPr>
          <p:nvPr/>
        </p:nvCxnSpPr>
        <p:spPr>
          <a:xfrm>
            <a:off x="2950091" y="237894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435600" y="300831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5278438" y="3008313"/>
            <a:ext cx="8057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 flipV="1">
            <a:off x="2410296" y="2708920"/>
            <a:ext cx="207492" cy="2993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890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Новая папка\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96" y="332656"/>
            <a:ext cx="8580868" cy="6048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404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uk-UA" sz="3600" b="1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Вікові особливості молодшого підлітка</a:t>
            </a:r>
            <a:endParaRPr lang="ru-RU" sz="3600" b="1" dirty="0">
              <a:ln>
                <a:solidFill>
                  <a:schemeClr val="tx2"/>
                </a:solidFill>
              </a:ln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- </a:t>
            </a:r>
            <a:r>
              <a:rPr lang="uk-UA" sz="2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Потреба в повазі та високому статусі в колективі ровесників, в родині;</a:t>
            </a:r>
          </a:p>
          <a:p>
            <a:pPr>
              <a:buFontTx/>
              <a:buChar char="-"/>
            </a:pPr>
            <a:r>
              <a:rPr lang="uk-UA" sz="2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Підвищена втомлюваність;</a:t>
            </a:r>
          </a:p>
          <a:p>
            <a:pPr>
              <a:buFontTx/>
              <a:buChar char="-"/>
            </a:pPr>
            <a:r>
              <a:rPr lang="uk-UA" sz="2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Несприйняття авторитету дорослих;</a:t>
            </a:r>
          </a:p>
          <a:p>
            <a:pPr>
              <a:buFontTx/>
              <a:buChar char="-"/>
            </a:pPr>
            <a:r>
              <a:rPr lang="uk-UA" sz="2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Уникання ізоляції, бажання мати вірних друзів;</a:t>
            </a:r>
          </a:p>
          <a:p>
            <a:pPr>
              <a:buFontTx/>
              <a:buChar char="-"/>
            </a:pPr>
            <a:r>
              <a:rPr lang="uk-UA" sz="2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Прагнення відмежуватись від усього дитячого;</a:t>
            </a:r>
          </a:p>
          <a:p>
            <a:pPr>
              <a:buFontTx/>
              <a:buChar char="-"/>
            </a:pPr>
            <a:r>
              <a:rPr lang="uk-UA" sz="2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Несприйняття будь – яких заборон, загострене почуття справедливості; </a:t>
            </a:r>
          </a:p>
          <a:p>
            <a:pPr>
              <a:buFontTx/>
              <a:buChar char="-"/>
            </a:pPr>
            <a:r>
              <a:rPr lang="uk-UA" sz="2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Переоцінка своїх можливостей в планах на майбутнє;</a:t>
            </a:r>
          </a:p>
          <a:p>
            <a:pPr>
              <a:buFontTx/>
              <a:buChar char="-"/>
            </a:pPr>
            <a:r>
              <a:rPr lang="uk-UA" sz="2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Яскраво виражена емоційність, неврівноваженість;</a:t>
            </a:r>
          </a:p>
          <a:p>
            <a:pPr>
              <a:buFontTx/>
              <a:buChar char="-"/>
            </a:pPr>
            <a:r>
              <a:rPr lang="uk-UA" sz="2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Погана адаптація до стресових, неприємних ситуацій;</a:t>
            </a:r>
          </a:p>
          <a:p>
            <a:pPr>
              <a:buFontTx/>
              <a:buChar char="-"/>
            </a:pPr>
            <a:r>
              <a:rPr lang="uk-UA" sz="2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</a:t>
            </a:r>
            <a:r>
              <a:rPr lang="uk-UA" sz="2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‘являються нові захоплення.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916832"/>
            <a:ext cx="1590675" cy="1428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140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Новая папка\slide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8645"/>
            <a:ext cx="8280920" cy="6085643"/>
          </a:xfrm>
          <a:prstGeom prst="rect">
            <a:avLst/>
          </a:prstGeom>
          <a:noFill/>
          <a:scene3d>
            <a:camera prst="obliqueTop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889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Новая папка\slide_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7942"/>
            <a:ext cx="8198099" cy="6149410"/>
          </a:xfrm>
          <a:prstGeom prst="rect">
            <a:avLst/>
          </a:prstGeom>
          <a:ln w="190500" cap="sq">
            <a:solidFill>
              <a:srgbClr val="C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05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Новая папка\slide_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6637"/>
            <a:ext cx="8424936" cy="6319562"/>
          </a:xfrm>
          <a:prstGeom prst="rect">
            <a:avLst/>
          </a:prstGeom>
          <a:ln w="190500" cap="sq">
            <a:solidFill>
              <a:srgbClr val="C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606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Новая папка\slide_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3881"/>
            <a:ext cx="8424936" cy="6049495"/>
          </a:xfrm>
          <a:prstGeom prst="rect">
            <a:avLst/>
          </a:prstGeom>
          <a:ln w="190500" cap="sq">
            <a:solidFill>
              <a:srgbClr val="C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633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Новая папка\slide_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612"/>
            <a:ext cx="8424936" cy="6211534"/>
          </a:xfrm>
          <a:prstGeom prst="rect">
            <a:avLst/>
          </a:prstGeom>
          <a:ln w="190500" cap="sq">
            <a:solidFill>
              <a:srgbClr val="C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20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Новая папка\slide_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448"/>
            <a:ext cx="8496944" cy="62087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50000"/>
                <a:lumOff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738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Новая папка\slide_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0654"/>
            <a:ext cx="8352928" cy="6156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50000"/>
                <a:lumOff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46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Новая папка\slide_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0207"/>
            <a:ext cx="8496944" cy="61499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50000"/>
                <a:lumOff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51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Новая папка\slide_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97" y="264415"/>
            <a:ext cx="8442767" cy="63329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361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Новая папка\slide_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1313"/>
            <a:ext cx="8424936" cy="62560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132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1">
              <a:avLst/>
            </a:prstTxWarp>
          </a:bodyPr>
          <a:lstStyle/>
          <a:p>
            <a:r>
              <a:rPr lang="uk-UA" sz="4000" b="1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Яким має бути п‘ятикласник?</a:t>
            </a:r>
            <a:endParaRPr lang="ru-RU" sz="4000" b="1" dirty="0">
              <a:ln>
                <a:solidFill>
                  <a:schemeClr val="tx2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uk-UA" sz="22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</a:t>
            </a:r>
            <a:r>
              <a:rPr lang="uk-UA" sz="22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овинен вміти спілкуватись з однокласниками, мати свою думку, прислухаючись до інших;</a:t>
            </a:r>
          </a:p>
          <a:p>
            <a:pPr>
              <a:buFontTx/>
              <a:buChar char="-"/>
            </a:pPr>
            <a:r>
              <a:rPr lang="uk-UA" sz="22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Повинен вміти правильно розраховувати  і планувати свій час, проявляти самостійність в своїх справах і при необхідності просити про допомогу дорослих;</a:t>
            </a:r>
          </a:p>
          <a:p>
            <a:pPr>
              <a:buFontTx/>
              <a:buChar char="-"/>
            </a:pPr>
            <a:r>
              <a:rPr lang="uk-UA" sz="22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Старатися вчитись, вміти вчитися самостійно;</a:t>
            </a:r>
          </a:p>
          <a:p>
            <a:pPr>
              <a:buFontTx/>
              <a:buChar char="-"/>
            </a:pPr>
            <a:r>
              <a:rPr lang="uk-UA" sz="22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Вміти дружити, мати друзів, спілкуватися як з хлопчиками, так і з дівчатками, самостійно вирішувати конфлікти та вміти домовлятися;</a:t>
            </a:r>
          </a:p>
          <a:p>
            <a:pPr>
              <a:buFontTx/>
              <a:buChar char="-"/>
            </a:pPr>
            <a:r>
              <a:rPr lang="uk-UA" sz="22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Мати постійні обов‘язки вдома, виконувати їх без нагадування, допомагати батькам;</a:t>
            </a:r>
          </a:p>
          <a:p>
            <a:pPr>
              <a:buFontTx/>
              <a:buChar char="-"/>
            </a:pPr>
            <a:r>
              <a:rPr lang="uk-UA" sz="22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Вміти передбачати наслідки своїх дій, робити безпечний, правильний вибір.</a:t>
            </a:r>
          </a:p>
          <a:p>
            <a:pPr>
              <a:buFontTx/>
              <a:buChar char="-"/>
            </a:pPr>
            <a:endParaRPr lang="uk-UA" sz="20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endParaRPr lang="ru-RU" sz="20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229200"/>
            <a:ext cx="1552575" cy="1428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677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Новая папка\slide_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76672"/>
            <a:ext cx="8545562" cy="59766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675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3" name="Picture 7" descr="det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21302"/>
            <a:ext cx="2743200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9" descr="0a1d2fd3acfd2f40c07066a70f309fc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616" y="284177"/>
            <a:ext cx="2514600" cy="2949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251520" y="260648"/>
            <a:ext cx="5688632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000" b="1" dirty="0">
                <a:solidFill>
                  <a:srgbClr val="1D12F6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uk-UA" sz="2400" b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Всі ці типи виховання з часом призводять до неврозів дитини, емоційних розладів, до формування лицемірного, чи затурканого типів характеру, інколи до формування асоціальної поведінки  та набуття </a:t>
            </a:r>
            <a:r>
              <a:rPr lang="uk-UA" altLang="ru-RU" sz="2400" b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“</a:t>
            </a:r>
            <a:r>
              <a:rPr lang="uk-UA" sz="2400" b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поганих</a:t>
            </a:r>
            <a:r>
              <a:rPr lang="uk-UA" altLang="ru-RU" sz="2400" b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”</a:t>
            </a:r>
            <a:r>
              <a:rPr lang="uk-UA" sz="2400" b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звичок.</a:t>
            </a:r>
          </a:p>
          <a:p>
            <a:pPr>
              <a:defRPr/>
            </a:pPr>
            <a:r>
              <a:rPr lang="uk-UA" sz="2000" b="1" dirty="0">
                <a:solidFill>
                  <a:srgbClr val="1D12F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b="1" u="sng" dirty="0">
              <a:solidFill>
                <a:srgbClr val="1D12F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5311" name="Picture 15" descr="rk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3621302"/>
            <a:ext cx="3039925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849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Новая папка\slide_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4629"/>
            <a:ext cx="8207815" cy="63727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1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883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Новая папка\slide_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74" y="234358"/>
            <a:ext cx="8290844" cy="62189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1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026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Новая папка\slide_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83" y="332656"/>
            <a:ext cx="8390285" cy="62935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1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583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Новая папка\slide_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19836" cy="61206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1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938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Новая папка\slide_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71818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906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251520" y="548680"/>
            <a:ext cx="6552728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000" b="1" dirty="0">
                <a:solidFill>
                  <a:srgbClr val="1D12F6"/>
                </a:solidFill>
                <a:latin typeface="Arial" pitchFamily="34" charset="0"/>
                <a:cs typeface="Arial" pitchFamily="34" charset="0"/>
              </a:rPr>
              <a:t>     </a:t>
            </a:r>
          </a:p>
          <a:p>
            <a:pPr>
              <a:defRPr/>
            </a:pPr>
            <a:r>
              <a:rPr lang="uk-UA" sz="2000" b="1" dirty="0">
                <a:solidFill>
                  <a:srgbClr val="1D12F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Тому найкращий профілактичний засіб збереження психічного здоров</a:t>
            </a:r>
            <a:r>
              <a:rPr lang="en-US" altLang="ru-RU" sz="32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’</a:t>
            </a:r>
            <a:r>
              <a:rPr lang="uk-UA" altLang="ja-JP" sz="32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я дітей – добрі стосунки батьків та </a:t>
            </a:r>
            <a:r>
              <a:rPr lang="uk-UA" altLang="ja-JP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дітей, </a:t>
            </a:r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розуміння </a:t>
            </a:r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внутрішнього світу </a:t>
            </a:r>
          </a:p>
          <a:p>
            <a:pPr>
              <a:defRPr/>
            </a:pPr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дитини, уміння ставити себе на </a:t>
            </a:r>
          </a:p>
          <a:p>
            <a:pPr>
              <a:defRPr/>
            </a:pPr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її місце. 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55307" name="Picture 11" descr="970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61048"/>
            <a:ext cx="3098186" cy="27807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0488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91264" cy="155679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800" b="1" spc="50" dirty="0" smtClean="0">
                <a:ln w="11430"/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</a:t>
            </a:r>
            <a:r>
              <a:rPr lang="uk-UA" sz="4800" b="1" spc="50" dirty="0" smtClean="0">
                <a:ln w="11430"/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Поради</a:t>
            </a:r>
            <a:r>
              <a:rPr lang="uk-UA" b="1" spc="50" dirty="0" smtClean="0">
                <a:ln w="11430"/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br>
              <a:rPr lang="uk-UA" b="1" spc="50" dirty="0" smtClean="0">
                <a:ln w="11430"/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r>
              <a:rPr lang="uk-UA" b="1" spc="50" dirty="0" smtClean="0">
                <a:ln w="11430"/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батькам   п</a:t>
            </a:r>
            <a:r>
              <a:rPr lang="en-US" b="1" spc="50" dirty="0" smtClean="0">
                <a:ln w="11430"/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’</a:t>
            </a:r>
            <a:r>
              <a:rPr lang="uk-UA" b="1" spc="50" dirty="0" err="1" smtClean="0">
                <a:ln w="11430"/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ятикласників</a:t>
            </a:r>
            <a:endParaRPr lang="uk-UA" b="1" spc="50" dirty="0">
              <a:ln w="11430"/>
              <a:solidFill>
                <a:srgbClr val="C0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700808"/>
            <a:ext cx="5256584" cy="504056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uk-UA" sz="26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1</a:t>
            </a:r>
            <a:r>
              <a:rPr lang="uk-UA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. Якщо Вас щось турбує в поведінці дитини, якомога швидше зустріньтеся і обговоріть це із класним керівником, шкільним психологом.</a:t>
            </a:r>
          </a:p>
          <a:p>
            <a:r>
              <a:rPr lang="uk-UA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2. Якщо в родині відбулися події, що вплинули на психологічний стан дитини, повідомте про це класного керівника. Саме зміни в сімейному житті часто пояснюють раптові зміни в поведінці дітей.</a:t>
            </a:r>
          </a:p>
        </p:txBody>
      </p:sp>
      <p:pic>
        <p:nvPicPr>
          <p:cNvPr id="9" name="Содержимое 8" descr="i05422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96136" y="4149080"/>
            <a:ext cx="2857500" cy="2105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435280" cy="5880716"/>
          </a:xfrm>
          <a:noFill/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2700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uk-UA" sz="27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uk-UA" sz="2700" b="1" dirty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uk-UA" sz="2700" b="1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uk-UA" sz="2700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uk-UA" sz="27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uk-UA" sz="27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3</a:t>
            </a:r>
            <a:r>
              <a:rPr lang="uk-UA" sz="27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. Цікавтеся шкільними справами, обговорюйте складні ситуації, разом шукайте вихід із конфліктів</a:t>
            </a:r>
            <a:r>
              <a:rPr lang="uk-UA" sz="27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.</a:t>
            </a:r>
            <a:br>
              <a:rPr lang="uk-UA" sz="27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</a:br>
            <a:r>
              <a:rPr lang="uk-UA" sz="27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uk-UA" sz="27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</a:br>
            <a:r>
              <a:rPr lang="uk-UA" sz="27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4. Порадьте дитині в складних ситуаціях звертатися за порадою до класного керівника, шкільного психолога</a:t>
            </a:r>
            <a:r>
              <a:rPr lang="uk-UA" sz="27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.</a:t>
            </a:r>
            <a:br>
              <a:rPr lang="uk-UA" sz="27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</a:br>
            <a:r>
              <a:rPr lang="uk-UA" sz="27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uk-UA" sz="27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</a:br>
            <a:r>
              <a:rPr lang="uk-UA" sz="27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5)Привчайте дитину до самостійності: поступово вона має сама збирати портфель, телефонувати однокласникам і питати про уроки тощо. Не слід відразу послаблювати контроль за навчальною діяльністю, якщо в період навчання в початковій школі вона звикла до контролю з вашого боку. </a:t>
            </a:r>
            <a:br>
              <a:rPr lang="uk-UA" sz="27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</a:br>
            <a:r>
              <a:rPr lang="uk-UA" sz="2400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uk-UA" sz="24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uk-UA" sz="24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uk-UA" b="1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Критерії готовності до навчання в 5 класі</a:t>
            </a:r>
            <a:endParaRPr lang="ru-RU" b="1" dirty="0">
              <a:ln>
                <a:solidFill>
                  <a:schemeClr val="tx2"/>
                </a:solidFill>
              </a:ln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uk-UA" sz="22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Сформованість основних компонентів учбової діяльності, успішне засвоєння програмного матеріалу;</a:t>
            </a:r>
          </a:p>
          <a:p>
            <a:pPr>
              <a:buFontTx/>
              <a:buChar char="-"/>
            </a:pPr>
            <a:r>
              <a:rPr lang="uk-UA" sz="22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Новоутворення молодшого шкільного віку – довільність, рефлексія, понятійне мислення;</a:t>
            </a:r>
          </a:p>
          <a:p>
            <a:pPr>
              <a:buFontTx/>
              <a:buChar char="-"/>
            </a:pPr>
            <a:r>
              <a:rPr lang="uk-UA" sz="22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Якісно інший тип стосунків з учителями та однокласниками, більш дорослий та відповідальний.</a:t>
            </a:r>
          </a:p>
          <a:p>
            <a:pPr marL="0" indent="0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75668"/>
            <a:ext cx="3600400" cy="26496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894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0" y="609600"/>
            <a:ext cx="4402138" cy="480060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6</a:t>
            </a:r>
            <a:r>
              <a:rPr lang="uk-UA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). </a:t>
            </a:r>
            <a:r>
              <a:rPr lang="uk-UA" sz="28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Не обмежуйте свій інтерес звичайним питанням типу: «Як пройшов твій день у школі?». Кожного тижня вибирайте час, вільний від домашніх справ, і уважно розмовляйте з дитиною про школу.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8" name="Содержимое 4" descr="index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 rot="352538">
            <a:off x="4563868" y="2814228"/>
            <a:ext cx="3609975" cy="2840038"/>
          </a:xfrm>
        </p:spPr>
      </p:pic>
    </p:spTree>
    <p:extLst>
      <p:ext uri="{BB962C8B-B14F-4D97-AF65-F5344CB8AC3E}">
        <p14:creationId xmlns:p14="http://schemas.microsoft.com/office/powerpoint/2010/main" val="69243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467544" y="548681"/>
            <a:ext cx="4680520" cy="602357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7</a:t>
            </a:r>
            <a:r>
              <a:rPr lang="uk-UA" sz="26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)Допомагайте </a:t>
            </a:r>
            <a:r>
              <a:rPr lang="uk-UA" sz="26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дитині виконувати домашні завдання, але не робіть їх самі. Якщо дитина звертається до вас з питаннями, пов'язаними з домашніми завданнями, </a:t>
            </a:r>
            <a:r>
              <a:rPr lang="uk-UA" sz="2600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д</a:t>
            </a:r>
            <a:r>
              <a:rPr lang="uk-UA" sz="26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опоможіть їй знайти відповіді самостійно, а не підказуйте їх. Допоможіть дитині відчути інтерес до того, що викладають у школі.</a:t>
            </a:r>
          </a:p>
          <a:p>
            <a:endParaRPr lang="uk-UA" dirty="0"/>
          </a:p>
        </p:txBody>
      </p:sp>
      <p:pic>
        <p:nvPicPr>
          <p:cNvPr id="7" name="Содержимое 6" descr="images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724128" y="4365104"/>
            <a:ext cx="3052210" cy="203110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214438"/>
            <a:ext cx="8572500" cy="542925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8</a:t>
            </a:r>
            <a:r>
              <a:rPr lang="uk-UA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) </a:t>
            </a:r>
            <a:r>
              <a:rPr lang="uk-UA" sz="28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Ваша дитина має оцінювати свою гарну успішність як нагороду, а неуспішність - як покарання. Якщо у дитини навчання йде добре, проявляйте частіше свою радість. Висловлюйте заклопотаність, якщо у дитини не все добре в школі. Постарайтеся наскільки можливо, не встановлювати покарань і заохочень вони можуть привести до емоційних проблем.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584" y="4725144"/>
            <a:ext cx="2808799" cy="18560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281488" cy="4900613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2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10</a:t>
            </a:r>
            <a:r>
              <a:rPr lang="uk-UA" sz="3200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)Основними </a:t>
            </a:r>
            <a:r>
              <a:rPr lang="uk-UA" sz="3200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помічниками у складних ситуаціях є </a:t>
            </a:r>
            <a:r>
              <a:rPr lang="uk-UA" sz="3200" i="1" u="sng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терпіння, увага, розуміння.</a:t>
            </a:r>
          </a:p>
        </p:txBody>
      </p:sp>
      <p:pic>
        <p:nvPicPr>
          <p:cNvPr id="5" name="Содержимое 4" descr="uroky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4067944" y="3356992"/>
            <a:ext cx="4562475" cy="3038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16632"/>
            <a:ext cx="8501122" cy="1169228"/>
          </a:xfrm>
        </p:spPr>
        <p:txBody>
          <a:bodyPr>
            <a:prstTxWarp prst="textCurveUp">
              <a:avLst/>
            </a:prstTxWarp>
          </a:bodyPr>
          <a:lstStyle/>
          <a:p>
            <a:r>
              <a:rPr lang="uk-UA" b="1" dirty="0" smtClean="0">
                <a:ln w="24500" cmpd="dbl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Моя дитино!</a:t>
            </a:r>
            <a:endParaRPr lang="uk-UA" b="1" dirty="0">
              <a:ln w="24500" cmpd="dbl">
                <a:solidFill>
                  <a:srgbClr val="FFC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uk-UA" sz="3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Люблю тебе без явних причин</a:t>
            </a:r>
          </a:p>
          <a:p>
            <a:r>
              <a:rPr lang="uk-UA" sz="3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За те, що ти дочка, за те, що ти син,</a:t>
            </a:r>
          </a:p>
          <a:p>
            <a:r>
              <a:rPr lang="uk-UA" sz="3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За те, що малюк, за те, що ростеш,</a:t>
            </a:r>
          </a:p>
          <a:p>
            <a:r>
              <a:rPr lang="uk-UA" sz="3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Просто за те, що на світі живеш…</a:t>
            </a:r>
          </a:p>
        </p:txBody>
      </p:sp>
      <p:pic>
        <p:nvPicPr>
          <p:cNvPr id="5" name="Содержимое 4" descr="index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75078" y="1643051"/>
            <a:ext cx="4442040" cy="4018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0" name="Rectangle 4" descr="Джинсовая ткань"/>
          <p:cNvSpPr>
            <a:spLocks noGrp="1" noChangeArrowheads="1"/>
          </p:cNvSpPr>
          <p:nvPr>
            <p:ph type="title"/>
          </p:nvPr>
        </p:nvSpPr>
        <p:spPr>
          <a:xfrm>
            <a:off x="575556" y="404664"/>
            <a:ext cx="7992889" cy="6120680"/>
          </a:xfrm>
          <a:noFill/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50000"/>
              </a:lnSpc>
            </a:pPr>
            <a:r>
              <a:rPr kumimoji="0" lang="uk-UA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kumimoji="0" lang="uk-UA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uk-UA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uk-UA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uk-UA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uk-UA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uk-UA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uk-UA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kumimoji="0" lang="uk-UA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0000" endA="300" endPos="50000" dist="29997" dir="5400000" sy="-100000" algn="bl" rotWithShape="0"/>
                </a:effectLst>
                <a:latin typeface="Comic Sans MS" pitchFamily="66" charset="0"/>
              </a:rPr>
              <a:t>Готових рецептів сімейного  виховання немає.</a:t>
            </a:r>
            <a:br>
              <a:rPr kumimoji="0" lang="uk-UA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0000" endA="300" endPos="50000" dist="29997" dir="5400000" sy="-100000" algn="bl" rotWithShape="0"/>
                </a:effectLst>
                <a:latin typeface="Comic Sans MS" pitchFamily="66" charset="0"/>
              </a:rPr>
            </a:br>
            <a:r>
              <a:rPr kumimoji="0" lang="uk-UA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0000" endA="300" endPos="50000" dist="29997" dir="5400000" sy="-100000" algn="bl" rotWithShape="0"/>
                </a:effectLst>
                <a:latin typeface="Comic Sans MS" pitchFamily="66" charset="0"/>
              </a:rPr>
              <a:t>Виховати дитину – велике і важке діяння, дуже складна, але щаслива праця.</a:t>
            </a:r>
            <a:br>
              <a:rPr kumimoji="0" lang="uk-UA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0000" endA="300" endPos="50000" dist="29997" dir="5400000" sy="-100000" algn="bl" rotWithShape="0"/>
                </a:effectLst>
                <a:latin typeface="Comic Sans MS" pitchFamily="66" charset="0"/>
              </a:rPr>
            </a:br>
            <a:r>
              <a:rPr kumimoji="0" lang="uk-UA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0000" endA="300" endPos="50000" dist="29997" dir="5400000" sy="-100000" algn="bl" rotWithShape="0"/>
                </a:effectLst>
                <a:latin typeface="Comic Sans MS" pitchFamily="66" charset="0"/>
              </a:rPr>
              <a:t>Тож успіхів та терпіння Вам, </a:t>
            </a:r>
            <a:br>
              <a:rPr kumimoji="0" lang="uk-UA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0000" endA="300" endPos="50000" dist="29997" dir="5400000" sy="-100000" algn="bl" rotWithShape="0"/>
                </a:effectLst>
                <a:latin typeface="Comic Sans MS" pitchFamily="66" charset="0"/>
              </a:rPr>
            </a:br>
            <a:r>
              <a:rPr kumimoji="0" lang="uk-UA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0000" endA="300" endPos="50000" dist="29997" dir="5400000" sy="-100000" algn="bl" rotWithShape="0"/>
                </a:effectLst>
                <a:latin typeface="Comic Sans MS" pitchFamily="66" charset="0"/>
              </a:rPr>
              <a:t>шановні батьки!</a:t>
            </a:r>
            <a:r>
              <a:rPr kumimoji="0" lang="uk-UA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kumimoji="0" lang="uk-UA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kumimoji="0" lang="uk-UA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kumimoji="0" lang="uk-UA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kumimoji="0" lang="uk-UA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kumimoji="0" lang="uk-UA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uk-UA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uk-UA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kumimoji="0" lang="ru-RU" sz="22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667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uk-UA" b="1" dirty="0">
                <a:ln>
                  <a:solidFill>
                    <a:schemeClr val="bg2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Признаки успішної адаптації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uk-UA" sz="2800" dirty="0" smtClean="0">
                <a:solidFill>
                  <a:srgbClr val="7030A0"/>
                </a:solidFill>
                <a:latin typeface="Comic Sans MS" pitchFamily="66" charset="0"/>
              </a:rPr>
              <a:t>Дитина задоволена навчанням, є інтерес та бажання вчитися;</a:t>
            </a:r>
          </a:p>
          <a:p>
            <a:pPr>
              <a:buFontTx/>
              <a:buChar char="-"/>
            </a:pPr>
            <a:r>
              <a:rPr lang="uk-UA" sz="2800" dirty="0" smtClean="0">
                <a:solidFill>
                  <a:srgbClr val="7030A0"/>
                </a:solidFill>
                <a:latin typeface="Comic Sans MS" pitchFamily="66" charset="0"/>
              </a:rPr>
              <a:t>Дитина справляється з навчальною програмою;</a:t>
            </a:r>
          </a:p>
          <a:p>
            <a:pPr>
              <a:buFontTx/>
              <a:buChar char="-"/>
            </a:pPr>
            <a:r>
              <a:rPr lang="uk-UA" sz="2800" dirty="0" smtClean="0">
                <a:solidFill>
                  <a:srgbClr val="7030A0"/>
                </a:solidFill>
                <a:latin typeface="Comic Sans MS" pitchFamily="66" charset="0"/>
              </a:rPr>
              <a:t>Дитина задоволена міжособистісними стосунками як з однокласниками, так і з учителями;</a:t>
            </a:r>
          </a:p>
          <a:p>
            <a:pPr>
              <a:buFontTx/>
              <a:buChar char="-"/>
            </a:pPr>
            <a:r>
              <a:rPr lang="uk-UA" sz="2800" dirty="0" smtClean="0">
                <a:solidFill>
                  <a:srgbClr val="7030A0"/>
                </a:solidFill>
                <a:latin typeface="Comic Sans MS" pitchFamily="66" charset="0"/>
              </a:rPr>
              <a:t>Лише в окремих випадках при виконанні завдань звертається за допомогою дорослих.</a:t>
            </a:r>
            <a:endParaRPr lang="ru-RU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409700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229200"/>
            <a:ext cx="1019175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157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n>
                  <a:solidFill>
                    <a:schemeClr val="bg2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Признаки </a:t>
            </a:r>
            <a:r>
              <a:rPr lang="uk-UA" b="1" dirty="0" err="1" smtClean="0">
                <a:ln>
                  <a:solidFill>
                    <a:schemeClr val="bg2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дезадаптації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400600"/>
          </a:xfrm>
        </p:spPr>
        <p:txBody>
          <a:bodyPr/>
          <a:lstStyle/>
          <a:p>
            <a:pPr>
              <a:buFontTx/>
              <a:buChar char="-"/>
            </a:pP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Втомлений вигляд дитини;</a:t>
            </a:r>
          </a:p>
          <a:p>
            <a:pPr>
              <a:buFontTx/>
              <a:buChar char="-"/>
            </a:pP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Небажання ділитися враженнями про те, як пройшов день;</a:t>
            </a:r>
          </a:p>
          <a:p>
            <a:pPr>
              <a:buFontTx/>
              <a:buChar char="-"/>
            </a:pP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Небажання говорити на «шкільні» теми;</a:t>
            </a:r>
          </a:p>
          <a:p>
            <a:pPr>
              <a:buFontTx/>
              <a:buChar char="-"/>
            </a:pP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Негативні характеристики щодо школи, вчителів, однокласників;</a:t>
            </a:r>
          </a:p>
          <a:p>
            <a:pPr>
              <a:buFontTx/>
              <a:buChar char="-"/>
            </a:pP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Скарги на ті чи інші  події, пов‘язані зі школою;</a:t>
            </a:r>
          </a:p>
          <a:p>
            <a:pPr>
              <a:buFontTx/>
              <a:buChar char="-"/>
            </a:pP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Поганий сон, труднощі з пробудженням, в‘ялість, скарги на погане самопочуття.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934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>
                  <a:solidFill>
                    <a:schemeClr val="bg2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Можливі порушення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496944" cy="5661248"/>
          </a:xfrm>
        </p:spPr>
        <p:txBody>
          <a:bodyPr/>
          <a:lstStyle/>
          <a:p>
            <a:pPr>
              <a:buFontTx/>
              <a:buChar char="-"/>
            </a:pPr>
            <a:r>
              <a:rPr lang="uk-UA" sz="2800" dirty="0" smtClean="0">
                <a:solidFill>
                  <a:srgbClr val="7030A0"/>
                </a:solidFill>
                <a:latin typeface="Comic Sans MS" pitchFamily="66" charset="0"/>
              </a:rPr>
              <a:t>Інтелектуальні – порушення інтелектуальної діяльності, відставання в розвитку;</a:t>
            </a:r>
          </a:p>
          <a:p>
            <a:pPr>
              <a:buFontTx/>
              <a:buChar char="-"/>
            </a:pPr>
            <a:r>
              <a:rPr lang="uk-UA" sz="2800" dirty="0" smtClean="0">
                <a:solidFill>
                  <a:srgbClr val="7030A0"/>
                </a:solidFill>
                <a:latin typeface="Comic Sans MS" pitchFamily="66" charset="0"/>
              </a:rPr>
              <a:t>Поведінкові – невідповідність поведінки дитини правовим і моральним нормам (агресивність, асоціальна поведінка)</a:t>
            </a: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;</a:t>
            </a:r>
          </a:p>
          <a:p>
            <a:pPr>
              <a:buFontTx/>
              <a:buChar char="-"/>
            </a:pPr>
            <a:r>
              <a:rPr lang="uk-UA" sz="2800" dirty="0" smtClean="0">
                <a:solidFill>
                  <a:srgbClr val="7030A0"/>
                </a:solidFill>
                <a:latin typeface="Comic Sans MS" pitchFamily="66" charset="0"/>
              </a:rPr>
              <a:t>Комунікативні – труднощі при спілкуванні з ровесниками та дорослими;</a:t>
            </a:r>
          </a:p>
          <a:p>
            <a:pPr>
              <a:buFontTx/>
              <a:buChar char="-"/>
            </a:pPr>
            <a:r>
              <a:rPr lang="uk-UA" sz="2800" dirty="0" smtClean="0">
                <a:solidFill>
                  <a:srgbClr val="7030A0"/>
                </a:solidFill>
                <a:latin typeface="Comic Sans MS" pitchFamily="66" charset="0"/>
              </a:rPr>
              <a:t>Соматичні – відхилення в здоров‘ї дитини;</a:t>
            </a:r>
          </a:p>
          <a:p>
            <a:pPr>
              <a:buFontTx/>
              <a:buChar char="-"/>
            </a:pPr>
            <a:r>
              <a:rPr lang="uk-UA" sz="2800" dirty="0" smtClean="0">
                <a:solidFill>
                  <a:srgbClr val="7030A0"/>
                </a:solidFill>
                <a:latin typeface="Comic Sans MS" pitchFamily="66" charset="0"/>
              </a:rPr>
              <a:t>Емоційні – </a:t>
            </a:r>
            <a:r>
              <a:rPr lang="uk-UA" sz="2800" dirty="0" err="1" smtClean="0">
                <a:solidFill>
                  <a:srgbClr val="7030A0"/>
                </a:solidFill>
                <a:latin typeface="Comic Sans MS" pitchFamily="66" charset="0"/>
              </a:rPr>
              <a:t>емоційні</a:t>
            </a:r>
            <a:r>
              <a:rPr lang="uk-UA" sz="2800" dirty="0" smtClean="0">
                <a:solidFill>
                  <a:srgbClr val="7030A0"/>
                </a:solidFill>
                <a:latin typeface="Comic Sans MS" pitchFamily="66" charset="0"/>
              </a:rPr>
              <a:t> труднощі, тривога через переживання шкільних проблем.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068" y="5348253"/>
            <a:ext cx="1905000" cy="1428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271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/>
          <a:lstStyle/>
          <a:p>
            <a:r>
              <a:rPr lang="uk-UA" dirty="0" smtClean="0">
                <a:ln>
                  <a:solidFill>
                    <a:schemeClr val="accent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Однак, як би дитина не почувала себе в школі, базові потреби (фізіологічні, потреба в безпеці, любові, повазі та прийнятті) вона задовольняє </a:t>
            </a:r>
            <a:r>
              <a:rPr lang="uk-UA" u="sng" dirty="0" smtClean="0">
                <a:ln>
                  <a:solidFill>
                    <a:schemeClr val="accent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вдома</a:t>
            </a:r>
            <a:endParaRPr lang="ru-RU" u="sng" dirty="0">
              <a:ln>
                <a:solidFill>
                  <a:schemeClr val="accent1"/>
                </a:solidFill>
              </a:ln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0591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Anna\Desktop\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4655"/>
            <a:ext cx="8328926" cy="6066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234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808080"/>
      </a:dk1>
      <a:lt1>
        <a:srgbClr val="FFFFCC"/>
      </a:lt1>
      <a:dk2>
        <a:srgbClr val="CA945E"/>
      </a:dk2>
      <a:lt2>
        <a:srgbClr val="30250E"/>
      </a:lt2>
      <a:accent1>
        <a:srgbClr val="542A00"/>
      </a:accent1>
      <a:accent2>
        <a:srgbClr val="333399"/>
      </a:accent2>
      <a:accent3>
        <a:srgbClr val="E1C8B6"/>
      </a:accent3>
      <a:accent4>
        <a:srgbClr val="DADAAE"/>
      </a:accent4>
      <a:accent5>
        <a:srgbClr val="B3ACAA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808080"/>
        </a:dk1>
        <a:lt1>
          <a:srgbClr val="FFFFCC"/>
        </a:lt1>
        <a:dk2>
          <a:srgbClr val="CA945E"/>
        </a:dk2>
        <a:lt2>
          <a:srgbClr val="30250E"/>
        </a:lt2>
        <a:accent1>
          <a:srgbClr val="542A00"/>
        </a:accent1>
        <a:accent2>
          <a:srgbClr val="333399"/>
        </a:accent2>
        <a:accent3>
          <a:srgbClr val="E1C8B6"/>
        </a:accent3>
        <a:accent4>
          <a:srgbClr val="DADAAE"/>
        </a:accent4>
        <a:accent5>
          <a:srgbClr val="B3AC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808080"/>
        </a:dk1>
        <a:lt1>
          <a:srgbClr val="FFFFCC"/>
        </a:lt1>
        <a:dk2>
          <a:srgbClr val="CA945E"/>
        </a:dk2>
        <a:lt2>
          <a:srgbClr val="30250E"/>
        </a:lt2>
        <a:accent1>
          <a:srgbClr val="542A00"/>
        </a:accent1>
        <a:accent2>
          <a:srgbClr val="333399"/>
        </a:accent2>
        <a:accent3>
          <a:srgbClr val="E1C8B6"/>
        </a:accent3>
        <a:accent4>
          <a:srgbClr val="DADAAE"/>
        </a:accent4>
        <a:accent5>
          <a:srgbClr val="B3AC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ре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942</TotalTime>
  <Words>891</Words>
  <Application>Microsoft Office PowerPoint</Application>
  <PresentationFormat>Экран (4:3)</PresentationFormat>
  <Paragraphs>98</Paragraphs>
  <Slides>45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45</vt:i4>
      </vt:variant>
    </vt:vector>
  </HeadingPairs>
  <TitlesOfParts>
    <vt:vector size="49" baseType="lpstr">
      <vt:lpstr>Оформление по умолчанию</vt:lpstr>
      <vt:lpstr>1_Оформление по умолчанию</vt:lpstr>
      <vt:lpstr>Трек</vt:lpstr>
      <vt:lpstr>Кимоно</vt:lpstr>
      <vt:lpstr>Адаптація   п‘ятикласників</vt:lpstr>
      <vt:lpstr>Вікові особливості молодшого підлітка</vt:lpstr>
      <vt:lpstr>Яким має бути п‘ятикласник?</vt:lpstr>
      <vt:lpstr>Критерії готовності до навчання в 5 класі</vt:lpstr>
      <vt:lpstr>Признаки успішної адаптації</vt:lpstr>
      <vt:lpstr>Признаки дезадаптації</vt:lpstr>
      <vt:lpstr>Можливі порушення</vt:lpstr>
      <vt:lpstr>Однак, як би дитина не почувала себе в школі, базові потреби (фізіологічні, потреба в безпеці, любові, повазі та прийнятті) вона задовольняє вдома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Поради   батькам   п’ятикласників</vt:lpstr>
      <vt:lpstr>   3. Цікавтеся шкільними справами, обговорюйте складні ситуації, разом шукайте вихід із конфліктів.  4. Порадьте дитині в складних ситуаціях звертатися за порадою до класного керівника, шкільного психолога.  5)Привчайте дитину до самостійності: поступово вона має сама збирати портфель, телефонувати однокласникам і питати про уроки тощо. Не слід відразу послаблювати контроль за навчальною діяльністю, якщо в період навчання в початковій школі вона звикла до контролю з вашого боку.      </vt:lpstr>
      <vt:lpstr>Презентация PowerPoint</vt:lpstr>
      <vt:lpstr>Презентация PowerPoint</vt:lpstr>
      <vt:lpstr>Презентация PowerPoint</vt:lpstr>
      <vt:lpstr>Презентация PowerPoint</vt:lpstr>
      <vt:lpstr>Моя дитино!</vt:lpstr>
      <vt:lpstr>    Готових рецептів сімейного  виховання немає. Виховати дитину – велике і важке діяння, дуже складна, але щаслива праця. Тож успіхів та терпіння Вам,  шановні батьки!   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Батьківські збори на тему:</dc:title>
  <dc:creator>1</dc:creator>
  <cp:lastModifiedBy>User</cp:lastModifiedBy>
  <cp:revision>90</cp:revision>
  <dcterms:created xsi:type="dcterms:W3CDTF">2018-10-13T12:50:00Z</dcterms:created>
  <dcterms:modified xsi:type="dcterms:W3CDTF">2019-01-30T12:16:01Z</dcterms:modified>
</cp:coreProperties>
</file>