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9" r:id="rId4"/>
    <p:sldId id="258" r:id="rId5"/>
    <p:sldId id="270" r:id="rId6"/>
    <p:sldId id="262" r:id="rId7"/>
    <p:sldId id="274" r:id="rId8"/>
    <p:sldId id="273" r:id="rId9"/>
    <p:sldId id="278" r:id="rId10"/>
    <p:sldId id="260" r:id="rId11"/>
    <p:sldId id="261" r:id="rId12"/>
    <p:sldId id="296" r:id="rId13"/>
    <p:sldId id="263" r:id="rId14"/>
    <p:sldId id="297" r:id="rId15"/>
    <p:sldId id="259" r:id="rId16"/>
    <p:sldId id="264" r:id="rId17"/>
    <p:sldId id="265" r:id="rId18"/>
    <p:sldId id="266" r:id="rId19"/>
    <p:sldId id="267" r:id="rId20"/>
    <p:sldId id="268" r:id="rId21"/>
    <p:sldId id="272" r:id="rId22"/>
    <p:sldId id="279" r:id="rId23"/>
    <p:sldId id="288" r:id="rId24"/>
    <p:sldId id="298" r:id="rId25"/>
    <p:sldId id="299" r:id="rId26"/>
    <p:sldId id="300" r:id="rId27"/>
    <p:sldId id="303" r:id="rId28"/>
    <p:sldId id="284" r:id="rId29"/>
    <p:sldId id="275" r:id="rId30"/>
    <p:sldId id="285" r:id="rId31"/>
    <p:sldId id="286" r:id="rId32"/>
    <p:sldId id="293" r:id="rId33"/>
    <p:sldId id="301" r:id="rId34"/>
    <p:sldId id="291" r:id="rId35"/>
    <p:sldId id="292" r:id="rId36"/>
    <p:sldId id="302" r:id="rId37"/>
    <p:sldId id="287" r:id="rId38"/>
    <p:sldId id="295" r:id="rId39"/>
    <p:sldId id="277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24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61962-FF6D-4BA3-B723-0FCD7CC52321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C51C1-19DD-4F94-A03B-7EB07DEBA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4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76991A-BC82-4B2F-8A3A-875A3229158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DF716-A18E-495B-A1AC-B49F91CF790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uk-UA" b="1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ГІПЕРАКТИВНІСТЬ У ДІТЕЙ</a:t>
            </a:r>
            <a:endParaRPr lang="ru-RU" b="1" dirty="0">
              <a:ln w="3810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7" descr="двое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943306"/>
            <a:ext cx="4392488" cy="4438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fon_dlya_prezentacii_-_Happy_Pep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696.7886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4648" y="476672"/>
            <a:ext cx="609600" cy="609600"/>
          </a:xfrm>
          <a:prstGeom prst="rect">
            <a:avLst/>
          </a:prstGeom>
        </p:spPr>
      </p:pic>
      <p:pic>
        <p:nvPicPr>
          <p:cNvPr id="3" name="muzmo_ru_Veselye_melodii_na_zvonok_-_YA_veselyj_tarakan_muzmo_r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fon_dlya_prezentacii_-_Happy_Pep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fon_dlya_prezentacii_-_Happy_Pep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7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000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7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5660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7762056" cy="137117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38100">
                  <a:solidFill>
                    <a:srgbClr val="C00000"/>
                  </a:solidFill>
                </a:ln>
                <a:solidFill>
                  <a:srgbClr val="FFC000"/>
                </a:solidFill>
                <a:latin typeface="+mn-lt"/>
              </a:rPr>
              <a:t>                 </a:t>
            </a:r>
            <a:r>
              <a:rPr lang="uk-UA" sz="4900" b="1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Причини            </a:t>
            </a:r>
            <a:br>
              <a:rPr lang="uk-UA" sz="4900" b="1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uk-UA" sz="4900" b="1" dirty="0" smtClean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гіперактивності</a:t>
            </a:r>
            <a:endParaRPr lang="ru-RU" sz="4900" b="1" dirty="0">
              <a:ln w="38100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9" descr="вопро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6644" y="2204864"/>
            <a:ext cx="6737724" cy="4204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8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   </a:t>
            </a:r>
            <a:r>
              <a:rPr lang="uk-UA" sz="40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Вирізняють такі основні причини виникнення гіперактивності:</a:t>
            </a:r>
            <a:r>
              <a:rPr lang="uk-UA" sz="4000" dirty="0" smtClean="0">
                <a:latin typeface="+mn-lt"/>
              </a:rPr>
              <a:t/>
            </a:r>
            <a:br>
              <a:rPr lang="uk-UA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39552" y="1700808"/>
            <a:ext cx="8280920" cy="410445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Генетичні  (спадкова схильність</a:t>
            </a:r>
            <a:r>
              <a:rPr lang="uk-UA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) – у 84 % випадків;</a:t>
            </a:r>
            <a:endParaRPr lang="uk-UA" sz="28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Біологічні  (органічне ураження головного мозку під час вагітності,  пологові травми</a:t>
            </a:r>
            <a:r>
              <a:rPr lang="uk-UA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) – у 57% випадків;</a:t>
            </a:r>
            <a:endParaRPr lang="uk-UA" sz="28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Соціально – психологічні (мікроклімат у родині, алкоголізм батьків,  умови проживання,  </a:t>
            </a:r>
            <a:r>
              <a:rPr lang="uk-UA" sz="28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психотравмуючі</a:t>
            </a:r>
            <a:r>
              <a:rPr lang="uk-UA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стилі </a:t>
            </a:r>
            <a:r>
              <a:rPr lang="uk-UA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виховання – у 63% випадків.</a:t>
            </a:r>
            <a:endParaRPr lang="ru-RU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208912" cy="5328592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Недостатня зрілість лобної долі кори головного мозку призводить до розладів різних виконавчих функцій, що пов’язані з організацією та регулюванням поведінки:</a:t>
            </a:r>
            <a:br>
              <a:rPr lang="uk-U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•	 </a:t>
            </a:r>
            <a: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імпульс-контролю;</a:t>
            </a:r>
            <a:b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•	 прогнозування, планування та самоорганізації поведінки;</a:t>
            </a:r>
            <a:b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•	 контролю уваги та аналізу інформації;</a:t>
            </a:r>
            <a:b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•	 контролю емоцій;</a:t>
            </a:r>
            <a:b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•	 контролю над власною руховою активністю, регулювання процесу збудження/</a:t>
            </a:r>
            <a:b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uk-UA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гальмування.</a:t>
            </a:r>
            <a:r>
              <a:rPr lang="uk-UA" sz="2800" dirty="0"/>
              <a:t/>
            </a:r>
            <a:br>
              <a:rPr lang="uk-UA" sz="2800" dirty="0"/>
            </a:b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5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3312368" cy="792089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Симптоми</a:t>
            </a:r>
            <a:endParaRPr lang="ru-RU" sz="4400" b="1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07504" y="1556792"/>
            <a:ext cx="3756620" cy="456091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Вперше симптоми майже завжди з‘являються у віці 2 – 3 років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Однак, найчастіше  з проблемою гіперактивності звертаються до лікаря у віці 8 – 10 років, коли дитина йде до школи, де проблема загострюється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Підвищена неуважність та імпульсивність часто супроводжується порушеннями сну, енурезом, порушенням мовлення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608511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7906072" cy="100811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Загальні  характеристики  гіперактивної  дитини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772816"/>
            <a:ext cx="8640960" cy="455178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порушення 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емоційної  сфери  та,  як  наслідок, неконтрольовані емоційні реакції  (роздратування, пригнічення, прояви  агресії, підвищена реакційність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труднощі  зі  зміною діяльності, проблеми  з дисципліною, неможливість працювати задля досягнення віддаленої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мети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заниження самооцінки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опозиційна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поведінка 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Діти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з ГРДУ мають соціальні проблеми, які проявляються у труднощах побудови стосунків і спілкування з оточуючими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1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9275"/>
            <a:ext cx="7992888" cy="129857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n>
                  <a:solidFill>
                    <a:srgbClr val="00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У випадку, якщо така поведінка є проблемою для інших та негативно впливає на життя самої дитини, важливо вчасно звернутись до фахівців</a:t>
            </a:r>
            <a:endParaRPr lang="ru-RU" sz="2800" b="1" dirty="0">
              <a:ln>
                <a:solidFill>
                  <a:srgbClr val="003300"/>
                </a:solidFill>
              </a:ln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7" descr="main_bi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515" y="1994529"/>
            <a:ext cx="6696744" cy="4688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6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95536" y="620688"/>
            <a:ext cx="3960440" cy="5627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b="1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uk-UA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Гіперактивний розлад із дефіцитом уваги (ГРДУ)– </a:t>
            </a:r>
          </a:p>
          <a:p>
            <a:pPr marL="0" indent="0">
              <a:buNone/>
            </a:pPr>
            <a:r>
              <a:rPr lang="uk-UA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медичний </a:t>
            </a:r>
            <a:r>
              <a:rPr lang="uk-UA" sz="2800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діагноз, який може поставити лише лікар </a:t>
            </a:r>
            <a:r>
              <a:rPr lang="uk-UA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– невролог на основі діагностики та висновків суміжних спеціалістів</a:t>
            </a:r>
            <a:endParaRPr lang="ru-RU" sz="2800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2liski.detkin-club.ru/images/custom_2/hello_html_492f2ea0_598bd634b44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248472" cy="5593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Індивідуально-психологічні особливості гіперактивної дитини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608512"/>
          </a:xfrm>
        </p:spPr>
        <p:txBody>
          <a:bodyPr/>
          <a:lstStyle/>
          <a:p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Дефіцит активної уваги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Рухова </a:t>
            </a:r>
            <a:r>
              <a:rPr lang="uk-UA" sz="2800" b="1" i="1" dirty="0" err="1">
                <a:solidFill>
                  <a:schemeClr val="accent1">
                    <a:lumMod val="50000"/>
                  </a:schemeClr>
                </a:solidFill>
              </a:rPr>
              <a:t>розгальмованість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</a:rPr>
              <a:t>Імпульсивність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:\СЕМІНАР ПСИХОЛОГІВ\катринки\1_Pryigayushhiy-malch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51" y="3140968"/>
            <a:ext cx="520083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381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Дефіцит </a:t>
            </a:r>
            <a:r>
              <a:rPr lang="uk-UA" sz="4400" b="1" dirty="0">
                <a:ln w="381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активної уваги </a:t>
            </a:r>
            <a:endParaRPr lang="ru-RU" sz="4400" b="1" dirty="0">
              <a:ln w="3810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4191744"/>
          </a:xfrm>
        </p:spPr>
        <p:txBody>
          <a:bodyPr>
            <a:normAutofit/>
          </a:bodyPr>
          <a:lstStyle/>
          <a:p>
            <a:pPr lvl="0"/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непослідовна, їй важко довго втримувати увагу;</a:t>
            </a:r>
            <a:endParaRPr lang="ru-RU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не чує, коли до неї звертаються;</a:t>
            </a:r>
            <a:endParaRPr lang="ru-RU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з великим ентузіазмом береться за завдання, але так і не закінчує його;</a:t>
            </a:r>
            <a:endParaRPr lang="ru-RU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зазнає труднощів у самоорганізації;</a:t>
            </a:r>
            <a:endParaRPr lang="ru-RU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часто губить речі;</a:t>
            </a:r>
            <a:endParaRPr lang="ru-RU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уникає завдань, що потребують розумових зусиль;</a:t>
            </a:r>
            <a:endParaRPr lang="ru-RU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r>
              <a:rPr lang="uk-UA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часто буває забудькуватою.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uk-UA" sz="4900" b="1" dirty="0">
                <a:ln w="381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Рухова </a:t>
            </a:r>
            <a:r>
              <a:rPr lang="uk-UA" sz="4900" b="1" dirty="0" err="1">
                <a:ln w="381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розгальмованість</a:t>
            </a:r>
            <a:endParaRPr lang="ru-RU" sz="4900" dirty="0">
              <a:ln w="3810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4119736"/>
          </a:xfrm>
          <a:ln>
            <a:noFill/>
          </a:ln>
        </p:spPr>
        <p:txBody>
          <a:bodyPr/>
          <a:lstStyle/>
          <a:p>
            <a:pPr lvl="0"/>
            <a:r>
              <a:rPr lang="uk-UA" sz="28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постійно крутиться;</a:t>
            </a:r>
            <a:endParaRPr lang="ru-RU" sz="28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виявляє ознаки занепокоєння (тарабанить пальцями, рухається в кріслі, бігає, забирається будь-куди);</a:t>
            </a:r>
            <a:endParaRPr lang="ru-RU" sz="28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спить набагато менше, ніж інші діти, навіть у дитинстві;</a:t>
            </a:r>
            <a:endParaRPr lang="ru-RU" sz="28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дуже балакуча.</a:t>
            </a:r>
            <a:endParaRPr lang="ru-RU" sz="28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503238" y="2852936"/>
            <a:ext cx="8029202" cy="237626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Гіпер</a:t>
            </a:r>
            <a:r>
              <a:rPr lang="uk-UA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» – від грецького «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Hyper</a:t>
            </a:r>
            <a:r>
              <a:rPr lang="ru-RU" altLang="ja-JP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» -   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надто</a:t>
            </a:r>
            <a:r>
              <a:rPr lang="ru-RU" altLang="ja-JP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-  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вказує</a:t>
            </a:r>
            <a:r>
              <a:rPr lang="ru-RU" altLang="ja-JP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перевищення</a:t>
            </a:r>
            <a:r>
              <a:rPr lang="ru-RU" altLang="ja-JP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норми</a:t>
            </a:r>
          </a:p>
          <a:p>
            <a:pPr marL="0" indent="0">
              <a:buNone/>
            </a:pPr>
            <a:r>
              <a:rPr lang="uk-UA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«Активний» – від латинського «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activus</a:t>
            </a:r>
            <a:r>
              <a:rPr lang="ru-RU" altLang="ja-JP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» -   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активний</a:t>
            </a:r>
            <a:r>
              <a:rPr lang="ru-RU" altLang="ja-JP" sz="2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altLang="ja-JP" sz="2800" b="1" dirty="0" err="1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рухливий</a:t>
            </a:r>
            <a:endParaRPr lang="ru-RU" altLang="ja-JP" sz="2800" b="1" dirty="0" smtClean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3238" y="549275"/>
            <a:ext cx="8245226" cy="1871613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9050">
                  <a:solidFill>
                    <a:srgbClr val="003300"/>
                  </a:solidFill>
                </a:ln>
                <a:solidFill>
                  <a:srgbClr val="C00000"/>
                </a:solidFill>
                <a:latin typeface="+mn-lt"/>
              </a:rPr>
              <a:t>Гіперактивність – стан ,при якому активність та  збудливість людини перевищує норму</a:t>
            </a:r>
            <a:endParaRPr lang="ru-RU" sz="4000" b="1" dirty="0">
              <a:ln w="19050">
                <a:solidFill>
                  <a:srgbClr val="003300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uk-UA" sz="4900" b="1" dirty="0">
                <a:ln w="2857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Імпульсивність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343872"/>
          </a:xfrm>
        </p:spPr>
        <p:txBody>
          <a:bodyPr>
            <a:noAutofit/>
          </a:bodyPr>
          <a:lstStyle/>
          <a:p>
            <a:pPr lvl="0"/>
            <a:r>
              <a:rPr lang="uk-UA" sz="2800" b="1" i="1" dirty="0">
                <a:solidFill>
                  <a:srgbClr val="C00000"/>
                </a:solidFill>
              </a:rPr>
              <a:t>починає відповідати, недослухавши питання;</a:t>
            </a:r>
            <a:endParaRPr lang="ru-RU" sz="2800" b="1" i="1" dirty="0"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solidFill>
                  <a:srgbClr val="C00000"/>
                </a:solidFill>
              </a:rPr>
              <a:t>не здатна дочекатися своєї черги, часто втручається, перериває;</a:t>
            </a:r>
            <a:endParaRPr lang="ru-RU" sz="2800" b="1" i="1" dirty="0"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solidFill>
                  <a:srgbClr val="C00000"/>
                </a:solidFill>
              </a:rPr>
              <a:t>погано зосереджує увагу;</a:t>
            </a:r>
            <a:endParaRPr lang="ru-RU" sz="2800" b="1" i="1" dirty="0"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solidFill>
                  <a:srgbClr val="C00000"/>
                </a:solidFill>
              </a:rPr>
              <a:t>не може чекати винагороди (якщо між дією і винагородою є пауза);</a:t>
            </a:r>
            <a:endParaRPr lang="ru-RU" sz="2800" b="1" i="1" dirty="0"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solidFill>
                  <a:srgbClr val="C00000"/>
                </a:solidFill>
              </a:rPr>
              <a:t>під час виконання завдань поводиться по-різному і показує дуже різні результати; </a:t>
            </a:r>
            <a:endParaRPr lang="ru-RU" sz="2800" b="1" i="1" dirty="0">
              <a:solidFill>
                <a:srgbClr val="C00000"/>
              </a:solidFill>
            </a:endParaRPr>
          </a:p>
          <a:p>
            <a:pPr lvl="0"/>
            <a:r>
              <a:rPr lang="uk-UA" sz="2800" b="1" i="1" dirty="0">
                <a:solidFill>
                  <a:srgbClr val="C00000"/>
                </a:solidFill>
              </a:rPr>
              <a:t>не може контролювати і регулювати свої дії; </a:t>
            </a:r>
            <a:endParaRPr lang="ru-RU" sz="2800" b="1" i="1" dirty="0">
              <a:solidFill>
                <a:srgbClr val="C00000"/>
              </a:solidFill>
            </a:endParaRPr>
          </a:p>
          <a:p>
            <a:r>
              <a:rPr lang="uk-UA" sz="2800" b="1" i="1" dirty="0">
                <a:solidFill>
                  <a:srgbClr val="C00000"/>
                </a:solidFill>
              </a:rPr>
              <a:t>поведінка слабо керована.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Часті розлади:   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розлади  мовлення, розлади шкільних навичок, розлади сну, занижена 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самооцінка  (</a:t>
            </a:r>
            <a:r>
              <a:rPr lang="uk-UA" sz="2800" i="1" dirty="0" err="1" smtClean="0">
                <a:solidFill>
                  <a:schemeClr val="tx2">
                    <a:lumMod val="50000"/>
                  </a:schemeClr>
                </a:solidFill>
              </a:rPr>
              <a:t>дисграфія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sz="2800" i="1" dirty="0" err="1" smtClean="0">
                <a:solidFill>
                  <a:schemeClr val="tx2">
                    <a:lumMod val="50000"/>
                  </a:schemeClr>
                </a:solidFill>
              </a:rPr>
              <a:t>дислексія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sz="2800" i="1" dirty="0" err="1" smtClean="0">
                <a:solidFill>
                  <a:schemeClr val="tx2">
                    <a:lumMod val="50000"/>
                  </a:schemeClr>
                </a:solidFill>
              </a:rPr>
              <a:t>дискалькулія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uk-UA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Розлади поведінки:  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опозиційні розлади, асоціальні розлади</a:t>
            </a:r>
          </a:p>
          <a:p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Нечасті розлади: 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тики, енурез, розумова відсталість, розлади харчування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uk-UA" sz="44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Супутні розлади</a:t>
            </a:r>
            <a:endParaRPr lang="ru-RU" sz="4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7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476250"/>
            <a:ext cx="3888432" cy="116205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Коли виявляти? </a:t>
            </a:r>
            <a:endParaRPr lang="ru-RU" sz="4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51520" y="1676400"/>
            <a:ext cx="4392488" cy="4416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Під час прийому до школи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</a:p>
          <a:p>
            <a:pPr marL="0" indent="0">
              <a:buNone/>
            </a:pPr>
            <a:endParaRPr lang="uk-UA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У 6 – 7 років діти з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ГРДУ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не готові до навчання в школі у зв’язку із затримкою темпів функціонального дозрівання головного мозку. Тому питання про готовність  до школи вирішується індивідуально.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Оксана\Desktop\Downloads\021b19ca44f0046807d90b1f9b877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07" y="1844825"/>
            <a:ext cx="411297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15200" cy="63668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Труднощі у навчанні</a:t>
            </a:r>
            <a:endParaRPr lang="ru-RU" sz="36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28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час  </a:t>
            </a:r>
            <a:r>
              <a:rPr lang="ru-RU" sz="2800" b="1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читання</a:t>
            </a:r>
            <a:r>
              <a:rPr lang="ru-RU" sz="28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sz="28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uk-UA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виконанні письмових завдань</a:t>
            </a:r>
            <a:endParaRPr lang="ru-RU" sz="2800" b="1" i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   Під </a:t>
            </a:r>
            <a:r>
              <a:rPr lang="uk-UA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час математичних обчислень</a:t>
            </a:r>
            <a:endParaRPr lang="ru-RU" sz="2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Оксана\Desktop\Downloads\ММ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184576" cy="3110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Під час читання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2060848"/>
            <a:ext cx="7402016" cy="4263752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	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У процесі читання губить місце в тексті.</a:t>
            </a:r>
          </a:p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	 Не може зосередити увагу на тексті (особливо, якщо він складний, довгий, нецікавий) і, як наслідок, – пропускає слова, деталі, прочитане розуміє частково.</a:t>
            </a:r>
          </a:p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	 Забуває прочитане та потребує повторного перечитування тексту.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70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692696"/>
            <a:ext cx="7690048" cy="115515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Під час виконання письмових завдань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2204864"/>
            <a:ext cx="8064896" cy="4119736"/>
          </a:xfrm>
        </p:spPr>
        <p:txBody>
          <a:bodyPr/>
          <a:lstStyle/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	 Труднощі із плануванням і завершенням.</a:t>
            </a:r>
          </a:p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	 Найменший відсоток засвоєння навчального матеріалу.</a:t>
            </a:r>
          </a:p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	 Повільне виконання.</a:t>
            </a:r>
          </a:p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	 Значна кількість помилок.</a:t>
            </a:r>
          </a:p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	 Недотримання правил каліграфії.</a:t>
            </a:r>
          </a:p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	 Труднощі орієнтації на сторінках зошита.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7690048" cy="108314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Під час математичних обчислень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2276872"/>
            <a:ext cx="7402016" cy="4047728"/>
          </a:xfrm>
        </p:spPr>
        <p:txBody>
          <a:bodyPr/>
          <a:lstStyle/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Значна кількість помилок при обчислюванні внаслідок неуважності до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математичних знаків.</a:t>
            </a:r>
          </a:p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Труднощі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розв’язування задач.</a:t>
            </a:r>
          </a:p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Недотримання послідовності виконання завдань.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3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836712"/>
            <a:ext cx="7618040" cy="12968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4400" b="1" i="1" dirty="0">
                <a:solidFill>
                  <a:srgbClr val="003300"/>
                </a:solidFill>
                <a:latin typeface="+mn-lt"/>
              </a:rPr>
              <a:t>Допомога дитині з ГРДУ залежить від:</a:t>
            </a:r>
            <a:endParaRPr lang="ru-RU" sz="4400" b="1" i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2636912"/>
            <a:ext cx="7762056" cy="3687688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003300"/>
                </a:solidFill>
              </a:rPr>
              <a:t>  </a:t>
            </a:r>
            <a:r>
              <a:rPr lang="uk-UA" sz="2800" b="1" i="1" dirty="0">
                <a:solidFill>
                  <a:srgbClr val="003300"/>
                </a:solidFill>
              </a:rPr>
              <a:t>симптоматики;</a:t>
            </a:r>
          </a:p>
          <a:p>
            <a:r>
              <a:rPr lang="uk-UA" sz="2800" b="1" i="1" dirty="0" smtClean="0">
                <a:solidFill>
                  <a:srgbClr val="003300"/>
                </a:solidFill>
              </a:rPr>
              <a:t>  </a:t>
            </a:r>
            <a:r>
              <a:rPr lang="uk-UA" sz="2800" b="1" i="1" dirty="0">
                <a:solidFill>
                  <a:srgbClr val="003300"/>
                </a:solidFill>
              </a:rPr>
              <a:t>функціонально</a:t>
            </a:r>
            <a:r>
              <a:rPr lang="uk-UA" sz="2800" b="1" i="1" dirty="0" smtClean="0">
                <a:solidFill>
                  <a:srgbClr val="003300"/>
                </a:solidFill>
              </a:rPr>
              <a:t>­ поведінкового </a:t>
            </a:r>
            <a:r>
              <a:rPr lang="uk-UA" sz="2800" b="1" i="1" dirty="0">
                <a:solidFill>
                  <a:srgbClr val="003300"/>
                </a:solidFill>
              </a:rPr>
              <a:t>оцінювання дитини;</a:t>
            </a:r>
          </a:p>
          <a:p>
            <a:r>
              <a:rPr lang="uk-UA" sz="2800" b="1" i="1" dirty="0" smtClean="0">
                <a:solidFill>
                  <a:srgbClr val="003300"/>
                </a:solidFill>
              </a:rPr>
              <a:t> </a:t>
            </a:r>
            <a:r>
              <a:rPr lang="uk-UA" sz="2800" b="1" i="1" dirty="0">
                <a:solidFill>
                  <a:srgbClr val="003300"/>
                </a:solidFill>
              </a:rPr>
              <a:t>наявності </a:t>
            </a:r>
            <a:r>
              <a:rPr lang="uk-UA" sz="2800" b="1" i="1" dirty="0" smtClean="0">
                <a:solidFill>
                  <a:srgbClr val="003300"/>
                </a:solidFill>
              </a:rPr>
              <a:t>супутніх </a:t>
            </a:r>
            <a:r>
              <a:rPr lang="uk-UA" sz="2800" b="1" i="1" dirty="0">
                <a:solidFill>
                  <a:srgbClr val="003300"/>
                </a:solidFill>
              </a:rPr>
              <a:t>розладів.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1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13690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4400" b="1" dirty="0">
                <a:latin typeface="+mn-lt"/>
              </a:rPr>
              <a:t>Корекційна робота практичного психолога з гіперактивними дітьми.</a:t>
            </a:r>
            <a:endParaRPr lang="ru-RU" sz="4400" dirty="0">
              <a:latin typeface="+mn-lt"/>
            </a:endParaRPr>
          </a:p>
        </p:txBody>
      </p:sp>
      <p:pic>
        <p:nvPicPr>
          <p:cNvPr id="2050" name="Picture 2" descr="C:\Users\Оксана\Desktop\Downloads\giperaktivnyj-rebenok-malchik-chto-de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91" y="2204864"/>
            <a:ext cx="6912768" cy="404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6347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uk-UA" altLang="ru-RU" sz="32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ЕТАПИ ДІАГНОСТИЧНОГО ПРОЦЕСУ</a:t>
            </a:r>
            <a:endParaRPr lang="ru-RU" sz="3200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rgbClr val="800000"/>
              </a:buClr>
              <a:buFontTx/>
              <a:buAutoNum type="arabicPeriod"/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Клінічне </a:t>
            </a:r>
            <a:r>
              <a:rPr lang="uk-UA" alt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alt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інтерв</a:t>
            </a:r>
            <a:r>
              <a:rPr lang="en-US" altLang="ru-RU" sz="2400" b="1" i="1" dirty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ю.</a:t>
            </a:r>
          </a:p>
          <a:p>
            <a:pPr marL="609600" indent="-609600">
              <a:lnSpc>
                <a:spcPct val="90000"/>
              </a:lnSpc>
              <a:buClr>
                <a:srgbClr val="800000"/>
              </a:buClr>
              <a:buFontTx/>
              <a:buAutoNum type="arabicPeriod"/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Психіатричне обстеження дитини.</a:t>
            </a:r>
          </a:p>
          <a:p>
            <a:pPr marL="609600" indent="-609600">
              <a:lnSpc>
                <a:spcPct val="90000"/>
              </a:lnSpc>
              <a:buClr>
                <a:srgbClr val="800000"/>
              </a:buClr>
              <a:buFontTx/>
              <a:buAutoNum type="arabicPeriod"/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Психологічне обстеження дитини (інтелектуальний, </a:t>
            </a:r>
            <a:r>
              <a:rPr lang="uk-UA" alt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alt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мовний</a:t>
            </a:r>
            <a:r>
              <a:rPr lang="uk-UA" alt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розвиток</a:t>
            </a: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, самооцінка, стосунки).</a:t>
            </a:r>
          </a:p>
          <a:p>
            <a:pPr marL="609600" indent="-609600">
              <a:lnSpc>
                <a:spcPct val="90000"/>
              </a:lnSpc>
              <a:buClr>
                <a:srgbClr val="800000"/>
              </a:buClr>
              <a:buFontTx/>
              <a:buAutoNum type="arabicPeriod"/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Педагогічне обстеження.</a:t>
            </a:r>
          </a:p>
          <a:p>
            <a:pPr marL="609600" indent="-609600">
              <a:lnSpc>
                <a:spcPct val="90000"/>
              </a:lnSpc>
              <a:buClr>
                <a:srgbClr val="800000"/>
              </a:buClr>
              <a:buFontTx/>
              <a:buAutoNum type="arabicPeriod"/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Педіатричне та неврологічне обстеження.</a:t>
            </a:r>
          </a:p>
          <a:p>
            <a:pPr marL="609600" indent="-609600">
              <a:lnSpc>
                <a:spcPct val="90000"/>
              </a:lnSpc>
              <a:buClr>
                <a:srgbClr val="800000"/>
              </a:buClr>
              <a:buFontTx/>
              <a:buAutoNum type="arabicPeriod"/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Спостереження за дитиною у середовищі, де частіше виявляється гіперактивна поведінка.</a:t>
            </a:r>
          </a:p>
          <a:p>
            <a:pPr marL="609600" indent="-609600">
              <a:lnSpc>
                <a:spcPct val="90000"/>
              </a:lnSpc>
              <a:buClr>
                <a:srgbClr val="800000"/>
              </a:buClr>
              <a:buFontTx/>
              <a:buAutoNum type="arabicPeriod"/>
            </a:pPr>
            <a:r>
              <a:rPr lang="uk-UA" altLang="ru-RU" sz="2400" b="1" i="1" dirty="0">
                <a:solidFill>
                  <a:schemeClr val="accent2">
                    <a:lumMod val="50000"/>
                  </a:schemeClr>
                </a:solidFill>
              </a:rPr>
              <a:t>Шкали та опитувальники для вчителів та батьків.</a:t>
            </a:r>
            <a:endParaRPr lang="ru-RU" alt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4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309634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Г - гіперактивний</a:t>
            </a:r>
            <a:br>
              <a:rPr lang="uk-UA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</a:br>
            <a:r>
              <a:rPr lang="uk-UA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Р - розлад</a:t>
            </a:r>
            <a:br>
              <a:rPr lang="uk-UA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</a:br>
            <a:r>
              <a:rPr lang="uk-UA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Д – із дефіцитом</a:t>
            </a:r>
            <a:br>
              <a:rPr lang="uk-UA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</a:br>
            <a:r>
              <a:rPr lang="uk-UA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У - уваги</a:t>
            </a:r>
            <a:endParaRPr lang="ru-RU" sz="4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3573462"/>
            <a:ext cx="828091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 </a:t>
            </a:r>
            <a:endParaRPr lang="uk-UA" sz="24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uk-UA" sz="28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</a:rPr>
              <a:t>Гіперактивний розлад із дефіцитом уваги (ГРДУ) – це розлад самоконтролю, який означає дефіцит уваги, проблеми контролю над бажаннями і високий рівень активності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4" name="Picture 11" descr="aktivniy-rebe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096344" cy="392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44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Етапи </a:t>
            </a:r>
            <a:r>
              <a:rPr lang="uk-UA" sz="4400" b="1" dirty="0" err="1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психокорекційної</a:t>
            </a:r>
            <a:r>
              <a:rPr lang="uk-UA" sz="44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uk-UA" sz="44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роботи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1.Лікування і виховання гіперактивної дитини має проводитися комплексно - невролог, психолог, педагог, батьки;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2.    Невролог    призначає лікування, пояснює батькам причини виникнення гіперактивності, зв'язок фізіологічних проблем (як правило ММД) із поведінковими проявами і розробляє індивідуальну програму допомоги дитині;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7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44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Етапи </a:t>
            </a:r>
            <a:r>
              <a:rPr lang="uk-UA" sz="4400" b="1" dirty="0" err="1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психокорекційної</a:t>
            </a:r>
            <a:r>
              <a:rPr lang="uk-UA" sz="44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роботи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3.Психолог   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спільно з педагогами та батьками здійснює психокорекцію емоційної сфери та поведінки дитини:</a:t>
            </a:r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проведення психологом тренінгу ефективної взаємодії для батьків гіперактивної дитини; головним завданням батьків є забезпечення загального </a:t>
            </a:r>
            <a:r>
              <a:rPr lang="uk-UA" sz="2000" b="1" i="1" dirty="0" err="1">
                <a:solidFill>
                  <a:schemeClr val="accent2">
                    <a:lumMod val="50000"/>
                  </a:schemeClr>
                </a:solidFill>
              </a:rPr>
              <a:t>емоційно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-нейтрального фону розвитку і навчання дитини, спостереження за динамікою змін в ході психокорекції; пам'ятка для батьків гіперактивної дитини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проведення психологічних практикумів для педагогів з метою володіння навичками взаємодії з гіперактивними дітьми, консультування вчителя, пам'ятка для вчителя по роботі з гіперактивною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дитиною ;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практичний психолог безпосередньо займається з дитиною індивідуально, а також в групі гіперактивних дітей по спеціально розробленій програмі.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140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+mn-lt"/>
              </a:rPr>
              <a:t>Напрями організації допомоги дитини з ГРДУ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40477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800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Психоедукація</a:t>
            </a:r>
            <a:r>
              <a:rPr lang="uk-UA" sz="2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– просвітницька робота з батьками, педагогами та іншими фахівцями з метою усвідомлення суті та шляхів корекції розладу.</a:t>
            </a:r>
          </a:p>
          <a:p>
            <a:pPr marL="514350" indent="-514350">
              <a:buAutoNum type="arabicPeriod"/>
            </a:pPr>
            <a:r>
              <a:rPr lang="uk-UA" sz="2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Поведінкова терапія</a:t>
            </a:r>
          </a:p>
          <a:p>
            <a:pPr marL="514350" indent="-514350">
              <a:buAutoNum type="arabicPeriod"/>
            </a:pPr>
            <a:r>
              <a:rPr lang="uk-UA" sz="2800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Психофармакотерапія</a:t>
            </a:r>
            <a:endParaRPr lang="ru-RU" sz="2800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04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692696"/>
            <a:ext cx="747402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sz="4400" b="1" dirty="0">
                <a:solidFill>
                  <a:srgbClr val="FF0000"/>
                </a:solidFill>
                <a:latin typeface="+mn-lt"/>
              </a:rPr>
              <a:t>Основні методи </a:t>
            </a:r>
            <a:r>
              <a:rPr lang="uk-UA" sz="4400" b="1" dirty="0" err="1">
                <a:solidFill>
                  <a:srgbClr val="FF0000"/>
                </a:solidFill>
                <a:latin typeface="+mn-lt"/>
              </a:rPr>
              <a:t>психоедукації</a:t>
            </a:r>
            <a:r>
              <a:rPr lang="uk-UA" sz="4400" b="1" dirty="0">
                <a:solidFill>
                  <a:srgbClr val="FF0000"/>
                </a:solidFill>
                <a:latin typeface="+mn-lt"/>
              </a:rPr>
              <a:t>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132856"/>
            <a:ext cx="8352928" cy="424847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	 </a:t>
            </a:r>
            <a:r>
              <a:rPr lang="uk-UA" b="1" i="1" dirty="0">
                <a:solidFill>
                  <a:srgbClr val="FF0000"/>
                </a:solidFill>
              </a:rPr>
              <a:t>роз’яснювальна робота серед батьків із залученням фахівців;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	 індивідуальні консультації для батьків;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	 лекції/семінари/конференції/тренінги для батьків;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	 поширення друкованих матеріалів (буклети, статті, книжки, історії інших сімей тощо);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	 надання відеоматеріалів;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	 використання </a:t>
            </a:r>
            <a:r>
              <a:rPr lang="uk-UA" b="1" i="1" dirty="0" err="1">
                <a:solidFill>
                  <a:srgbClr val="FF0000"/>
                </a:solidFill>
              </a:rPr>
              <a:t>Інтернет­ресурсів</a:t>
            </a:r>
            <a:r>
              <a:rPr lang="uk-UA" b="1" i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6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+mn-lt"/>
              </a:rPr>
              <a:t>Методи корекції дитини з ГРДУ</a:t>
            </a:r>
            <a:endParaRPr lang="ru-RU" sz="3600" dirty="0">
              <a:ln>
                <a:solidFill>
                  <a:schemeClr val="accent1">
                    <a:lumMod val="50000"/>
                  </a:schemeClr>
                </a:solidFill>
              </a:ln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6780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План досягнення бажаної поведінки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Учень визначає конкретну мету, над якою буде працювати день або тиждень. 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Наприклад: підготовити робоче місце, не битись, не залишати невиконане завдання. Він планує конкретні кроки, необхідні для досягнення мети, обговорює цей план з учителем. Наприкінці тижня підводяться підсумки.</a:t>
            </a:r>
          </a:p>
          <a:p>
            <a:pPr marL="0" indent="0">
              <a:buNone/>
            </a:pPr>
            <a:endParaRPr lang="uk-UA" sz="20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2. Щоденне звітування про шкільну поведінку за допомогою поведінкових карток.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Поведінкові картки – це чітко визначені одна або більше поведінкових проблем, які потребують корекції. Щоденний моніторинг та оцінювання успіхів проводить вчитель; він передає батькам поведінкову картку для ознайомлення. На її основі батьки винагороджують бажану поведінку або застосовують штрафні санкції за небажану.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65774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Методи корекції дитини з ГРДУ</a:t>
            </a:r>
            <a:endParaRPr lang="ru-RU" sz="36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3. Поведінковий контракт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Один з найпоширеніших способів корекції поведінки, особливо в середньому та старшому шкільному віці. Це </a:t>
            </a:r>
            <a:r>
              <a:rPr lang="uk-UA" sz="20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дво</a:t>
            </a: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- або тристороння  угода, в якій окреслено роль кожного суб‘єкта договору в досягненні кінцевої мети, тобто позитивної поведінки. Дорослі та дитина визначають одну або кілька цілей, над якими дитина погоджується працювати з метою покращення поведінки. Винагорода за правильну поведінку узгоджується.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4. Використання системи жетонів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Дитина отримує жетони за прояви бажаної поведінки. Певна кількість жетонів обмінюється на винагороду . В якості жетонів можна використовувати картки, наліпки, камінці тощо. Ця система може застосовуватись до цілого класу. Найбільш ефективна з дітьми дошкільного та молодшого шкільного віку.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43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Розвиток соціальної та комунікативної сфер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продуктивне спілкування та вміння працювати в колективі;</a:t>
            </a:r>
          </a:p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формування позитивної самооцінки, самоусвідомлення, емоційної компетентності, навичок самоорганізації;</a:t>
            </a:r>
          </a:p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формування вміння вирішувати проблеми й конфлікти, контролювати агресію;</a:t>
            </a:r>
          </a:p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розвиток емпатії.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872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Корекційні ігри та вправи для індивідуальної роботи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274320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- Ігри для розвитку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уваги</a:t>
            </a:r>
            <a:endParaRPr lang="uk-UA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-    Ігри та вправи для зняття м'язового та емоційного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напруження</a:t>
            </a:r>
            <a:endParaRPr lang="uk-UA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-    Ігри , які розвивають навички вольової регуляції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032250" y="1676400"/>
            <a:ext cx="5111750" cy="4572000"/>
          </a:xfrm>
        </p:spPr>
        <p:txBody>
          <a:bodyPr/>
          <a:lstStyle/>
          <a:p>
            <a:pPr marL="0" indent="0">
              <a:buNone/>
            </a:pPr>
            <a:endParaRPr lang="uk-UA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Оксана\Desktop\Downloads\0ua88ab700-7913c952-41183f22.jpg-x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83" y="2204864"/>
            <a:ext cx="5051930" cy="323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21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201622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При вчасній діагностиці та відповідній корекційній роботі дитина з ГДРУ успішно адаптується в дитячому середовищі та виявлятиме свої найкращі якості.</a:t>
            </a:r>
            <a:endParaRPr lang="ru-RU" sz="28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C:\Users\Оксана\Desktop\Downloads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98" y="2708920"/>
            <a:ext cx="4766110" cy="3571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75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76532"/>
            <a:ext cx="3888432" cy="136815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Позитивні характеристики</a:t>
            </a:r>
            <a:endParaRPr lang="ru-RU" sz="4000" dirty="0">
              <a:ln w="28575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23528" y="2133600"/>
            <a:ext cx="4032448" cy="4114800"/>
          </a:xfrm>
        </p:spPr>
        <p:txBody>
          <a:bodyPr>
            <a:normAutofit fontScale="92500" lnSpcReduction="20000"/>
          </a:bodyPr>
          <a:lstStyle/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Щирість;</a:t>
            </a:r>
          </a:p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Сердечність;</a:t>
            </a:r>
          </a:p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Активність;</a:t>
            </a:r>
          </a:p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Комунікабельність;</a:t>
            </a:r>
          </a:p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Чесність;</a:t>
            </a:r>
          </a:p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Безпосередність;</a:t>
            </a:r>
          </a:p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Креативність, нешаблонне мислення;</a:t>
            </a:r>
          </a:p>
          <a:p>
            <a:r>
              <a:rPr lang="uk-UA" sz="3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Життєрадісність </a:t>
            </a:r>
            <a:endParaRPr lang="ru-RU" sz="3000" b="1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Оксана\Desktop\Downloads\giperaktivnos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79" y="1628800"/>
            <a:ext cx="4660554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4176464" cy="180020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</a:rPr>
              <a:t>Гіперактивність частіше зустрічається у дітей та підлітків, ніж у дорослих людей, оскільки тісно пов‘язана з емоціями</a:t>
            </a:r>
            <a:endParaRPr lang="ru-RU" sz="2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23528" y="2276872"/>
            <a:ext cx="4032448" cy="3888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accent4">
                    <a:lumMod val="50000"/>
                  </a:schemeClr>
                </a:solidFill>
              </a:rPr>
              <a:t>Гіперактивність у дітей проявляється невідповідною для їх вікового розвитку неуважністю та </a:t>
            </a:r>
            <a:r>
              <a:rPr lang="uk-UA" sz="2200" b="1" dirty="0" smtClean="0">
                <a:solidFill>
                  <a:schemeClr val="accent4">
                    <a:lumMod val="50000"/>
                  </a:schemeClr>
                </a:solidFill>
              </a:rPr>
              <a:t>імпульсивністю.</a:t>
            </a:r>
          </a:p>
          <a:p>
            <a:pPr marL="0" indent="0">
              <a:buNone/>
            </a:pPr>
            <a:endParaRPr lang="uk-UA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ГРДУ  –  розлад  розвитку  і його прояви спостерігаються з раннього дитинства й не є чимось тимчасово набутим.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Объект 7" descr="https://doctorkutuzov.ru/upload/503f4ed72e43d_attention_deficit_disorder_kid.jp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03225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94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632848" cy="144016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uk-UA" sz="54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Дякую за увагу!</a:t>
            </a:r>
            <a:endParaRPr lang="ru-RU" sz="54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:\Users\Оксана\Desktop\Downloads\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t="30336" r="18087" b="19100"/>
          <a:stretch/>
        </p:blipFill>
        <p:spPr bwMode="auto">
          <a:xfrm>
            <a:off x="2794475" y="2852936"/>
            <a:ext cx="3802878" cy="2367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38200" y="704851"/>
            <a:ext cx="6902152" cy="4380333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Гіперактивний розлад із дефіцитом уваги дійсно є проблемою, яку в 2004 році Всесвітня організація дитячої та підліткової психіатрії та суміжних професій визнала як проблему № 1 у сфері охорони психічного здоров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’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я дітей та підлітків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63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3238128" cy="864096"/>
          </a:xfrm>
        </p:spPr>
        <p:txBody>
          <a:bodyPr/>
          <a:lstStyle/>
          <a:p>
            <a:pPr algn="ctr"/>
            <a:r>
              <a:rPr lang="uk-UA" sz="4400" b="1" dirty="0" smtClean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Статистика</a:t>
            </a:r>
            <a:endParaRPr lang="ru-RU" sz="4400" b="1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4104456" cy="496855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За статистикою гіперактивність у 4 рази частіше зустрічається у хлопчиків, ніж у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</a:rPr>
              <a:t>дівчаток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Це пов‘язано з тим, що хлопчики народжуються  фізично більшими, в них пізніше дозріває мозок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Відповідно, існує більший ризик отримати  внутрішньоутробну або пологову травму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За результатами досліджень  кількість  дітей з даним синдромом з кожним роком зростає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7" descr="1273526050_metodika_vospitaniya_giperaktivnyx_dete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908720"/>
            <a:ext cx="4122490" cy="560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9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uk-UA" sz="4800" b="1" dirty="0" smtClean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Статистика</a:t>
            </a:r>
            <a:endParaRPr lang="ru-RU" sz="480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дітей з ГРДУ налічується близько  3-5% від загальної кількості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рухова активність дітей з ГРДУ на 25-30% вища за норму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85% дітей з ГРДУ мають один супутній розлад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60% дітей мають два супутніх розлади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порушення координації тонких рухів, рівноваги, зорово-просторової координації виявляються орієнтовно в 50% випадків ГРДУ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40-60% дітей мають розлади поведінки з опозиційною, агресивною та антисоціальною поведінкою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у 25-40%  - розлади розвитку мови та шкільних навичок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у 21-40% - тривожні та </a:t>
            </a:r>
            <a:r>
              <a:rPr lang="uk-UA" sz="6200" b="1" dirty="0" smtClean="0">
                <a:solidFill>
                  <a:schemeClr val="tx2">
                    <a:lumMod val="50000"/>
                  </a:schemeClr>
                </a:solidFill>
              </a:rPr>
              <a:t>сомато </a:t>
            </a:r>
            <a:r>
              <a:rPr lang="uk-UA" sz="6200" b="1" dirty="0" err="1" smtClean="0">
                <a:solidFill>
                  <a:schemeClr val="tx2">
                    <a:lumMod val="50000"/>
                  </a:schemeClr>
                </a:solidFill>
              </a:rPr>
              <a:t>морфні</a:t>
            </a:r>
            <a:r>
              <a:rPr lang="uk-UA" sz="6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розлади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у 16-26% - депресія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у 20% - </a:t>
            </a:r>
            <a:r>
              <a:rPr lang="uk-UA" sz="6200" b="1" dirty="0" err="1">
                <a:solidFill>
                  <a:schemeClr val="tx2">
                    <a:lumMod val="50000"/>
                  </a:schemeClr>
                </a:solidFill>
              </a:rPr>
              <a:t>тіки</a:t>
            </a:r>
            <a:endParaRPr lang="uk-UA" sz="6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у 70-80% дітей з ГРДУ симптоми розладу будуть присутні і в дорослому віці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від 15 до 30% батьків дітей з ГРДУ самі мають цей розлад</a:t>
            </a:r>
          </a:p>
          <a:p>
            <a:pPr marL="0" indent="0">
              <a:buClr>
                <a:srgbClr val="0000FF"/>
              </a:buClr>
              <a:buFont typeface="Wingdings 3" pitchFamily="18" charset="2"/>
              <a:buChar char=""/>
            </a:pP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п</a:t>
            </a:r>
            <a:r>
              <a:rPr lang="en-US" sz="6200" b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6200" b="1" dirty="0" err="1">
                <a:solidFill>
                  <a:schemeClr val="tx2">
                    <a:lumMod val="50000"/>
                  </a:schemeClr>
                </a:solidFill>
              </a:rPr>
              <a:t>ята</a:t>
            </a:r>
            <a:r>
              <a:rPr lang="uk-UA" sz="6200" b="1" dirty="0">
                <a:solidFill>
                  <a:schemeClr val="tx2">
                    <a:lumMod val="50000"/>
                  </a:schemeClr>
                </a:solidFill>
              </a:rPr>
              <a:t> частина батьків дітей з ГРДУ схильна до вживання алкоголю, нестабільного настрою, виявлення антисоціальної поведінки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0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388843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Гіперактивний розлад із дефіцитом уваги є по життєвим розладом і його симптоми присутні в дорослому віці</a:t>
            </a:r>
            <a:endParaRPr lang="ru-RU" sz="4400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04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692696"/>
            <a:ext cx="8496944" cy="5631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Учені 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вважають, що це захворювання має соціальне значення як провісник розвитку алкоголізму, наркоманії та правопорушень. Люди з дитячим 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діагнозом ГРДУ 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зазнають труднощів у спілкуванні, соціалізації, професійній кар’єрі та інших життєвих сферах.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   Доведено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, що в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50% 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випадків розвивається асоціальна 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поведінка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   Тому 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необхідно проводити своєчасне виявлення та корекцію таких станів. Можлива  повна реабілітація при умові, якщо вона проводиться в віці 5-10 років.</a:t>
            </a:r>
          </a:p>
          <a:p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8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1233</TotalTime>
  <Words>1598</Words>
  <Application>Microsoft Office PowerPoint</Application>
  <PresentationFormat>Экран (4:3)</PresentationFormat>
  <Paragraphs>173</Paragraphs>
  <Slides>40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  ГІПЕРАКТИВНІСТЬ У ДІТЕЙ</vt:lpstr>
      <vt:lpstr>Гіперактивність – стан ,при якому активність та  збудливість людини перевищує норму</vt:lpstr>
      <vt:lpstr>Г - гіперактивний Р - розлад Д – із дефіцитом У - уваги</vt:lpstr>
      <vt:lpstr>Гіперактивність частіше зустрічається у дітей та підлітків, ніж у дорослих людей, оскільки тісно пов‘язана з емоціями</vt:lpstr>
      <vt:lpstr>Гіперактивний розлад із дефіцитом уваги дійсно є проблемою, яку в 2004 році Всесвітня організація дитячої та підліткової психіатрії та суміжних професій визнала як проблему № 1 у сфері охорони психічного здоров’я дітей та підлітків</vt:lpstr>
      <vt:lpstr>Статистика</vt:lpstr>
      <vt:lpstr>               Статистика</vt:lpstr>
      <vt:lpstr>Гіперактивний розлад із дефіцитом уваги є по життєвим розладом і його симптоми присутні в дорослому віці</vt:lpstr>
      <vt:lpstr>Презентация PowerPoint</vt:lpstr>
      <vt:lpstr>                 Причини                       гіперактивності</vt:lpstr>
      <vt:lpstr>   Вирізняють такі основні причини виникнення гіперактивності: </vt:lpstr>
      <vt:lpstr>Недостатня зрілість лобної долі кори головного мозку призводить до розладів різних виконавчих функцій, що пов’язані з організацією та регулюванням поведінки: •  імпульс-контролю; •  прогнозування, планування та самоорганізації поведінки; •  контролю уваги та аналізу інформації; •  контролю емоцій; •  контролю над власною руховою активністю, регулювання процесу збудження/ гальмування. </vt:lpstr>
      <vt:lpstr>Симптоми</vt:lpstr>
      <vt:lpstr>Загальні  характеристики  гіперактивної  дитини</vt:lpstr>
      <vt:lpstr>У випадку, якщо така поведінка є проблемою для інших та негативно впливає на життя самої дитини, важливо вчасно звернутись до фахівців</vt:lpstr>
      <vt:lpstr>Презентация PowerPoint</vt:lpstr>
      <vt:lpstr>Індивідуально-психологічні особливості гіперактивної дитини </vt:lpstr>
      <vt:lpstr>Дефіцит активної уваги </vt:lpstr>
      <vt:lpstr>       Рухова розгальмованість</vt:lpstr>
      <vt:lpstr> Імпульсивність </vt:lpstr>
      <vt:lpstr>            Супутні розлади</vt:lpstr>
      <vt:lpstr>Коли виявляти? </vt:lpstr>
      <vt:lpstr>Труднощі у навчанні</vt:lpstr>
      <vt:lpstr>Під час читання</vt:lpstr>
      <vt:lpstr>Під час виконання письмових завдань</vt:lpstr>
      <vt:lpstr>Під час математичних обчислень</vt:lpstr>
      <vt:lpstr> Допомога дитині з ГРДУ залежить від:</vt:lpstr>
      <vt:lpstr> Корекційна робота практичного психолога з гіперактивними дітьми.</vt:lpstr>
      <vt:lpstr>ЕТАПИ ДІАГНОСТИЧНОГО ПРОЦЕСУ</vt:lpstr>
      <vt:lpstr> Етапи психокорекційної роботи</vt:lpstr>
      <vt:lpstr> Етапи психокорекційної роботи</vt:lpstr>
      <vt:lpstr>Напрями організації допомоги дитини з ГРДУ</vt:lpstr>
      <vt:lpstr> Основні методи психоедукації:</vt:lpstr>
      <vt:lpstr>Методи корекції дитини з ГРДУ</vt:lpstr>
      <vt:lpstr>Методи корекції дитини з ГРДУ</vt:lpstr>
      <vt:lpstr>Розвиток соціальної та комунікативної сфер</vt:lpstr>
      <vt:lpstr>Корекційні ігри та вправи для індивідуальної роботи </vt:lpstr>
      <vt:lpstr>При вчасній діагностиці та відповідній корекційній роботі дитина з ГДРУ успішно адаптується в дитячому середовищі та виявлятиме свої найкращі якості.</vt:lpstr>
      <vt:lpstr>Позитивні характеристики</vt:lpstr>
      <vt:lpstr>Дякую за увагу!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ГІПЕРАКТИВНІСТЬ У ДІТЕЙ</dc:title>
  <dc:creator>Оксана</dc:creator>
  <cp:lastModifiedBy>Оксана</cp:lastModifiedBy>
  <cp:revision>96</cp:revision>
  <dcterms:created xsi:type="dcterms:W3CDTF">2018-02-19T16:27:31Z</dcterms:created>
  <dcterms:modified xsi:type="dcterms:W3CDTF">2018-02-27T17:50:50Z</dcterms:modified>
</cp:coreProperties>
</file>