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93" r:id="rId5"/>
    <p:sldId id="279" r:id="rId6"/>
    <p:sldId id="264" r:id="rId7"/>
    <p:sldId id="265" r:id="rId8"/>
    <p:sldId id="271" r:id="rId9"/>
    <p:sldId id="263" r:id="rId10"/>
    <p:sldId id="295" r:id="rId11"/>
    <p:sldId id="270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7FB"/>
    <a:srgbClr val="7AE7F2"/>
    <a:srgbClr val="FF33CC"/>
    <a:srgbClr val="00FF00"/>
    <a:srgbClr val="FFFF99"/>
    <a:srgbClr val="B2B2B2"/>
    <a:srgbClr val="7FE991"/>
    <a:srgbClr val="FDD903"/>
    <a:srgbClr val="E0ED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455511-1A25-47B9-ABFD-D53673457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01C16-2AB7-49E5-9CF4-BBC97AE812AA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2C48-A15A-409E-8973-BA939AC1A32C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9F570-1BBA-42A9-A3FC-49D50B233732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D81DE-83AC-4B94-84BB-E32FC8923DCC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B149D-CB0B-4B32-A6F0-1454FD8730D7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E7A9E-D186-4E15-9AEA-069399BCDD80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2C48-A15A-409E-8973-BA939AC1A32C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778E4-F4EC-4456-8AD8-BBCC68FC5376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A4D5B-55F7-40B3-9D45-6323BC463CF0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B0A75-5006-4763-B3E4-0F52823D6CB9}" type="slidenum">
              <a:rPr lang="en-US"/>
              <a:pPr/>
              <a:t>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69957-D2D2-4106-89B2-CB81E1E58508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870C7-DB7B-4F98-AFB8-F7EFA34BFC83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53C304A8-4020-4B87-87DB-9E2F7400CC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77679-748C-484E-98AB-4B546D124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542E-840D-4E4F-9529-16ACEA2CA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A7BE58-FEA4-47C4-B49C-467C54AFA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5B6811-3228-4A70-80B0-429AEE445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EA243C-5EFE-4467-A0E1-34C37B3FC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510CE9-8433-4E81-A142-CF86B9D4D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7F6FB-58C7-4CCA-9DC6-5F43DAAAE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6B90-0BC0-485F-959D-5196A7049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994C6-71B3-4FA6-B495-6C41E5C98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65CB0-FC25-49FB-BDCC-351DB75D2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9E7A-504F-413C-A324-7F77010B8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CEB0E-42B6-4252-A39C-BFC1C33E1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89247-75A8-4A16-8E5E-016D8D317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F3B48-5E37-420E-A0B6-EFC21EF53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D26FF-887C-4098-A00A-552E137978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emf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WordArt 1"/>
          <p:cNvSpPr>
            <a:spLocks noChangeArrowheads="1" noChangeShapeType="1" noTextEdit="1"/>
          </p:cNvSpPr>
          <p:nvPr/>
        </p:nvSpPr>
        <p:spPr bwMode="auto">
          <a:xfrm>
            <a:off x="357158" y="2071678"/>
            <a:ext cx="8572560" cy="32147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Здорове</a:t>
            </a:r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харчування</a:t>
            </a: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62" y="5711825"/>
            <a:ext cx="2036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7544" y="1467712"/>
            <a:ext cx="7344982" cy="914400"/>
            <a:chOff x="2728" y="1008"/>
            <a:chExt cx="2552" cy="576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2571744"/>
            <a:ext cx="7175524" cy="914400"/>
            <a:chOff x="2736" y="1803"/>
            <a:chExt cx="2552" cy="576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117372" y="3930027"/>
            <a:ext cx="7234262" cy="914400"/>
            <a:chOff x="2728" y="2612"/>
            <a:chExt cx="2552" cy="576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ltGray">
            <a:xfrm>
              <a:off x="2728" y="2612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ltGray">
            <a:xfrm>
              <a:off x="2735" y="2618"/>
              <a:ext cx="2536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ltGray">
            <a:xfrm>
              <a:off x="2736" y="2868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1124503" y="5393685"/>
            <a:ext cx="7234262" cy="914400"/>
            <a:chOff x="2728" y="3421"/>
            <a:chExt cx="2552" cy="576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gray">
            <a:xfrm>
              <a:off x="2728" y="3421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gray">
            <a:xfrm>
              <a:off x="2735" y="3427"/>
              <a:ext cx="2536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>
              <a:off x="2736" y="3677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43307" y="1428736"/>
            <a:ext cx="58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1-2 скибки хліба, 4 печива , 250г каші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1857364"/>
            <a:ext cx="4795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500 г сирих чи варених овочів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77825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2 -3 яблука, апельсина чи банана, або 2 склянки фруктового соку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6629" y="6033805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1 склянка молока чи кефіру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4357694"/>
            <a:ext cx="2243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50 -100 г сиру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4786322"/>
            <a:ext cx="463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80- 100 г м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яса, риби чи птиці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5572140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1-2 яйця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с\Desktop\овощи1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714488"/>
            <a:ext cx="1514475" cy="20955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500166" y="357166"/>
            <a:ext cx="5650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Денний раціон школяра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ас\Desktop\овощи1\5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1228725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>
            <a:off x="0" y="1428736"/>
            <a:ext cx="3929090" cy="1071570"/>
          </a:xfrm>
          <a:prstGeom prst="cloud">
            <a:avLst/>
          </a:prstGeom>
          <a:solidFill>
            <a:srgbClr val="FFFF00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Мийте руки перед їжею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gray">
          <a:xfrm>
            <a:off x="5214910" y="1571612"/>
            <a:ext cx="3929090" cy="785818"/>
          </a:xfrm>
          <a:prstGeom prst="cloud">
            <a:avLst/>
          </a:prstGeom>
          <a:solidFill>
            <a:srgbClr val="7AE7F2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gray">
          <a:xfrm>
            <a:off x="2214546" y="2285992"/>
            <a:ext cx="4929222" cy="128588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Не поспішайте,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 їжте маленькими шматочками ,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 ретельно пережовуйте їжу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522288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gray">
          <a:xfrm>
            <a:off x="409575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gray">
          <a:xfrm>
            <a:off x="2571750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gray">
          <a:xfrm>
            <a:off x="4713288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gray">
          <a:xfrm>
            <a:off x="6877050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gray">
          <a:xfrm>
            <a:off x="2662238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gray">
          <a:xfrm>
            <a:off x="4824413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gray">
          <a:xfrm>
            <a:off x="6975475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5429288" cy="1285860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Правила харчування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36413" y="176446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Мийте фрукти і овочі</a:t>
            </a:r>
            <a:endParaRPr lang="ru-RU" sz="2000" dirty="0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gray">
          <a:xfrm>
            <a:off x="3821901" y="4587875"/>
            <a:ext cx="3429024" cy="1357322"/>
          </a:xfrm>
          <a:prstGeom prst="cloud">
            <a:avLst/>
          </a:prstGeom>
          <a:solidFill>
            <a:srgbClr val="FFC000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Не переїдайте!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Їжте в міру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gray">
          <a:xfrm>
            <a:off x="571472" y="3714752"/>
            <a:ext cx="4286248" cy="1214446"/>
          </a:xfrm>
          <a:prstGeom prst="cloud">
            <a:avLst/>
          </a:prstGeom>
          <a:solidFill>
            <a:srgbClr val="FDD903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dirty="0" smtClean="0"/>
              <a:t>      </a:t>
            </a:r>
            <a:r>
              <a:rPr lang="uk-UA" sz="2000" b="1" dirty="0" smtClean="0">
                <a:solidFill>
                  <a:srgbClr val="C00000"/>
                </a:solidFill>
              </a:rPr>
              <a:t>Під час їжі не розмовляйте,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не читайте книжок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34" y="3429000"/>
            <a:ext cx="4071966" cy="1546086"/>
          </a:xfrm>
          <a:prstGeom prst="cloud">
            <a:avLst/>
          </a:prstGeom>
          <a:solidFill>
            <a:srgbClr val="7FE99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Дотримуйтесь режиму харчування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14282" y="4929198"/>
            <a:ext cx="2714644" cy="1071570"/>
          </a:xfrm>
          <a:prstGeom prst="cloud">
            <a:avLst/>
          </a:prstGeom>
          <a:solidFill>
            <a:srgbClr val="00FF00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Вживай у їжу теплі страви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2571750" y="5714992"/>
            <a:ext cx="2571768" cy="1143008"/>
          </a:xfrm>
          <a:prstGeom prst="cloud">
            <a:avLst/>
          </a:prstGeom>
          <a:solidFill>
            <a:srgbClr val="FFFF99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Їж в один і той же самий час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 descr="CIMG7199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55509" y="4896984"/>
            <a:ext cx="2325856" cy="196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  <p:bldP spid="18458" grpId="0" animBg="1"/>
      <p:bldP spid="29" grpId="0"/>
      <p:bldP spid="33" grpId="0" animBg="1"/>
      <p:bldP spid="34" grpId="0" animBg="1"/>
      <p:bldP spid="3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96752"/>
            <a:ext cx="6672234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Всяка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їжа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>
                <a:solidFill>
                  <a:srgbClr val="C00000"/>
                </a:solidFill>
                <a:latin typeface="Monotype Corsiva" pitchFamily="66" charset="0"/>
              </a:rPr>
              <a:t>й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пиття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смачні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й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корисні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, але треба знати час,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місце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і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міру</a:t>
            </a:r>
            <a:r>
              <a:rPr lang="ru-RU" sz="6000" dirty="0" smtClean="0">
                <a:solidFill>
                  <a:srgbClr val="C00000"/>
                </a:solidFill>
              </a:rPr>
              <a:t>!»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286388"/>
            <a:ext cx="28575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Г. Сковорода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6429420" cy="18573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Конвенція прав дитини гарантує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2060575" y="3735388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2063750" y="4573588"/>
            <a:ext cx="31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11776" y="3000372"/>
            <a:ext cx="6505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«Усі діти мають право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 на повноцінне харчування»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%C2%E8%F2%E0%EC%E8%ED%FB11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293674"/>
            <a:ext cx="2500298" cy="2421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4857760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Стаття 24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465766" y="476672"/>
            <a:ext cx="6496050" cy="762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Корисна і шкідлива їжа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008044" y="1396997"/>
            <a:ext cx="6521450" cy="1603375"/>
          </a:xfrm>
        </p:spPr>
        <p:txBody>
          <a:bodyPr/>
          <a:lstStyle/>
          <a:p>
            <a:pPr algn="ctr">
              <a:buSzPct val="90000"/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Здоров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я людини залежить від харчування. При правильному харчуванні людина отримує  всі необхідні корисні речовини для організму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ас\Desktop\овощи1\maslo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5978" y="3071810"/>
            <a:ext cx="1643074" cy="1480903"/>
          </a:xfrm>
          <a:prstGeom prst="roundRect">
            <a:avLst/>
          </a:prstGeom>
          <a:noFill/>
        </p:spPr>
      </p:pic>
      <p:pic>
        <p:nvPicPr>
          <p:cNvPr id="1028" name="Picture 4" descr="C:\Users\ас\Desktop\овощи1\hleb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32"/>
            <a:ext cx="1758474" cy="1143008"/>
          </a:xfrm>
          <a:prstGeom prst="rect">
            <a:avLst/>
          </a:prstGeom>
          <a:noFill/>
        </p:spPr>
      </p:pic>
      <p:pic>
        <p:nvPicPr>
          <p:cNvPr id="1029" name="Picture 5" descr="C:\Users\ас\Desktop\овощи1\govyad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071810"/>
            <a:ext cx="1320809" cy="928694"/>
          </a:xfrm>
          <a:prstGeom prst="roundRect">
            <a:avLst/>
          </a:prstGeom>
          <a:noFill/>
        </p:spPr>
      </p:pic>
      <p:pic>
        <p:nvPicPr>
          <p:cNvPr id="1030" name="Picture 6" descr="C:\Users\ас\Desktop\овощи1\Fruits &amp; vegetables1_dhede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72074"/>
            <a:ext cx="2039505" cy="1143007"/>
          </a:xfrm>
          <a:prstGeom prst="roundRect">
            <a:avLst/>
          </a:prstGeom>
          <a:noFill/>
        </p:spPr>
      </p:pic>
      <p:pic>
        <p:nvPicPr>
          <p:cNvPr id="1031" name="Picture 7" descr="C:\Users\ас\Desktop\овощи1\430085477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4286256"/>
            <a:ext cx="1095383" cy="857256"/>
          </a:xfrm>
          <a:prstGeom prst="roundRect">
            <a:avLst/>
          </a:prstGeom>
          <a:noFill/>
        </p:spPr>
      </p:pic>
      <p:pic>
        <p:nvPicPr>
          <p:cNvPr id="1032" name="Picture 8" descr="C:\Users\ас\Desktop\овощи1\mjaso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1081" y="1571612"/>
            <a:ext cx="1349384" cy="1428760"/>
          </a:xfrm>
          <a:prstGeom prst="roundRect">
            <a:avLst/>
          </a:prstGeom>
          <a:noFill/>
        </p:spPr>
      </p:pic>
      <p:pic>
        <p:nvPicPr>
          <p:cNvPr id="1033" name="Picture 9" descr="C:\Users\ас\Desktop\овощи1\vipchedacl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929066"/>
            <a:ext cx="1452562" cy="1452562"/>
          </a:xfrm>
          <a:prstGeom prst="roundRect">
            <a:avLst/>
          </a:prstGeom>
          <a:noFill/>
        </p:spPr>
      </p:pic>
      <p:pic>
        <p:nvPicPr>
          <p:cNvPr id="1034" name="Picture 10" descr="C:\Users\ас\Desktop\овощи1\shoko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7" y="4287716"/>
            <a:ext cx="1089029" cy="1155841"/>
          </a:xfrm>
          <a:prstGeom prst="roundRect">
            <a:avLst/>
          </a:prstGeom>
          <a:noFill/>
        </p:spPr>
      </p:pic>
      <p:pic>
        <p:nvPicPr>
          <p:cNvPr id="1035" name="Picture 11" descr="C:\Users\ас\Desktop\овощи1\sup03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4207" y="3579752"/>
            <a:ext cx="1214446" cy="1285884"/>
          </a:xfrm>
          <a:prstGeom prst="roundRect">
            <a:avLst/>
          </a:prstGeom>
          <a:noFill/>
        </p:spPr>
      </p:pic>
      <p:pic>
        <p:nvPicPr>
          <p:cNvPr id="1036" name="Picture 12" descr="C:\Users\ас\Desktop\овощи1\1305275017_diary_products_on_wooden_table_preview.jpg"/>
          <p:cNvPicPr>
            <a:picLocks noChangeAspect="1" noChangeArrowheads="1"/>
          </p:cNvPicPr>
          <p:nvPr/>
        </p:nvPicPr>
        <p:blipFill>
          <a:blip r:embed="rId12"/>
          <a:srcRect t="44946" r="50000"/>
          <a:stretch>
            <a:fillRect/>
          </a:stretch>
        </p:blipFill>
        <p:spPr bwMode="auto">
          <a:xfrm>
            <a:off x="4067944" y="5563458"/>
            <a:ext cx="1519762" cy="1124425"/>
          </a:xfrm>
          <a:prstGeom prst="roundRect">
            <a:avLst/>
          </a:prstGeom>
          <a:noFill/>
        </p:spPr>
      </p:pic>
      <p:pic>
        <p:nvPicPr>
          <p:cNvPr id="1038" name="Picture 14" descr="C:\Users\ас\Desktop\овощи1\19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5572140"/>
            <a:ext cx="2143135" cy="857254"/>
          </a:xfrm>
          <a:prstGeom prst="roundRect">
            <a:avLst/>
          </a:prstGeom>
          <a:noFill/>
        </p:spPr>
      </p:pic>
      <p:pic>
        <p:nvPicPr>
          <p:cNvPr id="18" name="Picture 2" descr="C:\Users\ас\Desktop\овощи1\jajtsa3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94324" y="2857496"/>
            <a:ext cx="1349375" cy="1214438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2357422" y="3357562"/>
            <a:ext cx="6572296" cy="135732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0" y="1428736"/>
            <a:ext cx="6286512" cy="185738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857760"/>
            <a:ext cx="1714536" cy="171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155957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50004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Міні - дискусія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3500438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У чіпсах немає вітамінів.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Чи потрібно їх їсти щодня?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Кока-кола містить багато цукру та речовини, які впливають на перетравлювання їжі .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Чи потрібно пити такі напої?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8" name="AutoShape 120"/>
          <p:cNvSpPr>
            <a:spLocks noChangeArrowheads="1"/>
          </p:cNvSpPr>
          <p:nvPr/>
        </p:nvSpPr>
        <p:spPr bwMode="blackWhite">
          <a:xfrm>
            <a:off x="285720" y="1643050"/>
            <a:ext cx="2667000" cy="371475"/>
          </a:xfrm>
          <a:prstGeom prst="wedgeRectCallout">
            <a:avLst>
              <a:gd name="adj1" fmla="val -5833"/>
              <a:gd name="adj2" fmla="val 123505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Білки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769" name="AutoShape 121"/>
          <p:cNvSpPr>
            <a:spLocks noChangeArrowheads="1"/>
          </p:cNvSpPr>
          <p:nvPr/>
        </p:nvSpPr>
        <p:spPr bwMode="blackWhite">
          <a:xfrm>
            <a:off x="3000364" y="3929066"/>
            <a:ext cx="2590800" cy="371475"/>
          </a:xfrm>
          <a:prstGeom prst="wedgeRectCallout">
            <a:avLst>
              <a:gd name="adj1" fmla="val 13907"/>
              <a:gd name="adj2" fmla="val 124361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Вуглеводи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770" name="AutoShape 122"/>
          <p:cNvSpPr>
            <a:spLocks noChangeArrowheads="1"/>
          </p:cNvSpPr>
          <p:nvPr/>
        </p:nvSpPr>
        <p:spPr bwMode="blackWhite">
          <a:xfrm>
            <a:off x="5357818" y="1571612"/>
            <a:ext cx="2514600" cy="371475"/>
          </a:xfrm>
          <a:prstGeom prst="wedgeRectCallout">
            <a:avLst>
              <a:gd name="adj1" fmla="val -25694"/>
              <a:gd name="adj2" fmla="val 119231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Жири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0" name="Блок-схема: несколько документов 129"/>
          <p:cNvSpPr/>
          <p:nvPr/>
        </p:nvSpPr>
        <p:spPr>
          <a:xfrm>
            <a:off x="214282" y="2357430"/>
            <a:ext cx="2786114" cy="1643074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М’ясо, риба, яйця, молоко ,кефір, сир,квасоля, горох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1" name="Блок-схема: несколько документов 130"/>
          <p:cNvSpPr/>
          <p:nvPr/>
        </p:nvSpPr>
        <p:spPr>
          <a:xfrm>
            <a:off x="2877638" y="4675181"/>
            <a:ext cx="2643206" cy="1643074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Хліб, картопля, рис,крупи, фрукти, овочі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2" name="Блок-схема: несколько документов 131"/>
          <p:cNvSpPr/>
          <p:nvPr/>
        </p:nvSpPr>
        <p:spPr>
          <a:xfrm>
            <a:off x="5643570" y="2214554"/>
            <a:ext cx="2428892" cy="1928826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Масло вершкове, масло </a:t>
            </a:r>
            <a:r>
              <a:rPr lang="uk-UA" b="1" dirty="0" err="1" smtClean="0">
                <a:solidFill>
                  <a:srgbClr val="002060"/>
                </a:solidFill>
              </a:rPr>
              <a:t>рослиннне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8572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Продукти, які містять…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с\Desktop\овощи1\tn_gallery_926_24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2159000" cy="1612900"/>
          </a:xfrm>
          <a:prstGeom prst="rect">
            <a:avLst/>
          </a:prstGeom>
          <a:noFill/>
        </p:spPr>
      </p:pic>
      <p:pic>
        <p:nvPicPr>
          <p:cNvPr id="6147" name="Picture 3" descr="C:\Users\ас\Desktop\овощи1\tn_gallery_926_54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971550" cy="1619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8" grpId="0" animBg="1"/>
      <p:bldP spid="27769" grpId="0" animBg="1"/>
      <p:bldP spid="27770" grpId="0" animBg="1"/>
      <p:bldP spid="130" grpId="0" animBg="1"/>
      <p:bldP spid="131" grpId="0" animBg="1"/>
      <p:bldP spid="132" grpId="0" animBg="1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68" y="428604"/>
            <a:ext cx="8143932" cy="762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Продукти багаті вітамінами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5143504" y="3286124"/>
            <a:ext cx="3714776" cy="3309938"/>
            <a:chOff x="528" y="1392"/>
            <a:chExt cx="1158" cy="2085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142976" y="3286124"/>
            <a:ext cx="3714776" cy="3309938"/>
            <a:chOff x="2287" y="1392"/>
            <a:chExt cx="1158" cy="2085"/>
          </a:xfrm>
        </p:grpSpPr>
        <p:sp>
          <p:nvSpPr>
            <p:cNvPr id="12296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29000" y="4191000"/>
            <a:ext cx="504825" cy="496888"/>
            <a:chOff x="1872" y="2352"/>
            <a:chExt cx="240" cy="240"/>
          </a:xfrm>
        </p:grpSpPr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12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172200" y="4191000"/>
            <a:ext cx="504825" cy="496888"/>
            <a:chOff x="1872" y="2352"/>
            <a:chExt cx="240" cy="240"/>
          </a:xfrm>
        </p:grpSpPr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19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6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7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8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5885" r="8661" b="4115"/>
          <a:stretch>
            <a:fillRect/>
          </a:stretch>
        </p:blipFill>
        <p:spPr bwMode="auto">
          <a:xfrm>
            <a:off x="1500166" y="3500438"/>
            <a:ext cx="3143272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00438"/>
            <a:ext cx="3071834" cy="30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428728" y="142873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 складу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фруктів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входить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вітамінів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мінералів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допомогають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збереженні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імунітету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72066" y="1500174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Салати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овочів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рослинною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олією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повинні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бути у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щоденному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раціоні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харчування</a:t>
            </a:r>
            <a:endParaRPr lang="ru-RU" sz="2400" b="1" i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3"/>
          <p:cNvSpPr>
            <a:spLocks noChangeArrowheads="1"/>
          </p:cNvSpPr>
          <p:nvPr/>
        </p:nvSpPr>
        <p:spPr bwMode="gray">
          <a:xfrm>
            <a:off x="3500430" y="1571612"/>
            <a:ext cx="3895725" cy="3895725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667125" y="2851150"/>
            <a:ext cx="2787650" cy="2778125"/>
            <a:chOff x="1464" y="1056"/>
            <a:chExt cx="2856" cy="2847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4143372" y="2214554"/>
            <a:ext cx="2489200" cy="2489200"/>
            <a:chOff x="144" y="384"/>
            <a:chExt cx="2080" cy="2081"/>
          </a:xfrm>
        </p:grpSpPr>
        <p:sp>
          <p:nvSpPr>
            <p:cNvPr id="13324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5" name="Picture 13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13326" name="Picture 1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13327" name="Text Box 15"/>
          <p:cNvSpPr txBox="1">
            <a:spLocks noChangeArrowheads="1"/>
          </p:cNvSpPr>
          <p:nvPr/>
        </p:nvSpPr>
        <p:spPr bwMode="gray">
          <a:xfrm>
            <a:off x="4143372" y="3214686"/>
            <a:ext cx="25003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dirty="0" smtClean="0">
                <a:solidFill>
                  <a:srgbClr val="FFFFFF"/>
                </a:solidFill>
                <a:cs typeface="Arial" charset="0"/>
              </a:rPr>
              <a:t>Вітаміни</a:t>
            </a:r>
            <a:endParaRPr lang="en-US" sz="4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5143504" y="1571612"/>
            <a:ext cx="515938" cy="571504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643702" y="3286124"/>
            <a:ext cx="785818" cy="571504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gray">
          <a:xfrm>
            <a:off x="5143504" y="4786322"/>
            <a:ext cx="465137" cy="500066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gray">
          <a:xfrm>
            <a:off x="3571868" y="3286124"/>
            <a:ext cx="571504" cy="500066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2143108" y="3071810"/>
            <a:ext cx="1214445" cy="1143008"/>
            <a:chOff x="3745" y="1818"/>
            <a:chExt cx="382" cy="382"/>
          </a:xfrm>
        </p:grpSpPr>
        <p:sp>
          <p:nvSpPr>
            <p:cNvPr id="13333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7786710" y="3143248"/>
            <a:ext cx="1149373" cy="1143008"/>
            <a:chOff x="3745" y="1818"/>
            <a:chExt cx="382" cy="382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4786314" y="5429264"/>
            <a:ext cx="1071570" cy="1143008"/>
            <a:chOff x="3745" y="1818"/>
            <a:chExt cx="382" cy="382"/>
          </a:xfrm>
        </p:grpSpPr>
        <p:sp>
          <p:nvSpPr>
            <p:cNvPr id="13339" name="Oval 27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643438" y="214290"/>
            <a:ext cx="1500198" cy="1285884"/>
            <a:chOff x="3745" y="1818"/>
            <a:chExt cx="382" cy="382"/>
          </a:xfrm>
        </p:grpSpPr>
        <p:sp>
          <p:nvSpPr>
            <p:cNvPr id="13342" name="Oval 30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44" name="Text Box 32"/>
          <p:cNvSpPr txBox="1">
            <a:spLocks noChangeArrowheads="1"/>
          </p:cNvSpPr>
          <p:nvPr/>
        </p:nvSpPr>
        <p:spPr bwMode="gray">
          <a:xfrm>
            <a:off x="4929190" y="428604"/>
            <a:ext cx="858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A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gray">
          <a:xfrm>
            <a:off x="2500298" y="3286124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D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gray">
          <a:xfrm>
            <a:off x="8143900" y="3286124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B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gray">
          <a:xfrm>
            <a:off x="5072066" y="5715016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C</a:t>
            </a:r>
          </a:p>
        </p:txBody>
      </p:sp>
      <p:pic>
        <p:nvPicPr>
          <p:cNvPr id="32" name="Рисунок 31" descr="1270504293_polza-ot-produktov-2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357298"/>
            <a:ext cx="1530781" cy="10715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iCAWEKX5W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5348" y="285728"/>
            <a:ext cx="1565424" cy="12858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lukzb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2214554"/>
            <a:ext cx="1071539" cy="6795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1249275408_10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214290"/>
            <a:ext cx="1214446" cy="12029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petrushka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12" y="714356"/>
            <a:ext cx="1214446" cy="10697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524318_w640_h640_fasol_struchkovaya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10877" y="2285992"/>
            <a:ext cx="1033123" cy="7858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17[1]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2500306"/>
            <a:ext cx="1186967" cy="8572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12[1]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29520" y="4572008"/>
            <a:ext cx="1163388" cy="8572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item_4056[1]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72264" y="3786190"/>
            <a:ext cx="1214414" cy="10036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image[1]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488" y="5643578"/>
            <a:ext cx="1466827" cy="10001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1270245014[1]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72264" y="5715016"/>
            <a:ext cx="1142977" cy="9076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smorodina1[1]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714744" y="4643446"/>
            <a:ext cx="1248902" cy="9286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799aaacabf99[1]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86446" y="4714884"/>
            <a:ext cx="1071570" cy="10322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dill[1].jp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786314" y="3857628"/>
            <a:ext cx="1124845" cy="7858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nasyvor[1].gif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094162" y="5072074"/>
            <a:ext cx="1049838" cy="7143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10[2].jp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357290" y="1785926"/>
            <a:ext cx="1357290" cy="10991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tk_sob_large_630_22_11_10_04_55[1].jpg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2571744"/>
            <a:ext cx="1224651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hotos0-800x600[1].jpg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57158" y="4357694"/>
            <a:ext cx="1238259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369254[1].jpg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143108" y="4286256"/>
            <a:ext cx="1190633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единительная линия 54"/>
          <p:cNvCxnSpPr>
            <a:stCxn id="13325" idx="1"/>
          </p:cNvCxnSpPr>
          <p:nvPr/>
        </p:nvCxnSpPr>
        <p:spPr>
          <a:xfrm rot="10800000">
            <a:off x="1142977" y="357166"/>
            <a:ext cx="3099725" cy="2471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3325" idx="3"/>
          </p:cNvCxnSpPr>
          <p:nvPr/>
        </p:nvCxnSpPr>
        <p:spPr>
          <a:xfrm flipV="1">
            <a:off x="6538031" y="1428736"/>
            <a:ext cx="2605969" cy="140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 flipV="1">
            <a:off x="1142976" y="4214818"/>
            <a:ext cx="3286148" cy="264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215074" y="4357694"/>
            <a:ext cx="2928926" cy="250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 descr="img4bf7130bc785d[1].jpg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0" y="214290"/>
            <a:ext cx="1928794" cy="1455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Продукти за частотою вживання в їжу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>
            <a:off x="5127158" y="2988073"/>
            <a:ext cx="3000396" cy="2000264"/>
          </a:xfrm>
          <a:prstGeom prst="notchedRightArrow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   Продукти нечастого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 вживання в їжу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0" y="4214818"/>
            <a:ext cx="3228945" cy="1885952"/>
          </a:xfrm>
          <a:prstGeom prst="notchedRightArrow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Продукти , які краще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 рідко вживати в їжу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gray">
          <a:xfrm>
            <a:off x="0" y="1500174"/>
            <a:ext cx="3071834" cy="2071702"/>
          </a:xfrm>
          <a:prstGeom prst="notchedRightArrow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Продукти щоденного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вживання в їжу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gray">
          <a:xfrm>
            <a:off x="3721100" y="3886200"/>
            <a:ext cx="16668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</a:p>
        </p:txBody>
      </p:sp>
      <p:pic>
        <p:nvPicPr>
          <p:cNvPr id="27" name="Picture 5" descr="аверин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714" y="4019272"/>
            <a:ext cx="2172116" cy="283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5" descr="аверин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894" y="3988204"/>
            <a:ext cx="2185489" cy="2869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" name="Picture 5" descr="аверина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6972" y="1313079"/>
            <a:ext cx="2284858" cy="290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3" grpId="0" animBg="1"/>
      <p:bldP spid="19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300822" y="5250645"/>
            <a:ext cx="2057392" cy="128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2971800" y="3776663"/>
            <a:ext cx="2819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US" sz="3200" b="1" dirty="0">
              <a:cs typeface="Arial" charset="0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530584" y="3371578"/>
            <a:ext cx="2057392" cy="128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142976" y="357167"/>
            <a:ext cx="6143668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нормальної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травної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необхідно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харчуватися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в один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той же час.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Дотримання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режиму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харчування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забезпечує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швидке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перетравлювання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їжі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краще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її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засвоєння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28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286512" y="3214687"/>
            <a:ext cx="2500330" cy="156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85720" y="3286124"/>
            <a:ext cx="2214578" cy="15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285852" y="5250645"/>
            <a:ext cx="2571768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0034" y="43630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Сніданок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04230" y="42566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Обід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72264" y="6167183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Полуденок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62356" y="6286520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Вечеря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03491" y="43456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/>
              <a:t>Підобідок</a:t>
            </a:r>
            <a:endParaRPr lang="ru-RU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0" t="15793" b="53019"/>
          <a:stretch>
            <a:fillRect/>
          </a:stretch>
        </p:blipFill>
        <p:spPr bwMode="auto">
          <a:xfrm>
            <a:off x="6643702" y="2500306"/>
            <a:ext cx="1604959" cy="142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8813" r="43021"/>
          <a:stretch>
            <a:fillRect/>
          </a:stretch>
        </p:blipFill>
        <p:spPr bwMode="auto">
          <a:xfrm>
            <a:off x="1535886" y="4572008"/>
            <a:ext cx="1357322" cy="142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9" t="56337" r="5919"/>
          <a:stretch>
            <a:fillRect/>
          </a:stretch>
        </p:blipFill>
        <p:spPr bwMode="auto">
          <a:xfrm>
            <a:off x="6643702" y="4714996"/>
            <a:ext cx="1000132" cy="127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8" t="28268" r="33745" b="35866"/>
          <a:stretch>
            <a:fillRect/>
          </a:stretch>
        </p:blipFill>
        <p:spPr bwMode="auto">
          <a:xfrm>
            <a:off x="3790936" y="4994270"/>
            <a:ext cx="2000264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2636530"/>
            <a:ext cx="1643074" cy="1241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877" y="2954174"/>
            <a:ext cx="1738816" cy="130243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/>
    </p:bldLst>
  </p:timing>
</p:sld>
</file>

<file path=ppt/theme/theme1.xml><?xml version="1.0" encoding="utf-8"?>
<a:theme xmlns:a="http://schemas.openxmlformats.org/drawingml/2006/main" name="ZdorPitAni - копия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 - копия</Template>
  <TotalTime>674</TotalTime>
  <Words>351</Words>
  <Application>Microsoft Office PowerPoint</Application>
  <PresentationFormat>Экран (4:3)</PresentationFormat>
  <Paragraphs>82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ZdorPitAni - копия</vt:lpstr>
      <vt:lpstr>Презентация PowerPoint</vt:lpstr>
      <vt:lpstr>Конвенція прав дитини гарантує</vt:lpstr>
      <vt:lpstr>Корисна і шкідлива їжа</vt:lpstr>
      <vt:lpstr>Презентация PowerPoint</vt:lpstr>
      <vt:lpstr>Презентация PowerPoint</vt:lpstr>
      <vt:lpstr>Продукти багаті вітамінами</vt:lpstr>
      <vt:lpstr>Презентация PowerPoint</vt:lpstr>
      <vt:lpstr>Продукти за частотою вживання в їжу</vt:lpstr>
      <vt:lpstr>Презентация PowerPoint</vt:lpstr>
      <vt:lpstr>Презентация PowerPoint</vt:lpstr>
      <vt:lpstr>Правила харчування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</dc:creator>
  <cp:lastModifiedBy>Пользователь Windows</cp:lastModifiedBy>
  <cp:revision>70</cp:revision>
  <dcterms:created xsi:type="dcterms:W3CDTF">2012-09-13T11:08:55Z</dcterms:created>
  <dcterms:modified xsi:type="dcterms:W3CDTF">2020-02-04T16:23:40Z</dcterms:modified>
</cp:coreProperties>
</file>