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80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901" y="-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2222222222222382E-2"/>
          <c:y val="6.4814710661167424E-2"/>
          <c:w val="0.86095975503062161"/>
          <c:h val="0.89814814814814892"/>
        </c:manualLayout>
      </c:layout>
      <c:pie3DChart>
        <c:varyColors val="1"/>
        <c:ser>
          <c:idx val="0"/>
          <c:order val="0"/>
          <c:explosion val="42"/>
          <c:dLbls>
            <c:showVal val="1"/>
            <c:showLeaderLines val="1"/>
          </c:dLbls>
          <c:cat>
            <c:strRef>
              <c:f>Лист1!$A$1:$B$5</c:f>
              <c:strCache>
                <c:ptCount val="5"/>
                <c:pt idx="0">
                  <c:v>високий рівень</c:v>
                </c:pt>
                <c:pt idx="1">
                  <c:v>середній рівень</c:v>
                </c:pt>
                <c:pt idx="2">
                  <c:v>позитивне ставлення</c:v>
                </c:pt>
                <c:pt idx="3">
                  <c:v>низький рівень</c:v>
                </c:pt>
                <c:pt idx="4">
                  <c:v>негативне ставлення</c:v>
                </c:pt>
              </c:strCache>
            </c:strRef>
          </c:cat>
          <c:val>
            <c:numRef>
              <c:f>Лист1!$C$1:$C$5</c:f>
              <c:numCache>
                <c:formatCode>0%</c:formatCode>
                <c:ptCount val="5"/>
                <c:pt idx="0">
                  <c:v>9.0000000000000066E-2</c:v>
                </c:pt>
                <c:pt idx="1">
                  <c:v>0.18000000000000022</c:v>
                </c:pt>
                <c:pt idx="2">
                  <c:v>0.14000000000000001</c:v>
                </c:pt>
                <c:pt idx="3">
                  <c:v>0.36000000000000032</c:v>
                </c:pt>
                <c:pt idx="4">
                  <c:v>0.23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18197725284363"/>
          <c:y val="0.81266935383077232"/>
          <c:w val="0.26640380714742562"/>
          <c:h val="0.1841847894013253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32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095727617381161E-2"/>
          <c:y val="0.1310898192131971"/>
          <c:w val="0.65218054340429665"/>
          <c:h val="0.770625907366860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Рівень адаптації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3"/>
                <c:pt idx="0">
                  <c:v>Адаптовані</c:v>
                </c:pt>
                <c:pt idx="1">
                  <c:v>Неповна адаптація</c:v>
                </c:pt>
                <c:pt idx="2">
                  <c:v>Дезадаптовані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0.34</c:v>
                </c:pt>
                <c:pt idx="2">
                  <c:v>0.11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B4041-14C2-48FC-A58D-5F4BBFFB6777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385A-03E1-4B6E-B69B-0B267FF31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385A-03E1-4B6E-B69B-0B267FF318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73B5-4158-4CB4-9967-CB42E8E9C465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6F50-F38B-4111-B40B-CD0F2C009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Microsoft_Office_PowerPoint4.sl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2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Microsoft_Office_PowerPoint3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Фоны для презентаций по психологии (65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624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50046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Аналіз діяльності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психологічної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служби</a:t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Роменської ЗОШ І-ІІІ ступенів №10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І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семестр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2021-2022 </a:t>
            </a:r>
            <a:r>
              <a:rPr lang="uk-UA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н.р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6" name="AutoShape 2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000100" y="785794"/>
          <a:ext cx="7286676" cy="5467747"/>
        </p:xfrm>
        <a:graphic>
          <a:graphicData uri="http://schemas.openxmlformats.org/presentationml/2006/ole">
            <p:oleObj spid="_x0000_s12289" name="Слайд" r:id="rId4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42976" y="1428736"/>
            <a:ext cx="68580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Адаптація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школі</a:t>
            </a:r>
            <a:endParaRPr kumimoji="0" lang="ru-RU" sz="6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ІІ ступенів</a:t>
            </a:r>
            <a:endParaRPr kumimoji="0" lang="ru-RU" sz="6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Мотивація до навчання в школі</a:t>
            </a:r>
            <a:br>
              <a:rPr lang="uk-UA" b="1" dirty="0" smtClean="0"/>
            </a:br>
            <a:r>
              <a:rPr lang="uk-UA" b="1" dirty="0" smtClean="0"/>
              <a:t> учнів 5 класу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8229600" cy="545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uk-UA" b="1" dirty="0" err="1" smtClean="0"/>
              <a:t>Психодіагностична</a:t>
            </a:r>
            <a:r>
              <a:rPr lang="uk-UA" b="1" dirty="0" smtClean="0"/>
              <a:t> робота:</a:t>
            </a:r>
          </a:p>
          <a:p>
            <a:pPr fontAlgn="base"/>
            <a:r>
              <a:rPr lang="uk-UA" dirty="0" smtClean="0"/>
              <a:t>моніторинг з учнями 3-4 класів, по виявленню рівня </a:t>
            </a:r>
            <a:r>
              <a:rPr lang="uk-UA" dirty="0" err="1" smtClean="0"/>
              <a:t>стресостійкості</a:t>
            </a:r>
            <a:r>
              <a:rPr lang="uk-UA" dirty="0" smtClean="0"/>
              <a:t>; </a:t>
            </a:r>
            <a:endParaRPr lang="ru-RU" b="1" dirty="0" smtClean="0"/>
          </a:p>
          <a:p>
            <a:pPr fontAlgn="base"/>
            <a:r>
              <a:rPr lang="uk-UA" dirty="0" smtClean="0"/>
              <a:t>моніторинг з  учнями 6-7 класів по виявлення схильності до насильницької поведінки; </a:t>
            </a:r>
            <a:endParaRPr lang="ru-RU" b="1" dirty="0" smtClean="0"/>
          </a:p>
          <a:p>
            <a:pPr fontAlgn="base"/>
            <a:r>
              <a:rPr lang="uk-UA" dirty="0" smtClean="0"/>
              <a:t>моніторинг з  учнями 8-х класів </a:t>
            </a:r>
            <a:r>
              <a:rPr lang="uk-UA" dirty="0" smtClean="0"/>
              <a:t>по </a:t>
            </a:r>
            <a:r>
              <a:rPr lang="uk-UA" dirty="0" smtClean="0"/>
              <a:t>виявленню мікроклімату клас;</a:t>
            </a:r>
            <a:endParaRPr lang="ru-RU" b="1" dirty="0" smtClean="0"/>
          </a:p>
          <a:p>
            <a:pPr fontAlgn="base"/>
            <a:r>
              <a:rPr lang="uk-UA" dirty="0" smtClean="0"/>
              <a:t>моніторинг з  учнями 9-А класу по виявлення професійного визначення; </a:t>
            </a:r>
            <a:endParaRPr lang="ru-RU" b="1" dirty="0" smtClean="0"/>
          </a:p>
          <a:p>
            <a:pPr fontAlgn="base"/>
            <a:r>
              <a:rPr lang="uk-UA" dirty="0" smtClean="0"/>
              <a:t>моніторинг з  учнями 9-Б класу по виявлення розуміння підлітків цінності здоров’я взагалі і безпосередньо репродуктивного здоров’я;</a:t>
            </a:r>
          </a:p>
          <a:p>
            <a:pPr fontAlgn="base"/>
            <a:r>
              <a:rPr lang="uk-UA" dirty="0"/>
              <a:t>м</a:t>
            </a:r>
            <a:r>
              <a:rPr lang="uk-UA" dirty="0" smtClean="0"/>
              <a:t>оніторинг з учнями10 </a:t>
            </a:r>
            <a:r>
              <a:rPr lang="uk-UA" dirty="0"/>
              <a:t>класу </a:t>
            </a:r>
            <a:r>
              <a:rPr lang="uk-UA" dirty="0" smtClean="0"/>
              <a:t>по </a:t>
            </a:r>
            <a:r>
              <a:rPr lang="uk-UA" dirty="0"/>
              <a:t>з’ясуванню рівня знань з теми «Торгівля </a:t>
            </a:r>
            <a:r>
              <a:rPr lang="uk-UA" dirty="0" err="1" smtClean="0"/>
              <a:t>людьми”</a:t>
            </a:r>
            <a:endParaRPr lang="uk-UA" dirty="0" smtClean="0"/>
          </a:p>
          <a:p>
            <a:pPr fontAlgn="base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r>
              <a:rPr lang="ru-RU" sz="8600" b="1" dirty="0" smtClean="0"/>
              <a:t>                             </a:t>
            </a:r>
            <a:r>
              <a:rPr lang="ru-RU" sz="8600" b="1" dirty="0" err="1" smtClean="0"/>
              <a:t>Консультативна</a:t>
            </a:r>
            <a:r>
              <a:rPr lang="ru-RU" sz="8600" b="1" dirty="0" smtClean="0"/>
              <a:t> робота:</a:t>
            </a:r>
            <a:endParaRPr lang="ru-RU" sz="8600" b="1" dirty="0"/>
          </a:p>
          <a:p>
            <a:pPr fontAlgn="base"/>
            <a:r>
              <a:rPr lang="uk-UA" sz="62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6200" b="1" dirty="0" smtClean="0">
                <a:latin typeface="Times New Roman" pitchFamily="18" charset="0"/>
                <a:cs typeface="Times New Roman" pitchFamily="18" charset="0"/>
              </a:rPr>
              <a:t> учням </a:t>
            </a:r>
          </a:p>
          <a:p>
            <a:pPr fontAlgn="base">
              <a:buNone/>
            </a:pP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(Основні проблеми звернення: психологічні особливості міжособистісних стосунків, гендерні взаємини, підвищення самооцінки та впевненості у собі, формування емоційно-вольової сфери, взаємини у сім’ї, улагодження конфліктних питань, профілактика порушень навчальної дисципліни, запобігання психологічного тиску серед однолітків та витіснення агресивної поведінки, профілактика пропусків уроків без поважних причин); </a:t>
            </a:r>
            <a:endParaRPr lang="ru-RU" sz="62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6200" b="1" dirty="0">
                <a:latin typeface="Times New Roman" pitchFamily="18" charset="0"/>
                <a:cs typeface="Times New Roman" pitchFamily="18" charset="0"/>
              </a:rPr>
              <a:t>батьками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None/>
            </a:pP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(психологічні особливості дитини на різних етапах розвитку особистості, проблема «батьки й діти», формування позитивних рис характеру, профілактика порушень навчальної дисципліни, профілактика пропусків уроків без поважних причин. ); </a:t>
            </a:r>
            <a:endParaRPr lang="ru-RU" sz="62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6200" b="1" dirty="0">
                <a:latin typeface="Times New Roman" pitchFamily="18" charset="0"/>
                <a:cs typeface="Times New Roman" pitchFamily="18" charset="0"/>
              </a:rPr>
              <a:t>вчителям </a:t>
            </a:r>
            <a:r>
              <a:rPr lang="uk-UA" sz="6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особливості взаємин у класному колективі, особливості поведінки та неуспішності учнів, організація роботи з колективом, з окремими учнями, профілактика пропусків уроків без поважних причин).</a:t>
            </a:r>
            <a:endParaRPr lang="ru-RU" sz="62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Також були проведені групові консультації </a:t>
            </a:r>
            <a:r>
              <a:rPr lang="uk-UA" sz="6200" b="1" dirty="0">
                <a:latin typeface="Times New Roman" pitchFamily="18" charset="0"/>
                <a:cs typeface="Times New Roman" pitchFamily="18" charset="0"/>
              </a:rPr>
              <a:t>для батьків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«Адаптаційні особливості учнів 5 класу», «Як підвищити рівень мотивації до навчання»; </a:t>
            </a:r>
            <a:endParaRPr lang="uk-UA" sz="6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6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6200" b="1" dirty="0">
                <a:latin typeface="Times New Roman" pitchFamily="18" charset="0"/>
                <a:cs typeface="Times New Roman" pitchFamily="18" charset="0"/>
              </a:rPr>
              <a:t>педагогів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«Безпечний простір в закладі освіти».</a:t>
            </a:r>
            <a:endParaRPr lang="ru-RU" sz="62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 fontAlgn="base">
              <a:buNone/>
            </a:pPr>
            <a:r>
              <a:rPr lang="uk-UA" dirty="0" smtClean="0"/>
              <a:t> </a:t>
            </a:r>
            <a:r>
              <a:rPr lang="uk-UA" b="1" dirty="0" smtClean="0"/>
              <a:t>Супровід </a:t>
            </a:r>
            <a:r>
              <a:rPr lang="uk-UA" b="1" dirty="0"/>
              <a:t>учнів із </a:t>
            </a:r>
            <a:r>
              <a:rPr lang="uk-UA" b="1" dirty="0" err="1"/>
              <a:t>о.о.потребами</a:t>
            </a:r>
            <a:r>
              <a:rPr lang="uk-UA" b="1" dirty="0"/>
              <a:t>: </a:t>
            </a:r>
            <a:r>
              <a:rPr lang="uk-UA" dirty="0"/>
              <a:t>діагностика, корекція, профілактика.</a:t>
            </a:r>
            <a:endParaRPr lang="ru-RU" b="1" dirty="0"/>
          </a:p>
          <a:p>
            <a:pPr fontAlgn="base">
              <a:buNone/>
            </a:pPr>
            <a:r>
              <a:rPr lang="uk-UA" dirty="0"/>
              <a:t> </a:t>
            </a:r>
            <a:endParaRPr lang="ru-RU" b="1" dirty="0"/>
          </a:p>
          <a:p>
            <a:endParaRPr lang="ru-RU" dirty="0"/>
          </a:p>
        </p:txBody>
      </p:sp>
      <p:pic>
        <p:nvPicPr>
          <p:cNvPr id="32770" name="Picture 2" descr="Зріз знань по темі «Психологічний супровід дітей з особливими освітніми  потребами в умовах закладу освіти» -варіант 2 | Тест на 5 запитань.  Інклюзивна осві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6553080" cy="331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25963"/>
          </a:xfrm>
        </p:spPr>
        <p:txBody>
          <a:bodyPr/>
          <a:lstStyle/>
          <a:p>
            <a:pPr algn="ctr" fontAlgn="base">
              <a:buNone/>
            </a:pPr>
            <a:r>
              <a:rPr lang="uk-UA" dirty="0" smtClean="0"/>
              <a:t>  </a:t>
            </a:r>
            <a:r>
              <a:rPr lang="uk-UA" b="1" dirty="0" smtClean="0"/>
              <a:t>Години психолога: </a:t>
            </a:r>
          </a:p>
          <a:p>
            <a:pPr fontAlgn="base"/>
            <a:r>
              <a:rPr lang="ru-RU" dirty="0" smtClean="0"/>
              <a:t>   </a:t>
            </a:r>
            <a:r>
              <a:rPr lang="ru-RU" dirty="0" err="1" smtClean="0"/>
              <a:t>Розвива</a:t>
            </a:r>
            <a:r>
              <a:rPr lang="uk-UA" dirty="0" err="1"/>
              <a:t>ємо</a:t>
            </a:r>
            <a:r>
              <a:rPr lang="ru-RU" dirty="0"/>
              <a:t> </a:t>
            </a:r>
            <a:r>
              <a:rPr lang="ru-RU" dirty="0" err="1" smtClean="0"/>
              <a:t>мислення</a:t>
            </a:r>
            <a:r>
              <a:rPr lang="ru-RU" dirty="0"/>
              <a:t>, </a:t>
            </a:r>
            <a:r>
              <a:rPr lang="ru-RU" dirty="0" err="1"/>
              <a:t>уваг</a:t>
            </a:r>
            <a:r>
              <a:rPr lang="uk-UA" dirty="0"/>
              <a:t>у</a:t>
            </a:r>
            <a:r>
              <a:rPr lang="ru-RU" dirty="0"/>
              <a:t>, </a:t>
            </a:r>
            <a:r>
              <a:rPr lang="ru-RU" dirty="0" err="1"/>
              <a:t>уяв</a:t>
            </a:r>
            <a:r>
              <a:rPr lang="uk-UA" dirty="0"/>
              <a:t>у</a:t>
            </a:r>
            <a:r>
              <a:rPr lang="ru-RU" dirty="0"/>
              <a:t>, </a:t>
            </a:r>
            <a:r>
              <a:rPr lang="ru-RU" dirty="0" err="1"/>
              <a:t>пам'ят</a:t>
            </a:r>
            <a:r>
              <a:rPr lang="uk-UA" dirty="0"/>
              <a:t>ь</a:t>
            </a:r>
            <a:r>
              <a:rPr lang="ru-RU" dirty="0"/>
              <a:t> (</a:t>
            </a:r>
            <a:r>
              <a:rPr lang="uk-UA" dirty="0"/>
              <a:t>2</a:t>
            </a:r>
            <a:r>
              <a:rPr lang="ru-RU" dirty="0"/>
              <a:t> - 4кл.)</a:t>
            </a:r>
            <a:endParaRPr lang="ru-RU" b="1" dirty="0"/>
          </a:p>
          <a:p>
            <a:pPr fontAlgn="base"/>
            <a:r>
              <a:rPr lang="ru-RU" dirty="0" smtClean="0"/>
              <a:t>  </a:t>
            </a:r>
            <a:r>
              <a:rPr lang="uk-UA" dirty="0"/>
              <a:t>А</a:t>
            </a:r>
            <a:r>
              <a:rPr lang="ru-RU" dirty="0" err="1"/>
              <a:t>лкоголізм</a:t>
            </a:r>
            <a:r>
              <a:rPr lang="ru-RU" dirty="0"/>
              <a:t> та </a:t>
            </a:r>
            <a:r>
              <a:rPr lang="ru-RU" dirty="0" err="1"/>
              <a:t>куріння</a:t>
            </a:r>
            <a:r>
              <a:rPr lang="ru-RU" dirty="0"/>
              <a:t> ( </a:t>
            </a:r>
            <a:r>
              <a:rPr lang="uk-UA" dirty="0"/>
              <a:t>5</a:t>
            </a:r>
            <a:r>
              <a:rPr lang="ru-RU" dirty="0"/>
              <a:t> – </a:t>
            </a:r>
            <a:r>
              <a:rPr lang="uk-UA" dirty="0"/>
              <a:t>11</a:t>
            </a:r>
            <a:r>
              <a:rPr lang="ru-RU" dirty="0"/>
              <a:t> </a:t>
            </a:r>
            <a:r>
              <a:rPr lang="ru-RU" dirty="0" err="1"/>
              <a:t>кл</a:t>
            </a:r>
            <a:r>
              <a:rPr lang="ru-RU" dirty="0"/>
              <a:t>.)</a:t>
            </a:r>
            <a:endParaRPr lang="ru-RU" b="1" dirty="0"/>
          </a:p>
          <a:p>
            <a:pPr fontAlgn="base"/>
            <a:r>
              <a:rPr lang="ru-RU" dirty="0" smtClean="0"/>
              <a:t>  </a:t>
            </a:r>
            <a:r>
              <a:rPr lang="uk-UA" dirty="0"/>
              <a:t>П</a:t>
            </a:r>
            <a:r>
              <a:rPr lang="ru-RU" dirty="0" err="1"/>
              <a:t>равила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на уроках ( 1 – </a:t>
            </a:r>
            <a:r>
              <a:rPr lang="uk-UA" dirty="0"/>
              <a:t>6</a:t>
            </a:r>
            <a:r>
              <a:rPr lang="ru-RU" dirty="0"/>
              <a:t> </a:t>
            </a:r>
            <a:r>
              <a:rPr lang="ru-RU" dirty="0" err="1"/>
              <a:t>кл</a:t>
            </a:r>
            <a:r>
              <a:rPr lang="ru-RU" dirty="0"/>
              <a:t>.)</a:t>
            </a:r>
            <a:endParaRPr lang="ru-RU" b="1" dirty="0"/>
          </a:p>
          <a:p>
            <a:pPr fontAlgn="base"/>
            <a:r>
              <a:rPr lang="ru-RU" dirty="0" smtClean="0"/>
              <a:t>  </a:t>
            </a:r>
            <a:r>
              <a:rPr lang="uk-UA" dirty="0"/>
              <a:t>Відповідальність за 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жорстокість</a:t>
            </a:r>
            <a:r>
              <a:rPr lang="ru-RU" dirty="0"/>
              <a:t>, </a:t>
            </a:r>
            <a:r>
              <a:rPr lang="ru-RU" dirty="0" err="1"/>
              <a:t>паління</a:t>
            </a:r>
            <a:r>
              <a:rPr lang="ru-RU" dirty="0"/>
              <a:t>.  </a:t>
            </a:r>
            <a:endParaRPr lang="ru-RU" b="1" dirty="0"/>
          </a:p>
          <a:p>
            <a:pPr fontAlgn="base"/>
            <a:r>
              <a:rPr lang="uk-UA" dirty="0"/>
              <a:t>«Життя – найвища цінність» (9-11 кл.)</a:t>
            </a:r>
            <a:endParaRPr lang="ru-RU" b="1" dirty="0"/>
          </a:p>
          <a:p>
            <a:endParaRPr lang="ru-RU" dirty="0"/>
          </a:p>
        </p:txBody>
      </p:sp>
      <p:pic>
        <p:nvPicPr>
          <p:cNvPr id="31746" name="Picture 2" descr="Цінуй життя, воно прекрасне | Черкаська спеціалізована школа №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4752974"/>
            <a:ext cx="21717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«День </a:t>
            </a:r>
            <a:r>
              <a:rPr lang="ru-RU" b="1" dirty="0" err="1"/>
              <a:t>Поваги</a:t>
            </a:r>
            <a:r>
              <a:rPr lang="ru-RU" b="1" dirty="0"/>
              <a:t>, Добра та </a:t>
            </a:r>
            <a:r>
              <a:rPr lang="ru-RU" b="1" dirty="0" err="1"/>
              <a:t>Терпіння</a:t>
            </a:r>
            <a:r>
              <a:rPr lang="ru-RU" b="1" dirty="0"/>
              <a:t>»</a:t>
            </a:r>
            <a:endParaRPr lang="ru-RU" dirty="0"/>
          </a:p>
          <a:p>
            <a:r>
              <a:rPr lang="uk-UA" dirty="0"/>
              <a:t>1</a:t>
            </a:r>
            <a:r>
              <a:rPr lang="ru-RU" dirty="0"/>
              <a:t>. </a:t>
            </a:r>
            <a:r>
              <a:rPr lang="ru-RU" dirty="0" err="1"/>
              <a:t>Бліц</a:t>
            </a:r>
            <a:r>
              <a:rPr lang="ru-RU" dirty="0"/>
              <a:t> - </a:t>
            </a:r>
            <a:r>
              <a:rPr lang="ru-RU" dirty="0" err="1"/>
              <a:t>опитування</a:t>
            </a:r>
            <a:r>
              <a:rPr lang="ru-RU" dirty="0"/>
              <a:t>«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?…» .</a:t>
            </a:r>
          </a:p>
          <a:p>
            <a:pPr>
              <a:buNone/>
            </a:pPr>
            <a:r>
              <a:rPr lang="ru-RU" dirty="0"/>
              <a:t>Психолог, члени </a:t>
            </a:r>
            <a:r>
              <a:rPr lang="ru-RU" dirty="0" err="1"/>
              <a:t>учнівського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endParaRPr lang="ru-RU" dirty="0"/>
          </a:p>
          <a:p>
            <a:r>
              <a:rPr lang="uk-UA" dirty="0"/>
              <a:t>2</a:t>
            </a:r>
            <a:r>
              <a:rPr lang="ru-RU" dirty="0"/>
              <a:t>.</a:t>
            </a:r>
            <a:r>
              <a:rPr lang="ru-RU" dirty="0" err="1"/>
              <a:t>Тренінг</a:t>
            </a:r>
            <a:r>
              <a:rPr lang="ru-RU" dirty="0"/>
              <a:t>«</a:t>
            </a:r>
            <a:r>
              <a:rPr lang="ru-RU" dirty="0" err="1"/>
              <a:t>Толерантність</a:t>
            </a:r>
            <a:r>
              <a:rPr lang="ru-RU" dirty="0"/>
              <a:t>: </a:t>
            </a:r>
            <a:r>
              <a:rPr lang="ru-RU" dirty="0" err="1"/>
              <a:t>об’єднаймо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».</a:t>
            </a:r>
          </a:p>
          <a:p>
            <a:pPr>
              <a:buNone/>
            </a:pPr>
            <a:r>
              <a:rPr lang="ru-RU" dirty="0"/>
              <a:t>Психолог. </a:t>
            </a:r>
            <a:r>
              <a:rPr lang="ru-RU" dirty="0" err="1"/>
              <a:t>Учні</a:t>
            </a:r>
            <a:r>
              <a:rPr lang="ru-RU" dirty="0"/>
              <a:t> 7-</a:t>
            </a:r>
            <a:r>
              <a:rPr lang="uk-UA" dirty="0"/>
              <a:t>А </a:t>
            </a:r>
            <a:r>
              <a:rPr lang="ru-RU" dirty="0"/>
              <a:t>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uk-UA" dirty="0"/>
              <a:t>3. Перегляд і обговорення мультфільмів про добрі справи</a:t>
            </a:r>
            <a:endParaRPr lang="ru-RU" dirty="0"/>
          </a:p>
          <a:p>
            <a:pPr>
              <a:buNone/>
            </a:pPr>
            <a:r>
              <a:rPr lang="ru-RU" dirty="0"/>
              <a:t>Психолог. </a:t>
            </a:r>
            <a:r>
              <a:rPr lang="ru-RU" dirty="0" err="1" smtClean="0"/>
              <a:t>Учні</a:t>
            </a:r>
            <a:r>
              <a:rPr lang="uk-UA" dirty="0" smtClean="0"/>
              <a:t> </a:t>
            </a:r>
            <a:r>
              <a:rPr lang="uk-UA" dirty="0"/>
              <a:t>1</a:t>
            </a:r>
            <a:r>
              <a:rPr lang="ru-RU" dirty="0"/>
              <a:t>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ru-RU" b="1" dirty="0"/>
              <a:t>«День </a:t>
            </a:r>
            <a:r>
              <a:rPr lang="ru-RU" b="1" dirty="0" err="1"/>
              <a:t>Тактовності</a:t>
            </a:r>
            <a:r>
              <a:rPr lang="ru-RU" b="1" dirty="0"/>
              <a:t>»</a:t>
            </a:r>
            <a:endParaRPr lang="ru-RU" dirty="0"/>
          </a:p>
          <a:p>
            <a:r>
              <a:rPr lang="uk-UA" dirty="0"/>
              <a:t>1</a:t>
            </a:r>
            <a:r>
              <a:rPr lang="uk-UA" dirty="0" smtClean="0"/>
              <a:t>. Акція </a:t>
            </a:r>
            <a:r>
              <a:rPr lang="uk-UA" dirty="0"/>
              <a:t>«Повчання відомих людей»</a:t>
            </a:r>
            <a:endParaRPr lang="ru-RU" dirty="0"/>
          </a:p>
          <a:p>
            <a:pPr>
              <a:buNone/>
            </a:pPr>
            <a:r>
              <a:rPr lang="uk-UA" dirty="0"/>
              <a:t>Педагогічні працівники, батьки</a:t>
            </a:r>
            <a:endParaRPr lang="ru-RU" dirty="0"/>
          </a:p>
          <a:p>
            <a:r>
              <a:rPr lang="uk-UA" dirty="0"/>
              <a:t>2</a:t>
            </a:r>
            <a:r>
              <a:rPr lang="ru-RU" dirty="0"/>
              <a:t>. Година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smtClean="0"/>
              <a:t>«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?». </a:t>
            </a:r>
          </a:p>
          <a:p>
            <a:pPr>
              <a:buNone/>
            </a:pPr>
            <a:r>
              <a:rPr lang="uk-UA" dirty="0" smtClean="0"/>
              <a:t>Психолог</a:t>
            </a:r>
            <a:r>
              <a:rPr lang="ru-RU" dirty="0" smtClean="0"/>
              <a:t> .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uk-UA" dirty="0"/>
              <a:t>3-Б класу</a:t>
            </a:r>
            <a:endParaRPr lang="ru-RU" dirty="0"/>
          </a:p>
          <a:p>
            <a:r>
              <a:rPr lang="uk-UA" dirty="0"/>
              <a:t>3</a:t>
            </a:r>
            <a:r>
              <a:rPr lang="ru-RU" dirty="0"/>
              <a:t>. </a:t>
            </a:r>
            <a:r>
              <a:rPr lang="ru-RU" dirty="0" err="1"/>
              <a:t>Урок-бесіда</a:t>
            </a:r>
            <a:r>
              <a:rPr lang="ru-RU" dirty="0"/>
              <a:t> «</a:t>
            </a:r>
            <a:r>
              <a:rPr lang="ru-RU" dirty="0" err="1"/>
              <a:t>Толерантність</a:t>
            </a:r>
            <a:r>
              <a:rPr lang="ru-RU" dirty="0"/>
              <a:t>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».</a:t>
            </a:r>
          </a:p>
          <a:p>
            <a:pPr>
              <a:buNone/>
            </a:pPr>
            <a:r>
              <a:rPr lang="ru-RU" dirty="0"/>
              <a:t>Психолог.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uk-UA" dirty="0"/>
              <a:t>8-Б </a:t>
            </a:r>
            <a:r>
              <a:rPr lang="ru-RU" dirty="0"/>
              <a:t>к</a:t>
            </a:r>
            <a:r>
              <a:rPr lang="uk-UA" dirty="0"/>
              <a:t>ласу</a:t>
            </a:r>
            <a:endParaRPr lang="ru-RU" dirty="0"/>
          </a:p>
          <a:p>
            <a:endParaRPr lang="ru-RU" dirty="0"/>
          </a:p>
        </p:txBody>
      </p:sp>
      <p:pic>
        <p:nvPicPr>
          <p:cNvPr id="30722" name="Picture 2" descr="16 листопада День толерантності — КЗ НВО – гімназія ім.Т.Шевче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786322"/>
            <a:ext cx="2838428" cy="179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«День </a:t>
            </a:r>
            <a:r>
              <a:rPr lang="ru-RU" b="1" dirty="0" err="1"/>
              <a:t>Ввічливості</a:t>
            </a:r>
            <a:r>
              <a:rPr lang="ru-RU" b="1" dirty="0"/>
              <a:t>»</a:t>
            </a:r>
            <a:endParaRPr lang="ru-RU" dirty="0"/>
          </a:p>
          <a:p>
            <a:r>
              <a:rPr lang="uk-UA" dirty="0"/>
              <a:t>1</a:t>
            </a:r>
            <a:r>
              <a:rPr lang="ru-RU" dirty="0"/>
              <a:t>. </a:t>
            </a:r>
            <a:r>
              <a:rPr lang="ru-RU" dirty="0" err="1" smtClean="0"/>
              <a:t>Бліц-опитування</a:t>
            </a:r>
            <a:r>
              <a:rPr lang="ru-RU" dirty="0" smtClean="0"/>
              <a:t> « </a:t>
            </a:r>
            <a:r>
              <a:rPr lang="ru-RU" dirty="0" err="1"/>
              <a:t>Найтолерантніший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».</a:t>
            </a:r>
          </a:p>
          <a:p>
            <a:pPr>
              <a:buNone/>
            </a:pPr>
            <a:r>
              <a:rPr lang="ru-RU" dirty="0" smtClean="0"/>
              <a:t> Психолог</a:t>
            </a:r>
            <a:r>
              <a:rPr lang="ru-RU" dirty="0"/>
              <a:t>, члени </a:t>
            </a:r>
            <a:r>
              <a:rPr lang="ru-RU" dirty="0" err="1"/>
              <a:t>учнівського</a:t>
            </a:r>
            <a:r>
              <a:rPr lang="ru-RU" dirty="0"/>
              <a:t> </a:t>
            </a:r>
            <a:r>
              <a:rPr lang="ru-RU" dirty="0" err="1" smtClean="0"/>
              <a:t>самоврядування</a:t>
            </a:r>
            <a:r>
              <a:rPr lang="uk-UA" b="1" dirty="0"/>
              <a:t> </a:t>
            </a:r>
            <a:endParaRPr lang="ru-RU" dirty="0"/>
          </a:p>
          <a:p>
            <a:pPr>
              <a:buNone/>
            </a:pPr>
            <a:r>
              <a:rPr lang="uk-UA" b="1" dirty="0"/>
              <a:t> </a:t>
            </a:r>
            <a:endParaRPr lang="ru-RU" dirty="0"/>
          </a:p>
          <a:p>
            <a:r>
              <a:rPr lang="ru-RU" b="1" dirty="0"/>
              <a:t>«День </a:t>
            </a:r>
            <a:r>
              <a:rPr lang="ru-RU" b="1" dirty="0" err="1"/>
              <a:t>Доброзичливості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Інтерв’ю</a:t>
            </a:r>
            <a:r>
              <a:rPr lang="ru-RU" dirty="0"/>
              <a:t> на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: «</a:t>
            </a:r>
            <a:r>
              <a:rPr lang="ru-RU" dirty="0" err="1"/>
              <a:t>Ввічливість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…», «</a:t>
            </a:r>
            <a:r>
              <a:rPr lang="ru-RU" dirty="0" err="1"/>
              <a:t>Толерантність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…».</a:t>
            </a:r>
          </a:p>
          <a:p>
            <a:pPr>
              <a:buNone/>
            </a:pPr>
            <a:r>
              <a:rPr lang="ru-RU" dirty="0"/>
              <a:t>Члени </a:t>
            </a:r>
            <a:r>
              <a:rPr lang="ru-RU" dirty="0" err="1"/>
              <a:t>учнівського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Виховна</a:t>
            </a:r>
            <a:r>
              <a:rPr lang="ru-RU" dirty="0"/>
              <a:t> година «</a:t>
            </a:r>
            <a:r>
              <a:rPr lang="ru-RU" dirty="0" err="1"/>
              <a:t>Вчимося</a:t>
            </a:r>
            <a:r>
              <a:rPr lang="ru-RU" dirty="0"/>
              <a:t> толерантному </a:t>
            </a:r>
            <a:r>
              <a:rPr lang="ru-RU" dirty="0" err="1"/>
              <a:t>спілкуванню</a:t>
            </a:r>
            <a:r>
              <a:rPr lang="ru-RU" dirty="0"/>
              <a:t>».</a:t>
            </a:r>
          </a:p>
          <a:p>
            <a:pPr>
              <a:buNone/>
            </a:pPr>
            <a:r>
              <a:rPr lang="ru-RU" dirty="0"/>
              <a:t>Психолог,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uk-UA" dirty="0"/>
              <a:t>6-Б</a:t>
            </a:r>
            <a:r>
              <a:rPr lang="ru-RU" dirty="0"/>
              <a:t>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ru-RU" b="1" dirty="0"/>
              <a:t>«День </a:t>
            </a:r>
            <a:r>
              <a:rPr lang="ru-RU" b="1" dirty="0" err="1"/>
              <a:t>Взаєморозуміння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Розвивальне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«</a:t>
            </a:r>
            <a:r>
              <a:rPr lang="ru-RU" dirty="0" err="1"/>
              <a:t>Знайомимося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поняттям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».</a:t>
            </a:r>
          </a:p>
          <a:p>
            <a:pPr>
              <a:buNone/>
            </a:pPr>
            <a:r>
              <a:rPr lang="ru-RU" dirty="0"/>
              <a:t>Психолог,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uk-UA" dirty="0"/>
              <a:t>9-Б</a:t>
            </a:r>
            <a:r>
              <a:rPr lang="ru-RU" dirty="0"/>
              <a:t> </a:t>
            </a:r>
            <a:r>
              <a:rPr lang="ru-RU" dirty="0" err="1"/>
              <a:t>класу</a:t>
            </a:r>
            <a:endParaRPr lang="ru-RU" dirty="0"/>
          </a:p>
          <a:p>
            <a:endParaRPr lang="ru-RU" dirty="0"/>
          </a:p>
        </p:txBody>
      </p:sp>
      <p:pic>
        <p:nvPicPr>
          <p:cNvPr id="29698" name="Picture 2" descr="16 ЛИСТОПАДА – МІЖНАРОДНИЙ ДЕНЬ ТОЛЕРАНТНОС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500570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54118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Положенн</a:t>
            </a:r>
            <a:r>
              <a:rPr lang="uk-UA" dirty="0"/>
              <a:t>ю</a:t>
            </a:r>
            <a:r>
              <a:rPr lang="ru-RU" dirty="0"/>
              <a:t> про </a:t>
            </a:r>
            <a:r>
              <a:rPr lang="ru-RU" dirty="0" err="1"/>
              <a:t>психологічну</a:t>
            </a:r>
            <a:r>
              <a:rPr lang="ru-RU" dirty="0"/>
              <a:t> службу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(наказ МОН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03.05.99 № </a:t>
            </a:r>
            <a:r>
              <a:rPr lang="ru-RU" dirty="0" smtClean="0"/>
              <a:t>127; </a:t>
            </a:r>
          </a:p>
          <a:p>
            <a:pPr algn="just"/>
            <a:r>
              <a:rPr lang="ru-RU" dirty="0" smtClean="0"/>
              <a:t>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освіту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23.05.91;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13.05.99 № 651; </a:t>
            </a:r>
            <a:endParaRPr lang="ru-RU" dirty="0" smtClean="0"/>
          </a:p>
          <a:p>
            <a:pPr algn="just"/>
            <a:r>
              <a:rPr lang="uk-UA" dirty="0" smtClean="0"/>
              <a:t>професійного </a:t>
            </a:r>
            <a:r>
              <a:rPr lang="uk-UA" dirty="0"/>
              <a:t>стандарту «Практичний психолог закладу освіти</a:t>
            </a:r>
            <a:r>
              <a:rPr lang="uk-UA" dirty="0" smtClean="0"/>
              <a:t>»;</a:t>
            </a:r>
          </a:p>
          <a:p>
            <a:pPr algn="just"/>
            <a:r>
              <a:rPr lang="uk-UA" dirty="0" smtClean="0"/>
              <a:t> </a:t>
            </a:r>
            <a:r>
              <a:rPr lang="ru-RU" dirty="0"/>
              <a:t>Лист</a:t>
            </a:r>
            <a:r>
              <a:rPr lang="uk-UA" dirty="0"/>
              <a:t>а</a:t>
            </a:r>
            <a:r>
              <a:rPr lang="ru-RU" dirty="0"/>
              <a:t> МОН </a:t>
            </a:r>
            <a:r>
              <a:rPr lang="ru-RU" dirty="0" err="1"/>
              <a:t>від</a:t>
            </a:r>
            <a:r>
              <a:rPr lang="ru-RU" dirty="0"/>
              <a:t> 16.07.2021 № 1/9-363 “Про </a:t>
            </a:r>
            <a:r>
              <a:rPr lang="ru-RU" dirty="0" err="1"/>
              <a:t>пріоритетні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2021/2022 н. р</a:t>
            </a:r>
            <a:r>
              <a:rPr lang="ru-RU" dirty="0" smtClean="0"/>
              <a:t>.”;</a:t>
            </a:r>
          </a:p>
          <a:p>
            <a:pPr algn="just"/>
            <a:r>
              <a:rPr lang="ru-RU" dirty="0" smtClean="0"/>
              <a:t>плану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на </a:t>
            </a:r>
            <a:r>
              <a:rPr lang="ru-RU" dirty="0" smtClean="0"/>
              <a:t>2021/2022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. </a:t>
            </a:r>
            <a:endParaRPr lang="ru-RU" b="1" dirty="0"/>
          </a:p>
          <a:p>
            <a:endParaRPr lang="ru-RU" dirty="0"/>
          </a:p>
        </p:txBody>
      </p:sp>
      <p:pic>
        <p:nvPicPr>
          <p:cNvPr id="7172" name="Picture 4" descr="БЛОГ ПРАКТИЧНОГО ПСИХОЛОГА БОЙКО ГАННИ МИХАЙЛІВНИ &amp;quot;ПСИХОЛОГІЧНИЙ ДАЙДЖЕСТ&amp;quot;: Нормативні  докумен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143512"/>
            <a:ext cx="3281342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Акція “16 днів проти </a:t>
            </a:r>
            <a:r>
              <a:rPr lang="uk-UA" dirty="0" err="1" smtClean="0"/>
              <a:t>насилля”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Година спілкування «</a:t>
            </a:r>
            <a:r>
              <a:rPr lang="ru-RU" dirty="0"/>
              <a:t>На доброму </a:t>
            </a:r>
            <a:r>
              <a:rPr lang="ru-RU" dirty="0" err="1"/>
              <a:t>серці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” 1клас.</a:t>
            </a:r>
          </a:p>
          <a:p>
            <a:r>
              <a:rPr lang="ru-RU" dirty="0" smtClean="0"/>
              <a:t>  </a:t>
            </a:r>
            <a:r>
              <a:rPr lang="ru-RU" dirty="0" err="1"/>
              <a:t>Групове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«</a:t>
            </a:r>
            <a:r>
              <a:rPr lang="ru-RU" dirty="0" err="1"/>
              <a:t>Насильство</a:t>
            </a:r>
            <a:r>
              <a:rPr lang="ru-RU" dirty="0"/>
              <a:t> в </a:t>
            </a:r>
            <a:r>
              <a:rPr lang="ru-RU" dirty="0" err="1"/>
              <a:t>сім’ї</a:t>
            </a:r>
            <a:r>
              <a:rPr lang="ru-RU" dirty="0"/>
              <a:t>, як себе </a:t>
            </a:r>
            <a:r>
              <a:rPr lang="ru-RU" dirty="0" err="1"/>
              <a:t>захистити</a:t>
            </a:r>
            <a:r>
              <a:rPr lang="ru-RU" dirty="0"/>
              <a:t>» ( 7 – 9 </a:t>
            </a:r>
            <a:r>
              <a:rPr lang="ru-RU" dirty="0" err="1"/>
              <a:t>кл</a:t>
            </a:r>
            <a:r>
              <a:rPr lang="ru-RU" dirty="0"/>
              <a:t>.)  </a:t>
            </a:r>
          </a:p>
          <a:p>
            <a:r>
              <a:rPr lang="ru-RU" dirty="0" smtClean="0"/>
              <a:t> </a:t>
            </a:r>
            <a:r>
              <a:rPr lang="ru-RU" dirty="0"/>
              <a:t>Проведено </a:t>
            </a:r>
            <a:r>
              <a:rPr lang="ru-RU" dirty="0" err="1"/>
              <a:t>заняття</a:t>
            </a:r>
            <a:r>
              <a:rPr lang="ru-RU" dirty="0"/>
              <a:t> «</a:t>
            </a:r>
            <a:r>
              <a:rPr lang="ru-RU" dirty="0" smtClean="0"/>
              <a:t>І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раз про СНІД» до </a:t>
            </a:r>
            <a:r>
              <a:rPr lang="ru-RU" dirty="0" err="1"/>
              <a:t>Всесвітнього</a:t>
            </a:r>
            <a:r>
              <a:rPr lang="ru-RU" dirty="0"/>
              <a:t> дня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>
                <a:sym typeface="Symbol"/>
              </a:rPr>
              <a:t></a:t>
            </a:r>
            <a:r>
              <a:rPr lang="ru-RU" dirty="0"/>
              <a:t> </a:t>
            </a:r>
            <a:r>
              <a:rPr lang="ru-RU" dirty="0" err="1"/>
              <a:t>СНІДом</a:t>
            </a:r>
            <a:r>
              <a:rPr lang="ru-RU" dirty="0"/>
              <a:t>.(</a:t>
            </a:r>
            <a:r>
              <a:rPr lang="uk-UA" dirty="0"/>
              <a:t>8</a:t>
            </a:r>
            <a:r>
              <a:rPr lang="ru-RU" dirty="0"/>
              <a:t> </a:t>
            </a:r>
            <a:r>
              <a:rPr lang="ru-RU" dirty="0" err="1"/>
              <a:t>кл</a:t>
            </a:r>
            <a:r>
              <a:rPr lang="ru-RU" dirty="0"/>
              <a:t>)  </a:t>
            </a:r>
          </a:p>
          <a:p>
            <a:r>
              <a:rPr lang="ru-RU" dirty="0" err="1"/>
              <a:t>Тренінг</a:t>
            </a:r>
            <a:r>
              <a:rPr lang="ru-RU" dirty="0"/>
              <a:t> ” Ми за 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” О.В. </a:t>
            </a:r>
            <a:r>
              <a:rPr lang="ru-RU" dirty="0" err="1"/>
              <a:t>Голованьова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10  </a:t>
            </a:r>
            <a:r>
              <a:rPr lang="ru-RU" dirty="0" err="1"/>
              <a:t>клас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Коментований</a:t>
            </a:r>
            <a:r>
              <a:rPr lang="ru-RU" dirty="0"/>
              <a:t> перегляд </a:t>
            </a:r>
            <a:r>
              <a:rPr lang="ru-RU" dirty="0" err="1"/>
              <a:t>фільму</a:t>
            </a:r>
            <a:r>
              <a:rPr lang="ru-RU" dirty="0"/>
              <a:t> «</a:t>
            </a:r>
            <a:r>
              <a:rPr lang="ru-RU" dirty="0" err="1"/>
              <a:t>Станція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– </a:t>
            </a:r>
            <a:r>
              <a:rPr lang="ru-RU" dirty="0" err="1"/>
              <a:t>життя</a:t>
            </a:r>
            <a:r>
              <a:rPr lang="ru-RU" dirty="0"/>
              <a:t>!» </a:t>
            </a:r>
          </a:p>
          <a:p>
            <a:r>
              <a:rPr lang="ru-RU" dirty="0" smtClean="0"/>
              <a:t> </a:t>
            </a:r>
            <a:r>
              <a:rPr lang="ru-RU" dirty="0"/>
              <a:t>Перегляд </a:t>
            </a:r>
            <a:r>
              <a:rPr lang="ru-RU" dirty="0" err="1"/>
              <a:t>відеоролику</a:t>
            </a:r>
            <a:r>
              <a:rPr lang="ru-RU" dirty="0"/>
              <a:t> «Ми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 над </a:t>
            </a:r>
            <a:r>
              <a:rPr lang="ru-RU" dirty="0" err="1"/>
              <a:t>дітьми</a:t>
            </a:r>
            <a:r>
              <a:rPr lang="ru-RU" dirty="0"/>
              <a:t>» ( 5</a:t>
            </a:r>
            <a:r>
              <a:rPr lang="uk-UA" dirty="0"/>
              <a:t>-6</a:t>
            </a:r>
            <a:r>
              <a:rPr lang="ru-RU" dirty="0"/>
              <a:t> </a:t>
            </a:r>
            <a:r>
              <a:rPr lang="ru-RU" dirty="0" err="1"/>
              <a:t>кл</a:t>
            </a:r>
            <a:r>
              <a:rPr lang="ru-RU" dirty="0"/>
              <a:t>.)</a:t>
            </a:r>
          </a:p>
          <a:p>
            <a:r>
              <a:rPr lang="ru-RU" dirty="0" smtClean="0"/>
              <a:t>  </a:t>
            </a:r>
            <a:r>
              <a:rPr lang="ru-RU" dirty="0"/>
              <a:t>Перегляд </a:t>
            </a:r>
            <a:r>
              <a:rPr lang="ru-RU" dirty="0" err="1"/>
              <a:t>презентації</a:t>
            </a:r>
            <a:r>
              <a:rPr lang="ru-RU" dirty="0"/>
              <a:t> «</a:t>
            </a:r>
            <a:r>
              <a:rPr lang="ru-RU" dirty="0" err="1"/>
              <a:t>Торгівля</a:t>
            </a:r>
            <a:r>
              <a:rPr lang="ru-RU" dirty="0"/>
              <a:t> людьми».</a:t>
            </a:r>
          </a:p>
          <a:p>
            <a:r>
              <a:rPr lang="ru-RU" dirty="0" smtClean="0"/>
              <a:t>Перегляд </a:t>
            </a:r>
            <a:r>
              <a:rPr lang="ru-RU" dirty="0" err="1"/>
              <a:t>відеороликів</a:t>
            </a:r>
            <a:r>
              <a:rPr lang="ru-RU" dirty="0"/>
              <a:t> «Вся правда про наркотики», «ВІЛ/СНІД» 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8914" name="Picture 2" descr="Новини » Всеукраїнська акція &amp;quot;16 днів проти насильства&amp;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429264"/>
            <a:ext cx="2786050" cy="159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6472254" cy="989034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Пс</a:t>
            </a:r>
            <a:r>
              <a:rPr lang="uk-UA" sz="3200" dirty="0" smtClean="0"/>
              <a:t>ихологічний супровід під час дистанційного навчання</a:t>
            </a:r>
            <a:endParaRPr lang="ru-RU" sz="3200" dirty="0"/>
          </a:p>
        </p:txBody>
      </p:sp>
      <p:pic>
        <p:nvPicPr>
          <p:cNvPr id="358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66837"/>
            <a:ext cx="7786742" cy="52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uk-UA" b="1" dirty="0" smtClean="0"/>
              <a:t>Організаційно-методична робота:</a:t>
            </a:r>
          </a:p>
          <a:p>
            <a:pPr fontAlgn="base">
              <a:buFontTx/>
              <a:buChar char="-"/>
            </a:pPr>
            <a:r>
              <a:rPr lang="uk-UA" dirty="0" smtClean="0"/>
              <a:t>підготовка до </a:t>
            </a:r>
            <a:r>
              <a:rPr lang="uk-UA" dirty="0" err="1"/>
              <a:t>корекційно-розвиткової</a:t>
            </a:r>
            <a:r>
              <a:rPr lang="uk-UA" dirty="0"/>
              <a:t> роботи, обробка </a:t>
            </a:r>
            <a:r>
              <a:rPr lang="uk-UA" dirty="0" smtClean="0"/>
              <a:t>результатів </a:t>
            </a:r>
            <a:r>
              <a:rPr lang="uk-UA" dirty="0"/>
              <a:t>діагностик, розробка інформаційних буклетів, методичних рекомендацій для </a:t>
            </a:r>
            <a:r>
              <a:rPr lang="uk-UA" dirty="0" smtClean="0"/>
              <a:t>батьків;</a:t>
            </a:r>
          </a:p>
          <a:p>
            <a:pPr fontAlgn="base">
              <a:buFontTx/>
              <a:buChar char="-"/>
            </a:pPr>
            <a:r>
              <a:rPr lang="uk-UA" dirty="0" smtClean="0"/>
              <a:t> підбір методичних матеріалів, розроблення пам’яток </a:t>
            </a:r>
            <a:r>
              <a:rPr lang="uk-UA" dirty="0"/>
              <a:t>для батьків та </a:t>
            </a:r>
            <a:r>
              <a:rPr lang="uk-UA" dirty="0" smtClean="0"/>
              <a:t>вчителів.</a:t>
            </a:r>
          </a:p>
          <a:p>
            <a:pPr fontAlgn="base">
              <a:buFontTx/>
              <a:buChar char="-"/>
            </a:pPr>
            <a:r>
              <a:rPr lang="uk-UA" dirty="0"/>
              <a:t>р</a:t>
            </a:r>
            <a:r>
              <a:rPr lang="uk-UA" dirty="0" smtClean="0"/>
              <a:t>озроблено </a:t>
            </a:r>
            <a:r>
              <a:rPr lang="uk-UA" dirty="0"/>
              <a:t>папки методичного матеріалу, до якої входять профілактична робота (</a:t>
            </a:r>
            <a:r>
              <a:rPr lang="uk-UA" dirty="0" err="1"/>
              <a:t>тютюнопаління</a:t>
            </a:r>
            <a:r>
              <a:rPr lang="uk-UA" dirty="0"/>
              <a:t>, обізнаність з проблеми ВІЛ/</a:t>
            </a:r>
            <a:r>
              <a:rPr lang="uk-UA" dirty="0" err="1"/>
              <a:t>СНІДу</a:t>
            </a:r>
            <a:r>
              <a:rPr lang="uk-UA" dirty="0"/>
              <a:t>), правове виховання, превентивне виховання, розробки занять для учнів початкових </a:t>
            </a:r>
            <a:r>
              <a:rPr lang="uk-UA" dirty="0" smtClean="0"/>
              <a:t>класів;</a:t>
            </a:r>
          </a:p>
          <a:p>
            <a:pPr fontAlgn="base">
              <a:buNone/>
            </a:pPr>
            <a:r>
              <a:rPr lang="uk-UA" dirty="0" smtClean="0"/>
              <a:t>  - </a:t>
            </a:r>
            <a:r>
              <a:rPr lang="ru-RU" dirty="0" err="1" smtClean="0"/>
              <a:t>підібраний</a:t>
            </a:r>
            <a:r>
              <a:rPr lang="ru-RU" dirty="0" smtClean="0"/>
              <a:t> </a:t>
            </a:r>
            <a:r>
              <a:rPr lang="ru-RU" dirty="0" err="1"/>
              <a:t>інформаційно-методичний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девіантної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  <a:endParaRPr lang="ru-RU" b="1" dirty="0"/>
          </a:p>
          <a:p>
            <a:pPr fontAlgn="base"/>
            <a:r>
              <a:rPr lang="uk-UA" dirty="0"/>
              <a:t>Є учасником міських, обласних методичних об’єднань, семінарів.</a:t>
            </a:r>
            <a:endParaRPr lang="ru-RU" b="1" dirty="0"/>
          </a:p>
          <a:p>
            <a:pPr fontAlgn="base"/>
            <a:r>
              <a:rPr lang="uk-UA" dirty="0"/>
              <a:t>Беру активну участь у міському семінар-тренінгу «Стрес - як ресурс».</a:t>
            </a:r>
            <a:endParaRPr lang="ru-RU" b="1" dirty="0"/>
          </a:p>
          <a:p>
            <a:pPr fontAlgn="base"/>
            <a:r>
              <a:rPr lang="uk-UA" dirty="0"/>
              <a:t>У вересні підготувала і виступила на базі </a:t>
            </a:r>
            <a:r>
              <a:rPr lang="uk-UA" dirty="0" smtClean="0"/>
              <a:t>обласного </a:t>
            </a:r>
            <a:r>
              <a:rPr lang="uk-UA" dirty="0"/>
              <a:t>Департаменту освіти з теми «Медіація в закладах освіти».</a:t>
            </a:r>
            <a:endParaRPr lang="ru-RU" b="1" dirty="0"/>
          </a:p>
        </p:txBody>
      </p:sp>
      <p:pic>
        <p:nvPicPr>
          <p:cNvPr id="34818" name="Picture 2" descr="Сторінка психоло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4929198"/>
            <a:ext cx="20764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3796" name="Picture 4" descr="Емоції і почуття. Види емоційних станів - презентація з психологі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401080" cy="592935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i="1" dirty="0" smtClean="0"/>
              <a:t>  Мета </a:t>
            </a:r>
            <a:r>
              <a:rPr lang="uk-UA" b="1" i="1" dirty="0"/>
              <a:t>робити практичного психолога закладу: 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sz="3300" dirty="0" smtClean="0"/>
              <a:t>забезпечення  </a:t>
            </a:r>
            <a:r>
              <a:rPr lang="uk-UA" sz="3300" dirty="0"/>
              <a:t>своєчасного і систематичного вивчення психофізичного розвитку здобувачів освіти, мотивів їх поведінки і діяльності з урахуванням вікових, інтелектуальних, фізичних, гендерних та інших індивідуальних особливостей;  </a:t>
            </a:r>
            <a:endParaRPr lang="uk-UA" sz="3300" dirty="0" smtClean="0"/>
          </a:p>
          <a:p>
            <a:pPr algn="ctr">
              <a:buNone/>
            </a:pPr>
            <a:r>
              <a:rPr lang="uk-UA" sz="3300" dirty="0"/>
              <a:t> </a:t>
            </a:r>
            <a:r>
              <a:rPr lang="uk-UA" sz="3300" dirty="0" smtClean="0"/>
              <a:t>   сприяння  </a:t>
            </a:r>
            <a:r>
              <a:rPr lang="uk-UA" sz="3300" dirty="0"/>
              <a:t>створенню умов для виконання освітніх і виховних завдань закладів освіти, соціального та інтелектуального розвитку здобувачів освіти, охорони психічного здоров’я,  надання  психологічної та соціально-педагогічної підтримки всім учасникам освітнього процесу відповідно до цілей та завдань системи освіти.</a:t>
            </a:r>
            <a:endParaRPr lang="ru-RU" sz="3300" dirty="0"/>
          </a:p>
          <a:p>
            <a:endParaRPr lang="ru-RU" dirty="0"/>
          </a:p>
        </p:txBody>
      </p:sp>
      <p:pic>
        <p:nvPicPr>
          <p:cNvPr id="5" name="Picture 2" descr="Психологічна служба – Криворізький Центрально-Міський ліц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0" y="4714880"/>
            <a:ext cx="2143120" cy="214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err="1"/>
              <a:t>Пріоритетні</a:t>
            </a:r>
            <a:r>
              <a:rPr lang="ru-RU" sz="3600" b="1" dirty="0"/>
              <a:t> </a:t>
            </a:r>
            <a:r>
              <a:rPr lang="ru-RU" sz="3600" b="1" dirty="0" err="1"/>
              <a:t>завдання</a:t>
            </a:r>
            <a:r>
              <a:rPr lang="ru-RU" sz="3600" b="1" dirty="0"/>
              <a:t> </a:t>
            </a:r>
            <a:r>
              <a:rPr lang="ru-RU" sz="3600" b="1" dirty="0" err="1"/>
              <a:t>діяльності</a:t>
            </a:r>
            <a:r>
              <a:rPr lang="ru-RU" sz="3600" b="1" dirty="0"/>
              <a:t> у 2021/2022 н.р.</a:t>
            </a:r>
            <a:endParaRPr lang="ru-RU" sz="3600" dirty="0"/>
          </a:p>
          <a:p>
            <a:pPr lvl="0" algn="ctr"/>
            <a:r>
              <a:rPr lang="uk-UA" sz="3600" dirty="0" smtClean="0"/>
              <a:t>психологічний </a:t>
            </a:r>
            <a:r>
              <a:rPr lang="ru-RU" sz="3600" dirty="0" err="1"/>
              <a:t>супровід</a:t>
            </a:r>
            <a:r>
              <a:rPr lang="ru-RU" sz="3600" dirty="0"/>
              <a:t> </a:t>
            </a:r>
            <a:r>
              <a:rPr lang="ru-RU" sz="3600" dirty="0" err="1"/>
              <a:t>учасників</a:t>
            </a:r>
            <a:r>
              <a:rPr lang="ru-RU" sz="3600" dirty="0"/>
              <a:t> </a:t>
            </a:r>
            <a:r>
              <a:rPr lang="ru-RU" sz="3600" dirty="0" err="1"/>
              <a:t>освітнього</a:t>
            </a:r>
            <a:r>
              <a:rPr lang="ru-RU" sz="3600" dirty="0"/>
              <a:t> </a:t>
            </a:r>
            <a:r>
              <a:rPr lang="ru-RU" sz="3600" dirty="0" err="1"/>
              <a:t>процесу</a:t>
            </a:r>
            <a:r>
              <a:rPr lang="ru-RU" sz="3600" dirty="0"/>
              <a:t> в </a:t>
            </a:r>
            <a:r>
              <a:rPr lang="ru-RU" sz="3600" dirty="0" err="1"/>
              <a:t>умовах</a:t>
            </a:r>
            <a:r>
              <a:rPr lang="ru-RU" sz="3600" dirty="0"/>
              <a:t> </a:t>
            </a:r>
            <a:r>
              <a:rPr lang="uk-UA" sz="3600" dirty="0"/>
              <a:t>  </a:t>
            </a:r>
            <a:r>
              <a:rPr lang="ru-RU" sz="3600" dirty="0" err="1"/>
              <a:t>упровадження</a:t>
            </a:r>
            <a:r>
              <a:rPr lang="ru-RU" sz="3600" dirty="0"/>
              <a:t> </a:t>
            </a:r>
            <a:r>
              <a:rPr lang="ru-RU" sz="3600" dirty="0" err="1"/>
              <a:t>Концепції</a:t>
            </a:r>
            <a:r>
              <a:rPr lang="ru-RU" sz="3600" dirty="0"/>
              <a:t> «Нова </a:t>
            </a:r>
            <a:r>
              <a:rPr lang="ru-RU" sz="3600" dirty="0" err="1"/>
              <a:t>українська</a:t>
            </a:r>
            <a:r>
              <a:rPr lang="ru-RU" sz="3600" dirty="0"/>
              <a:t> школа</a:t>
            </a:r>
            <a:r>
              <a:rPr lang="ru-RU" sz="3600" dirty="0" smtClean="0"/>
              <a:t>»; </a:t>
            </a:r>
            <a:endParaRPr lang="ru-RU" sz="3600" dirty="0"/>
          </a:p>
          <a:p>
            <a:pPr lvl="0" algn="ctr"/>
            <a:r>
              <a:rPr lang="ru-RU" sz="3600" dirty="0"/>
              <a:t> </a:t>
            </a:r>
            <a:r>
              <a:rPr lang="ru-RU" sz="3600" dirty="0" err="1" smtClean="0"/>
              <a:t>психологічний</a:t>
            </a:r>
            <a:r>
              <a:rPr lang="ru-RU" sz="3600" dirty="0" smtClean="0"/>
              <a:t> </a:t>
            </a:r>
            <a:r>
              <a:rPr lang="ru-RU" sz="3600" dirty="0" err="1"/>
              <a:t>супровід</a:t>
            </a:r>
            <a:r>
              <a:rPr lang="ru-RU" sz="3600" dirty="0"/>
              <a:t> </a:t>
            </a:r>
            <a:r>
              <a:rPr lang="ru-RU" sz="3600" dirty="0" err="1"/>
              <a:t>дітей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</a:t>
            </a:r>
            <a:r>
              <a:rPr lang="ru-RU" sz="3600" dirty="0" err="1"/>
              <a:t>особливими</a:t>
            </a:r>
            <a:r>
              <a:rPr lang="ru-RU" sz="3600" dirty="0"/>
              <a:t> </a:t>
            </a:r>
            <a:r>
              <a:rPr lang="ru-RU" sz="3600" dirty="0" err="1"/>
              <a:t>освітніми</a:t>
            </a:r>
            <a:r>
              <a:rPr lang="ru-RU" sz="3600" dirty="0"/>
              <a:t> потребами</a:t>
            </a:r>
            <a:r>
              <a:rPr lang="ru-RU" sz="3600" i="1" dirty="0"/>
              <a:t>;</a:t>
            </a:r>
            <a:r>
              <a:rPr lang="ru-RU" sz="3600" dirty="0"/>
              <a:t> </a:t>
            </a:r>
          </a:p>
          <a:p>
            <a:pPr lvl="0" algn="ctr"/>
            <a:r>
              <a:rPr lang="ru-RU" sz="3600" dirty="0"/>
              <a:t> </a:t>
            </a:r>
            <a:r>
              <a:rPr lang="ru-RU" sz="3600" dirty="0" err="1" smtClean="0"/>
              <a:t>психологічний</a:t>
            </a:r>
            <a:r>
              <a:rPr lang="ru-RU" sz="3600" dirty="0" smtClean="0"/>
              <a:t> </a:t>
            </a:r>
            <a:r>
              <a:rPr lang="ru-RU" sz="3600" dirty="0" err="1"/>
              <a:t>супровід</a:t>
            </a:r>
            <a:r>
              <a:rPr lang="ru-RU" sz="3600" dirty="0"/>
              <a:t> </a:t>
            </a:r>
            <a:r>
              <a:rPr lang="ru-RU" sz="3600" dirty="0" err="1"/>
              <a:t>дітей</a:t>
            </a:r>
            <a:r>
              <a:rPr lang="ru-RU" sz="3600" dirty="0"/>
              <a:t>, </a:t>
            </a:r>
            <a:r>
              <a:rPr lang="ru-RU" sz="3600" dirty="0" err="1"/>
              <a:t>сімей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постраждали</a:t>
            </a:r>
            <a:r>
              <a:rPr lang="ru-RU" sz="3600" dirty="0"/>
              <a:t> </a:t>
            </a:r>
            <a:r>
              <a:rPr lang="ru-RU" sz="3600" dirty="0" err="1"/>
              <a:t>внаслідок</a:t>
            </a:r>
            <a:r>
              <a:rPr lang="ru-RU" sz="3600" dirty="0"/>
              <a:t> </a:t>
            </a:r>
            <a:r>
              <a:rPr lang="ru-RU" sz="3600" dirty="0" err="1"/>
              <a:t>військового</a:t>
            </a:r>
            <a:r>
              <a:rPr lang="ru-RU" sz="3600" dirty="0"/>
              <a:t> </a:t>
            </a:r>
            <a:r>
              <a:rPr lang="ru-RU" sz="3600" dirty="0" err="1" smtClean="0"/>
              <a:t>конфлікту</a:t>
            </a:r>
            <a:r>
              <a:rPr lang="ru-RU" sz="3600" dirty="0" smtClean="0"/>
              <a:t>;</a:t>
            </a:r>
            <a:endParaRPr lang="ru-RU" sz="3600" dirty="0"/>
          </a:p>
          <a:p>
            <a:pPr lvl="0" algn="ctr"/>
            <a:r>
              <a:rPr lang="ru-RU" sz="3600" dirty="0"/>
              <a:t> </a:t>
            </a:r>
            <a:r>
              <a:rPr lang="ru-RU" sz="3600" dirty="0" err="1" smtClean="0"/>
              <a:t>профілактика</a:t>
            </a:r>
            <a:r>
              <a:rPr lang="ru-RU" sz="3600" dirty="0" smtClean="0"/>
              <a:t> </a:t>
            </a:r>
            <a:r>
              <a:rPr lang="ru-RU" sz="3600" dirty="0" err="1"/>
              <a:t>суїцидальних</a:t>
            </a:r>
            <a:r>
              <a:rPr lang="ru-RU" sz="3600" dirty="0"/>
              <a:t> </a:t>
            </a:r>
            <a:r>
              <a:rPr lang="ru-RU" sz="3600" dirty="0" err="1"/>
              <a:t>тенденцій</a:t>
            </a:r>
            <a:r>
              <a:rPr lang="ru-RU" sz="3600" dirty="0"/>
              <a:t> </a:t>
            </a:r>
            <a:r>
              <a:rPr lang="ru-RU" sz="3600" dirty="0" err="1"/>
              <a:t>серед</a:t>
            </a:r>
            <a:r>
              <a:rPr lang="ru-RU" sz="3600" dirty="0"/>
              <a:t> </a:t>
            </a:r>
            <a:r>
              <a:rPr lang="ru-RU" sz="3600" dirty="0" err="1"/>
              <a:t>дітей</a:t>
            </a:r>
            <a:r>
              <a:rPr lang="ru-RU" sz="3600" dirty="0"/>
              <a:t> та </a:t>
            </a:r>
            <a:r>
              <a:rPr lang="ru-RU" sz="3600" dirty="0" err="1" smtClean="0"/>
              <a:t>молоді</a:t>
            </a:r>
            <a:r>
              <a:rPr lang="ru-RU" sz="3600" dirty="0" smtClean="0"/>
              <a:t>; </a:t>
            </a:r>
            <a:endParaRPr lang="ru-RU" sz="3600" dirty="0"/>
          </a:p>
          <a:p>
            <a:pPr lvl="0" algn="ctr"/>
            <a:r>
              <a:rPr lang="ru-RU" sz="3600" dirty="0"/>
              <a:t>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/>
              <a:t>безпечного</a:t>
            </a:r>
            <a:r>
              <a:rPr lang="ru-RU" sz="3600" dirty="0"/>
              <a:t> </a:t>
            </a:r>
            <a:r>
              <a:rPr lang="ru-RU" sz="3600" dirty="0" err="1"/>
              <a:t>освітнього</a:t>
            </a:r>
            <a:r>
              <a:rPr lang="ru-RU" sz="3600" dirty="0"/>
              <a:t> </a:t>
            </a:r>
            <a:r>
              <a:rPr lang="ru-RU" sz="3600" dirty="0" err="1"/>
              <a:t>середовища</a:t>
            </a:r>
            <a:r>
              <a:rPr lang="ru-RU" sz="3600" dirty="0"/>
              <a:t> в </a:t>
            </a:r>
            <a:r>
              <a:rPr lang="ru-RU" sz="3600" dirty="0" err="1"/>
              <a:t>закладі</a:t>
            </a:r>
            <a:r>
              <a:rPr lang="ru-RU" sz="3600" dirty="0"/>
              <a:t> </a:t>
            </a:r>
            <a:r>
              <a:rPr lang="ru-RU" sz="3600" dirty="0" err="1" smtClean="0"/>
              <a:t>освіти</a:t>
            </a:r>
            <a:r>
              <a:rPr lang="ru-RU" sz="3600" dirty="0" smtClean="0"/>
              <a:t>;</a:t>
            </a:r>
          </a:p>
          <a:p>
            <a:pPr lvl="0" algn="ctr"/>
            <a:r>
              <a:rPr lang="ru-RU" sz="3600" dirty="0" err="1"/>
              <a:t>п</a:t>
            </a:r>
            <a:r>
              <a:rPr lang="ru-RU" sz="3600" dirty="0" err="1" smtClean="0"/>
              <a:t>рофілактика</a:t>
            </a:r>
            <a:r>
              <a:rPr lang="ru-RU" sz="3600" dirty="0" smtClean="0"/>
              <a:t> </a:t>
            </a:r>
            <a:r>
              <a:rPr lang="ru-RU" sz="3600" dirty="0"/>
              <a:t>та </a:t>
            </a:r>
            <a:r>
              <a:rPr lang="ru-RU" sz="3600" dirty="0" err="1"/>
              <a:t>подолання</a:t>
            </a:r>
            <a:r>
              <a:rPr lang="ru-RU" sz="3600" dirty="0"/>
              <a:t> </a:t>
            </a:r>
            <a:r>
              <a:rPr lang="ru-RU" sz="3600" dirty="0" err="1"/>
              <a:t>конфліктності</a:t>
            </a:r>
            <a:r>
              <a:rPr lang="ru-RU" sz="3600" dirty="0"/>
              <a:t> </a:t>
            </a:r>
            <a:r>
              <a:rPr lang="ru-RU" sz="3600" dirty="0" err="1"/>
              <a:t>й</a:t>
            </a:r>
            <a:r>
              <a:rPr lang="ru-RU" sz="3600" dirty="0"/>
              <a:t> </a:t>
            </a:r>
            <a:r>
              <a:rPr lang="ru-RU" sz="3600" dirty="0" err="1"/>
              <a:t>жорстокого</a:t>
            </a:r>
            <a:r>
              <a:rPr lang="ru-RU" sz="3600" dirty="0"/>
              <a:t> </a:t>
            </a:r>
            <a:r>
              <a:rPr lang="ru-RU" sz="3600" dirty="0" err="1"/>
              <a:t>поводження</a:t>
            </a:r>
            <a:r>
              <a:rPr lang="ru-RU" sz="3600" dirty="0"/>
              <a:t> в </a:t>
            </a:r>
            <a:r>
              <a:rPr lang="ru-RU" sz="3600" dirty="0" err="1"/>
              <a:t>учнівському</a:t>
            </a:r>
            <a:r>
              <a:rPr lang="ru-RU" sz="3600" dirty="0"/>
              <a:t> </a:t>
            </a:r>
            <a:r>
              <a:rPr lang="ru-RU" sz="3600" dirty="0" err="1"/>
              <a:t>середовищі</a:t>
            </a:r>
            <a:r>
              <a:rPr lang="ru-RU" sz="3600" dirty="0"/>
              <a:t>, </a:t>
            </a:r>
            <a:r>
              <a:rPr lang="ru-RU" sz="3600" dirty="0" err="1"/>
              <a:t>профілактика</a:t>
            </a:r>
            <a:r>
              <a:rPr lang="ru-RU" sz="3600" dirty="0"/>
              <a:t> </a:t>
            </a:r>
            <a:r>
              <a:rPr lang="ru-RU" sz="3600" dirty="0" err="1"/>
              <a:t>булінгу</a:t>
            </a:r>
            <a:r>
              <a:rPr lang="ru-RU" sz="3600" dirty="0"/>
              <a:t>, </a:t>
            </a:r>
            <a:r>
              <a:rPr lang="ru-RU" sz="3600" dirty="0" err="1" smtClean="0"/>
              <a:t>кібербулінгу</a:t>
            </a:r>
            <a:r>
              <a:rPr lang="ru-RU" sz="3600" dirty="0" smtClean="0"/>
              <a:t>; </a:t>
            </a:r>
            <a:endParaRPr lang="ru-RU" sz="3600" dirty="0"/>
          </a:p>
          <a:p>
            <a:pPr lvl="0" algn="ctr"/>
            <a:r>
              <a:rPr lang="ru-RU" sz="3600" dirty="0"/>
              <a:t> </a:t>
            </a:r>
            <a:r>
              <a:rPr lang="ru-RU" sz="3600" dirty="0" err="1" smtClean="0"/>
              <a:t>збереження</a:t>
            </a:r>
            <a:r>
              <a:rPr lang="ru-RU" sz="3600" dirty="0" smtClean="0"/>
              <a:t> </a:t>
            </a:r>
            <a:r>
              <a:rPr lang="ru-RU" sz="3600" dirty="0"/>
              <a:t>та </a:t>
            </a:r>
            <a:r>
              <a:rPr lang="ru-RU" sz="3600" dirty="0" err="1"/>
              <a:t>зміцнення</a:t>
            </a:r>
            <a:r>
              <a:rPr lang="ru-RU" sz="3600" dirty="0"/>
              <a:t> </a:t>
            </a:r>
            <a:r>
              <a:rPr lang="ru-RU" sz="3600" dirty="0" err="1"/>
              <a:t>психічного</a:t>
            </a:r>
            <a:r>
              <a:rPr lang="ru-RU" sz="3600" dirty="0"/>
              <a:t> </a:t>
            </a:r>
            <a:r>
              <a:rPr lang="ru-RU" sz="3600" dirty="0" err="1"/>
              <a:t>здоров’я</a:t>
            </a:r>
            <a:r>
              <a:rPr lang="ru-RU" sz="3600" dirty="0"/>
              <a:t> </a:t>
            </a:r>
            <a:r>
              <a:rPr lang="ru-RU" sz="3600" dirty="0" err="1"/>
              <a:t>учасників</a:t>
            </a:r>
            <a:r>
              <a:rPr lang="ru-RU" sz="3600" dirty="0"/>
              <a:t> </a:t>
            </a:r>
            <a:r>
              <a:rPr lang="ru-RU" sz="3600" dirty="0" err="1"/>
              <a:t>освітнього</a:t>
            </a:r>
            <a:r>
              <a:rPr lang="ru-RU" sz="3600" dirty="0"/>
              <a:t> </a:t>
            </a:r>
            <a:r>
              <a:rPr lang="ru-RU" sz="3600" dirty="0" err="1"/>
              <a:t>процесу</a:t>
            </a:r>
            <a:r>
              <a:rPr lang="ru-RU" sz="3600" dirty="0"/>
              <a:t> в </a:t>
            </a:r>
            <a:r>
              <a:rPr lang="ru-RU" sz="3600" dirty="0" err="1"/>
              <a:t>умовах</a:t>
            </a:r>
            <a:r>
              <a:rPr lang="ru-RU" sz="3600" dirty="0"/>
              <a:t> </a:t>
            </a:r>
            <a:r>
              <a:rPr lang="ru-RU" sz="3600" dirty="0" err="1"/>
              <a:t>надзвичайної</a:t>
            </a:r>
            <a:r>
              <a:rPr lang="ru-RU" sz="3600" dirty="0"/>
              <a:t> </a:t>
            </a:r>
            <a:r>
              <a:rPr lang="ru-RU" sz="3600" dirty="0" err="1"/>
              <a:t>ситуації</a:t>
            </a:r>
            <a:r>
              <a:rPr lang="ru-RU" sz="3600" dirty="0"/>
              <a:t>, </a:t>
            </a:r>
            <a:r>
              <a:rPr lang="ru-RU" sz="3600" dirty="0" err="1"/>
              <a:t>спричиненою</a:t>
            </a:r>
            <a:r>
              <a:rPr lang="ru-RU" sz="3600" dirty="0"/>
              <a:t> </a:t>
            </a:r>
            <a:r>
              <a:rPr lang="ru-RU" sz="3600" dirty="0" err="1"/>
              <a:t>пандемією</a:t>
            </a:r>
            <a:r>
              <a:rPr lang="ru-RU" sz="3600" dirty="0"/>
              <a:t> </a:t>
            </a:r>
            <a:r>
              <a:rPr lang="ru-RU" sz="3600" dirty="0" smtClean="0"/>
              <a:t>COVID-19</a:t>
            </a:r>
            <a:r>
              <a:rPr lang="ru-RU" sz="3600" dirty="0"/>
              <a:t>;</a:t>
            </a:r>
            <a:endParaRPr lang="ru-RU" sz="3600" dirty="0" smtClean="0"/>
          </a:p>
          <a:p>
            <a:pPr lvl="0" algn="ctr"/>
            <a:r>
              <a:rPr lang="ru-RU" sz="3600" dirty="0" err="1"/>
              <a:t>п</a:t>
            </a:r>
            <a:r>
              <a:rPr lang="ru-RU" sz="3600" dirty="0" err="1" smtClean="0"/>
              <a:t>рофілактика</a:t>
            </a:r>
            <a:r>
              <a:rPr lang="ru-RU" sz="3600" dirty="0" smtClean="0"/>
              <a:t> </a:t>
            </a:r>
            <a:r>
              <a:rPr lang="ru-RU" sz="3600" dirty="0" err="1"/>
              <a:t>домашнього</a:t>
            </a:r>
            <a:r>
              <a:rPr lang="ru-RU" sz="3600" dirty="0"/>
              <a:t> </a:t>
            </a:r>
            <a:r>
              <a:rPr lang="ru-RU" sz="3600" dirty="0" err="1" smtClean="0"/>
              <a:t>насильства</a:t>
            </a:r>
            <a:r>
              <a:rPr lang="ru-RU" sz="3600" dirty="0" smtClean="0"/>
              <a:t>;</a:t>
            </a:r>
            <a:endParaRPr lang="ru-RU" sz="3600" dirty="0"/>
          </a:p>
          <a:p>
            <a:pPr lvl="0" algn="ctr"/>
            <a:r>
              <a:rPr lang="ru-RU" sz="3600" dirty="0"/>
              <a:t> </a:t>
            </a:r>
            <a:r>
              <a:rPr lang="ru-RU" sz="3600" dirty="0" err="1" smtClean="0"/>
              <a:t>попередження</a:t>
            </a:r>
            <a:r>
              <a:rPr lang="ru-RU" sz="3600" dirty="0" smtClean="0"/>
              <a:t> </a:t>
            </a:r>
            <a:r>
              <a:rPr lang="ru-RU" sz="3600" dirty="0" err="1"/>
              <a:t>торгівлі</a:t>
            </a:r>
            <a:r>
              <a:rPr lang="ru-RU" sz="3600" dirty="0"/>
              <a:t> </a:t>
            </a:r>
            <a:r>
              <a:rPr lang="ru-RU" sz="3600" dirty="0" smtClean="0"/>
              <a:t>людьми;</a:t>
            </a:r>
            <a:endParaRPr lang="ru-RU" sz="3600" dirty="0"/>
          </a:p>
          <a:p>
            <a:pPr lvl="0" algn="ctr"/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/>
              <a:t>навичок</a:t>
            </a:r>
            <a:r>
              <a:rPr lang="ru-RU" sz="3600" dirty="0"/>
              <a:t> </a:t>
            </a:r>
            <a:r>
              <a:rPr lang="ru-RU" sz="3600" dirty="0" err="1"/>
              <a:t>життєстійкості</a:t>
            </a:r>
            <a:r>
              <a:rPr lang="ru-RU" sz="3600" dirty="0"/>
              <a:t>/</a:t>
            </a:r>
            <a:r>
              <a:rPr lang="ru-RU" sz="3600" dirty="0" err="1"/>
              <a:t>стресостійкості</a:t>
            </a:r>
            <a:r>
              <a:rPr lang="ru-RU" sz="3600" dirty="0"/>
              <a:t> в </a:t>
            </a:r>
            <a:r>
              <a:rPr lang="ru-RU" sz="3600" dirty="0" err="1"/>
              <a:t>учасників</a:t>
            </a:r>
            <a:r>
              <a:rPr lang="ru-RU" sz="3600" dirty="0"/>
              <a:t> </a:t>
            </a:r>
            <a:r>
              <a:rPr lang="ru-RU" sz="3600" dirty="0" err="1"/>
              <a:t>освітнього</a:t>
            </a:r>
            <a:r>
              <a:rPr lang="ru-RU" sz="3600" dirty="0"/>
              <a:t> </a:t>
            </a:r>
            <a:r>
              <a:rPr lang="ru-RU" sz="3600" dirty="0" err="1" smtClean="0"/>
              <a:t>процесу</a:t>
            </a:r>
            <a:r>
              <a:rPr lang="ru-RU" sz="3600" dirty="0" smtClean="0"/>
              <a:t>; </a:t>
            </a:r>
            <a:endParaRPr lang="ru-RU" sz="3600" dirty="0"/>
          </a:p>
          <a:p>
            <a:pPr lvl="0" algn="ctr"/>
            <a:r>
              <a:rPr lang="ru-RU" sz="3600" dirty="0"/>
              <a:t> </a:t>
            </a:r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/>
              <a:t>медіа-інформаційної</a:t>
            </a:r>
            <a:r>
              <a:rPr lang="ru-RU" sz="3600" dirty="0"/>
              <a:t> </a:t>
            </a:r>
            <a:r>
              <a:rPr lang="ru-RU" sz="3600" dirty="0" err="1" smtClean="0"/>
              <a:t>грамотності</a:t>
            </a:r>
            <a:r>
              <a:rPr lang="ru-RU" sz="3600" dirty="0" smtClean="0"/>
              <a:t>;</a:t>
            </a:r>
          </a:p>
          <a:p>
            <a:pPr lvl="0" algn="ctr"/>
            <a:r>
              <a:rPr lang="ru-RU" sz="3600" dirty="0" err="1"/>
              <a:t>п</a:t>
            </a:r>
            <a:r>
              <a:rPr lang="ru-RU" sz="3600" dirty="0" err="1" smtClean="0"/>
              <a:t>рофілактика</a:t>
            </a:r>
            <a:r>
              <a:rPr lang="ru-RU" sz="3600" dirty="0" smtClean="0"/>
              <a:t> </a:t>
            </a:r>
            <a:r>
              <a:rPr lang="ru-RU" sz="3600" dirty="0" err="1"/>
              <a:t>Інтернет</a:t>
            </a:r>
            <a:r>
              <a:rPr lang="ru-RU" sz="3600" dirty="0"/>
              <a:t> та </a:t>
            </a:r>
            <a:r>
              <a:rPr lang="ru-RU" sz="3600" dirty="0" err="1"/>
              <a:t>гаджет</a:t>
            </a:r>
            <a:r>
              <a:rPr lang="ru-RU" sz="3600" dirty="0"/>
              <a:t> - </a:t>
            </a:r>
            <a:r>
              <a:rPr lang="ru-RU" sz="3600" dirty="0" err="1"/>
              <a:t>залежності</a:t>
            </a:r>
            <a:r>
              <a:rPr lang="ru-RU" sz="3600" dirty="0"/>
              <a:t> у </a:t>
            </a:r>
            <a:r>
              <a:rPr lang="ru-RU" sz="3600" dirty="0" err="1"/>
              <a:t>здобувачів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 </a:t>
            </a:r>
          </a:p>
          <a:p>
            <a:endParaRPr lang="ru-RU" sz="3600" dirty="0"/>
          </a:p>
        </p:txBody>
      </p:sp>
      <p:sp>
        <p:nvSpPr>
          <p:cNvPr id="17410" name="AutoShape 2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Психологічна служба » Білоцерківський колегі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Педагог-психо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472144"/>
            <a:ext cx="2936058" cy="138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Проблемне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практичного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психолога: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ПСИХОЛОГІЧНА ТА СОЦІАЛЬНА ПІДТРИМКА ВІД КВАЛІФІКОВАНИХ ФАХІВЦІВ: ДІЯЛЬНІСТЬ ПСИХОЛОГІЧНОЇ  СЛУЖБИ — КД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ПСИХОЛОГІЧНА ТА СОЦІАЛЬНА ПІДТРИМКА ВІД КВАЛІФІКОВАНИХ ФАХІВЦІВ: ДІЯЛЬНІСТЬ ПСИХОЛОГІЧНОЇ  СЛУЖБИ — КД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ПСИХОЛОГІЧНА ТА СОЦІАЛЬНА ПІДТРИМКА ВІД КВАЛІФІКОВАНИХ ФАХІВЦІВ: ДІЯЛЬНІСТЬ ПСИХОЛОГІЧНОЇ  СЛУЖБИ — КДП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3476625" cy="3076575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000496" y="2071678"/>
            <a:ext cx="457196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апрямки</a:t>
            </a:r>
            <a:r>
              <a:rPr kumimoji="0" lang="uk-UA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діяльності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психодіагностична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робота,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консультаційна робота,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корекційно-відновлювальна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розвивальна робота,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психологічна просвіта,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навчальна діяльність,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організаційно-методична робота,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зв’язки з громадськістю.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42976" y="1428736"/>
            <a:ext cx="68580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Адаптація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класу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6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66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школі</a:t>
            </a:r>
            <a:endParaRPr kumimoji="0" lang="ru-RU" sz="6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285852" y="785794"/>
          <a:ext cx="7096652" cy="5320820"/>
        </p:xfrm>
        <a:graphic>
          <a:graphicData uri="http://schemas.openxmlformats.org/presentationml/2006/ole">
            <p:oleObj spid="_x0000_s15361" name="Слайд" r:id="rId4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1142976" y="714356"/>
          <a:ext cx="7323188" cy="5501519"/>
        </p:xfrm>
        <a:graphic>
          <a:graphicData uri="http://schemas.openxmlformats.org/presentationml/2006/ole">
            <p:oleObj spid="_x0000_s14337" name="Слайд" r:id="rId4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332957" y="785794"/>
          <a:ext cx="7050577" cy="5286412"/>
        </p:xfrm>
        <a:graphic>
          <a:graphicData uri="http://schemas.openxmlformats.org/presentationml/2006/ole">
            <p:oleObj spid="_x0000_s13313" name="Слайд" r:id="rId4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1012</Words>
  <Application>Microsoft Office PowerPoint</Application>
  <PresentationFormat>Экран (4:3)</PresentationFormat>
  <Paragraphs>110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Слайд</vt:lpstr>
      <vt:lpstr>Аналіз діяльності  психологічної служби Роменської ЗОШ І-ІІІ ступенів №10  за І семестр  2021-2022 н.р.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Мотивація до навчання в школі  учнів 5 класу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Акція “16 днів проти насилля”</vt:lpstr>
      <vt:lpstr>Психологічний супровід під час дистанційного навчання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діяльності  психологічної служби  за І семестр  2021-2022 н.р.</dc:title>
  <dc:creator>Admin</dc:creator>
  <cp:lastModifiedBy>Admin</cp:lastModifiedBy>
  <cp:revision>3</cp:revision>
  <dcterms:created xsi:type="dcterms:W3CDTF">2022-01-06T08:02:36Z</dcterms:created>
  <dcterms:modified xsi:type="dcterms:W3CDTF">2022-01-11T11:01:57Z</dcterms:modified>
</cp:coreProperties>
</file>