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416" r:id="rId3"/>
    <p:sldId id="356" r:id="rId4"/>
    <p:sldId id="357" r:id="rId5"/>
    <p:sldId id="403" r:id="rId6"/>
    <p:sldId id="358" r:id="rId7"/>
    <p:sldId id="400" r:id="rId8"/>
    <p:sldId id="401" r:id="rId9"/>
    <p:sldId id="402" r:id="rId10"/>
    <p:sldId id="359" r:id="rId11"/>
    <p:sldId id="360" r:id="rId12"/>
    <p:sldId id="361" r:id="rId13"/>
    <p:sldId id="362" r:id="rId14"/>
    <p:sldId id="366" r:id="rId15"/>
    <p:sldId id="368" r:id="rId16"/>
    <p:sldId id="369" r:id="rId17"/>
    <p:sldId id="373" r:id="rId18"/>
    <p:sldId id="388" r:id="rId19"/>
    <p:sldId id="389" r:id="rId20"/>
    <p:sldId id="390" r:id="rId21"/>
    <p:sldId id="398" r:id="rId22"/>
    <p:sldId id="280" r:id="rId23"/>
    <p:sldId id="391" r:id="rId24"/>
    <p:sldId id="392" r:id="rId25"/>
    <p:sldId id="393" r:id="rId26"/>
    <p:sldId id="394" r:id="rId27"/>
    <p:sldId id="417" r:id="rId28"/>
    <p:sldId id="418" r:id="rId29"/>
    <p:sldId id="421" r:id="rId30"/>
    <p:sldId id="422" r:id="rId31"/>
    <p:sldId id="423" r:id="rId32"/>
    <p:sldId id="425" r:id="rId33"/>
    <p:sldId id="424" r:id="rId34"/>
    <p:sldId id="395" r:id="rId3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1823" autoAdjust="0"/>
  </p:normalViewPr>
  <p:slideViewPr>
    <p:cSldViewPr snapToGrid="0">
      <p:cViewPr varScale="1">
        <p:scale>
          <a:sx n="52" d="100"/>
          <a:sy n="52" d="100"/>
        </p:scale>
        <p:origin x="14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65DB6-C1C0-4880-921F-14FE1B3B31B6}" type="datetimeFigureOut">
              <a:rPr lang="uk-UA" smtClean="0"/>
              <a:t>28.08.2019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1DDFD-CEA1-45ED-9851-7865B027923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49869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1FA052-4D74-4317-9A14-CEC0780C462D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7373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05E44A-4A7F-494A-AC9C-56C9B264A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A59F98FE-92C1-4656-AE0E-58F0473C2E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CB3661D-1A7A-4907-9CC9-6A9AFC8FD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0DD-759A-4DEC-9D34-98393979899E}" type="datetimeFigureOut">
              <a:rPr lang="uk-UA" smtClean="0"/>
              <a:t>28.08.2019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EEE34C8-D976-40CE-9B80-9460E181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AC40C8F-0873-40CA-9FF4-9D155156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7106-73EE-4FE1-B57F-016ADBF8EC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663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FF753B-2796-48D9-9D21-B46ABAA91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74C830D9-FE26-40A9-B99D-261309BBC0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67F4C6B5-0C4E-488A-839B-2A442C3DB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0DD-759A-4DEC-9D34-98393979899E}" type="datetimeFigureOut">
              <a:rPr lang="uk-UA" smtClean="0"/>
              <a:t>28.08.2019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45798ABA-C55C-487A-8B7D-E06C30D3F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31336EB9-4F3D-4E0D-A416-0F420D97B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7106-73EE-4FE1-B57F-016ADBF8EC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59882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0BEA159C-151E-4138-98E1-E16E791568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2C7BF28B-BB6A-4CDC-B0C7-61C74865A4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A89481C4-66F7-4CA2-901F-ECCEBE633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0DD-759A-4DEC-9D34-98393979899E}" type="datetimeFigureOut">
              <a:rPr lang="uk-UA" smtClean="0"/>
              <a:t>28.08.2019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6AF90A3-C0F2-41DD-A8A5-3632332C8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1E8987D-0689-4D5E-A3E8-ABDFFFF55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7106-73EE-4FE1-B57F-016ADBF8EC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6675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663889-030D-416A-9B4E-9761D392E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9DFB005-69CD-4907-8636-E9AC0CC87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3040B02-8540-4203-9417-8D243CD38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0DD-759A-4DEC-9D34-98393979899E}" type="datetimeFigureOut">
              <a:rPr lang="uk-UA" smtClean="0"/>
              <a:t>28.08.2019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56E4C44-CDBA-469F-B7A2-492E0BEB0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F6FA05-DA2A-493E-866D-859C8459A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7106-73EE-4FE1-B57F-016ADBF8EC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967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A35011-6362-448C-9196-D8913BD3C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BB74B64-DCB8-4503-978C-0D1E34CD6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5D55AB1-1DE4-41A0-9B01-EAE01B5C1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0DD-759A-4DEC-9D34-98393979899E}" type="datetimeFigureOut">
              <a:rPr lang="uk-UA" smtClean="0"/>
              <a:t>28.08.2019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96C2B1D-9220-41DD-9318-3B1D01F2D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FFB7076-6CB4-4CE2-A3E4-E8B90F7C7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7106-73EE-4FE1-B57F-016ADBF8EC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84683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2FCE22-5FFB-437C-A7A6-84D3E0177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4A49EB0-EC01-4E81-9D22-0336053392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CB92A226-220F-4A2B-89C0-FD47099BB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F34FAE3E-DD8C-45D8-9560-C170D71F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0DD-759A-4DEC-9D34-98393979899E}" type="datetimeFigureOut">
              <a:rPr lang="uk-UA" smtClean="0"/>
              <a:t>28.08.2019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A45627EE-2864-4EED-87DA-FDD62EF91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26543E03-2BCB-40A8-B978-C108A55F4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7106-73EE-4FE1-B57F-016ADBF8EC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97185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C3950E-40E4-426B-AD91-75C05651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DDD571E-D3E4-4BDF-8024-F14EE8A9F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2E7F1D17-3818-453B-8E45-0E20C0C84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BE6DA8E-CCAC-421C-A9DA-09600931F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3867A22E-77C8-421A-8F67-E95A740349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D39FE27E-F6BE-414F-BC2A-C2C0ACB47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0DD-759A-4DEC-9D34-98393979899E}" type="datetimeFigureOut">
              <a:rPr lang="uk-UA" smtClean="0"/>
              <a:t>28.08.2019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9E8C7E43-D49F-46CF-9B49-E66560762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285968BF-FFAD-4CAA-9D26-57F4128F9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7106-73EE-4FE1-B57F-016ADBF8EC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0384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EA1540-CF04-43F1-8FEA-84F97686A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17B7AB0C-FC09-4831-9A5B-1AAA52A24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0DD-759A-4DEC-9D34-98393979899E}" type="datetimeFigureOut">
              <a:rPr lang="uk-UA" smtClean="0"/>
              <a:t>28.08.2019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A014A7FA-3850-4AF8-96B7-0DC064F65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06F37E26-6D25-4FD9-AC66-11DBB8ADB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7106-73EE-4FE1-B57F-016ADBF8EC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104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376DD317-1C27-4334-B99A-5C7C240CC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0DD-759A-4DEC-9D34-98393979899E}" type="datetimeFigureOut">
              <a:rPr lang="uk-UA" smtClean="0"/>
              <a:t>28.08.2019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42B4B61E-EF12-400B-8708-695A874BF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D4BE2CFC-4564-4D94-B4CF-593AD5F3C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7106-73EE-4FE1-B57F-016ADBF8EC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0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3F009F-084E-4058-8B17-D47602B90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3877A69-74E5-4560-8D27-DA299AA677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F695B95C-F7AA-46D7-9AE4-A4DA7D241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1BFFC254-4836-4C11-946A-3B604F54E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0DD-759A-4DEC-9D34-98393979899E}" type="datetimeFigureOut">
              <a:rPr lang="uk-UA" smtClean="0"/>
              <a:t>28.08.2019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92223B60-5A09-452B-AB4F-DCC2AFDA8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57AD159-7018-4216-966A-5C240BF9A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7106-73EE-4FE1-B57F-016ADBF8EC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6125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F3677-1587-4024-819A-5F0642195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D12EBF07-ECFE-4AA9-BBF6-1A59C5D9DC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E26CB20-B241-4557-849D-974BBC8A7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B46F1232-DFA0-4655-93B1-98765ED19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BA0DD-759A-4DEC-9D34-98393979899E}" type="datetimeFigureOut">
              <a:rPr lang="uk-UA" smtClean="0"/>
              <a:t>28.08.2019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C6FB7CD-8A17-4777-ADE4-CF3F94629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AA21A511-1EA7-42ED-AF1B-F4B9F0C57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7106-73EE-4FE1-B57F-016ADBF8EC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212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E10C4168-7394-4175-9836-DE10F2F3C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37759647-BBF3-4FB8-B863-88F4E366E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EA34265-1EE8-4376-BE11-A8EB5B93C8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2BA0DD-759A-4DEC-9D34-98393979899E}" type="datetimeFigureOut">
              <a:rPr lang="uk-UA" smtClean="0"/>
              <a:t>28.08.2019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74DC142-6B3B-429F-B064-F34864254E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3EC9846-D46D-49E5-9564-8DC430229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7106-73EE-4FE1-B57F-016ADBF8ECDA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10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reyestr.court.gov.ua/Review/81652333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48BCDF-AE2C-4C67-BB3A-C1D5471178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800" b="1" dirty="0" err="1"/>
              <a:t>Правові</a:t>
            </a:r>
            <a:r>
              <a:rPr lang="ru-RU" sz="4800" b="1" dirty="0"/>
              <a:t> засади </a:t>
            </a:r>
            <a:r>
              <a:rPr lang="ru-RU" sz="4800" b="1" dirty="0" err="1"/>
              <a:t>імунопрофілактики</a:t>
            </a:r>
            <a:r>
              <a:rPr lang="ru-RU" sz="4800" b="1" dirty="0"/>
              <a:t>.</a:t>
            </a:r>
            <a:endParaRPr lang="uk-UA" sz="48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1C59237F-9FD3-461C-9270-2BAE584641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Федір Лапій</a:t>
            </a:r>
          </a:p>
        </p:txBody>
      </p:sp>
    </p:spTree>
    <p:extLst>
      <p:ext uri="{BB962C8B-B14F-4D97-AF65-F5344CB8AC3E}">
        <p14:creationId xmlns:p14="http://schemas.microsoft.com/office/powerpoint/2010/main" val="1805152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b="1" i="1" dirty="0"/>
              <a:t>Закон України «Основи законодавства України про охорону здоров'я»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7241" y="1959429"/>
            <a:ext cx="11476653" cy="4533446"/>
          </a:xfrm>
        </p:spPr>
        <p:txBody>
          <a:bodyPr>
            <a:normAutofit/>
          </a:bodyPr>
          <a:lstStyle/>
          <a:p>
            <a:r>
              <a:rPr lang="uk-UA" sz="3600" b="1" i="1" dirty="0"/>
              <a:t>Стаття 5.</a:t>
            </a:r>
            <a:r>
              <a:rPr lang="uk-UA" sz="3600" i="1" dirty="0"/>
              <a:t> Охорона здоров'я - загальний обов'язок суспільства та держави</a:t>
            </a:r>
            <a:endParaRPr lang="uk-UA" sz="3600" dirty="0"/>
          </a:p>
          <a:p>
            <a:r>
              <a:rPr lang="uk-UA" sz="3600" i="1" dirty="0"/>
              <a:t>Державні, громадські або інші органи, підприємства, установи, організації, посадові особи та </a:t>
            </a:r>
            <a:r>
              <a:rPr lang="uk-UA" sz="3600" b="1" i="1" dirty="0"/>
              <a:t>громадяни </a:t>
            </a:r>
            <a:r>
              <a:rPr lang="uk-UA" sz="3600" b="1" i="1" dirty="0">
                <a:solidFill>
                  <a:srgbClr val="FF0000"/>
                </a:solidFill>
              </a:rPr>
              <a:t>зобов'язані</a:t>
            </a:r>
            <a:r>
              <a:rPr lang="uk-UA" sz="3600" b="1" i="1" dirty="0"/>
              <a:t> забезпечити пріоритетність охорони здоров'я у власній діяльності, </a:t>
            </a:r>
            <a:r>
              <a:rPr lang="uk-UA" sz="3600" b="1" i="1" dirty="0">
                <a:solidFill>
                  <a:srgbClr val="FF0000"/>
                </a:solidFill>
              </a:rPr>
              <a:t>не завдавати шкоди здоров'ю населення і окремих осіб</a:t>
            </a:r>
            <a:r>
              <a:rPr lang="uk-UA" sz="3600" i="1" dirty="0"/>
              <a:t>....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621986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17BA6F-9CEF-46D6-8456-D169C11C3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705" y="147712"/>
            <a:ext cx="11760590" cy="1160584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i="1" dirty="0"/>
              <a:t>Закон України «Основи законодавства України про охорону здоров'я»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5704" y="1884784"/>
            <a:ext cx="11760591" cy="4308176"/>
          </a:xfrm>
        </p:spPr>
        <p:txBody>
          <a:bodyPr>
            <a:noAutofit/>
          </a:bodyPr>
          <a:lstStyle/>
          <a:p>
            <a:r>
              <a:rPr lang="ru-RU" sz="3600" b="1" i="1" dirty="0" err="1"/>
              <a:t>Стаття</a:t>
            </a:r>
            <a:r>
              <a:rPr lang="ru-RU" sz="3600" b="1" i="1" dirty="0"/>
              <a:t> 10. </a:t>
            </a:r>
            <a:r>
              <a:rPr lang="ru-RU" sz="3600" i="1" dirty="0" err="1">
                <a:solidFill>
                  <a:srgbClr val="FF0000"/>
                </a:solidFill>
              </a:rPr>
              <a:t>Громадяни</a:t>
            </a:r>
            <a:r>
              <a:rPr lang="ru-RU" sz="3600" i="1" dirty="0">
                <a:solidFill>
                  <a:srgbClr val="FF0000"/>
                </a:solidFill>
              </a:rPr>
              <a:t> України </a:t>
            </a:r>
            <a:r>
              <a:rPr lang="ru-RU" sz="3600" i="1" dirty="0" err="1">
                <a:solidFill>
                  <a:srgbClr val="FF0000"/>
                </a:solidFill>
              </a:rPr>
              <a:t>зобов'язані</a:t>
            </a:r>
            <a:r>
              <a:rPr lang="ru-RU" sz="3600" i="1" dirty="0">
                <a:solidFill>
                  <a:srgbClr val="FF0000"/>
                </a:solidFill>
              </a:rPr>
              <a:t>: </a:t>
            </a:r>
            <a:endParaRPr lang="uk-UA" sz="3600" dirty="0">
              <a:solidFill>
                <a:srgbClr val="FF0000"/>
              </a:solidFill>
            </a:endParaRPr>
          </a:p>
          <a:p>
            <a:pPr lvl="2">
              <a:buNone/>
            </a:pPr>
            <a:r>
              <a:rPr lang="ru-RU" sz="3600" i="1" dirty="0"/>
              <a:t>а) </a:t>
            </a:r>
            <a:r>
              <a:rPr lang="ru-RU" sz="3600" i="1" dirty="0" err="1"/>
              <a:t>піклуватись</a:t>
            </a:r>
            <a:r>
              <a:rPr lang="ru-RU" sz="3600" i="1" dirty="0"/>
              <a:t> про </a:t>
            </a:r>
            <a:r>
              <a:rPr lang="ru-RU" sz="3600" i="1" dirty="0" err="1"/>
              <a:t>своє</a:t>
            </a:r>
            <a:r>
              <a:rPr lang="ru-RU" sz="3600" i="1" dirty="0"/>
              <a:t> </a:t>
            </a:r>
            <a:r>
              <a:rPr lang="ru-RU" sz="3600" i="1" dirty="0" err="1"/>
              <a:t>здоров'я</a:t>
            </a:r>
            <a:r>
              <a:rPr lang="ru-RU" sz="3600" i="1" dirty="0"/>
              <a:t> та </a:t>
            </a:r>
            <a:r>
              <a:rPr lang="ru-RU" sz="3600" i="1" dirty="0" err="1"/>
              <a:t>здоров'я</a:t>
            </a:r>
            <a:r>
              <a:rPr lang="ru-RU" sz="3600" i="1" dirty="0"/>
              <a:t> </a:t>
            </a:r>
            <a:r>
              <a:rPr lang="ru-RU" sz="3600" i="1" dirty="0" err="1"/>
              <a:t>дітей</a:t>
            </a:r>
            <a:r>
              <a:rPr lang="ru-RU" sz="3600" i="1" dirty="0"/>
              <a:t>, не </a:t>
            </a:r>
            <a:r>
              <a:rPr lang="ru-RU" sz="3600" i="1" dirty="0" err="1"/>
              <a:t>шкодити</a:t>
            </a:r>
            <a:r>
              <a:rPr lang="ru-RU" sz="3600" i="1" dirty="0"/>
              <a:t> </a:t>
            </a:r>
            <a:r>
              <a:rPr lang="ru-RU" sz="3600" i="1" dirty="0" err="1"/>
              <a:t>здоров'ю</a:t>
            </a:r>
            <a:r>
              <a:rPr lang="ru-RU" sz="3600" i="1" dirty="0"/>
              <a:t> </a:t>
            </a:r>
            <a:r>
              <a:rPr lang="ru-RU" sz="3600" i="1" dirty="0" err="1"/>
              <a:t>інших</a:t>
            </a:r>
            <a:r>
              <a:rPr lang="ru-RU" sz="3600" i="1" dirty="0"/>
              <a:t> </a:t>
            </a:r>
            <a:r>
              <a:rPr lang="ru-RU" sz="3600" i="1" dirty="0" err="1"/>
              <a:t>громадян</a:t>
            </a:r>
            <a:r>
              <a:rPr lang="ru-RU" sz="3600" i="1" dirty="0"/>
              <a:t>; </a:t>
            </a:r>
            <a:endParaRPr lang="uk-UA" sz="3600" i="1" dirty="0"/>
          </a:p>
          <a:p>
            <a:pPr lvl="2">
              <a:buNone/>
            </a:pPr>
            <a:r>
              <a:rPr lang="ru-RU" sz="3600" i="1" dirty="0"/>
              <a:t>б) у </a:t>
            </a:r>
            <a:r>
              <a:rPr lang="ru-RU" sz="3600" i="1" dirty="0" err="1"/>
              <a:t>передбачених</a:t>
            </a:r>
            <a:r>
              <a:rPr lang="ru-RU" sz="3600" i="1" dirty="0"/>
              <a:t> </a:t>
            </a:r>
            <a:r>
              <a:rPr lang="ru-RU" sz="3600" i="1" dirty="0" err="1"/>
              <a:t>законодавством</a:t>
            </a:r>
            <a:r>
              <a:rPr lang="ru-RU" sz="3600" i="1" dirty="0"/>
              <a:t> </a:t>
            </a:r>
            <a:r>
              <a:rPr lang="ru-RU" sz="3600" i="1" dirty="0" err="1"/>
              <a:t>випадках</a:t>
            </a:r>
            <a:r>
              <a:rPr lang="ru-RU" sz="3600" i="1" dirty="0"/>
              <a:t> </a:t>
            </a:r>
            <a:r>
              <a:rPr lang="ru-RU" sz="3600" i="1" dirty="0" err="1"/>
              <a:t>проходити</a:t>
            </a:r>
            <a:r>
              <a:rPr lang="ru-RU" sz="3600" i="1" dirty="0"/>
              <a:t> </a:t>
            </a:r>
            <a:r>
              <a:rPr lang="ru-RU" sz="3600" i="1" dirty="0" err="1"/>
              <a:t>профілактичні</a:t>
            </a:r>
            <a:r>
              <a:rPr lang="ru-RU" sz="3600" i="1" dirty="0"/>
              <a:t> </a:t>
            </a:r>
            <a:r>
              <a:rPr lang="ru-RU" sz="3600" i="1" dirty="0" err="1"/>
              <a:t>медичні</a:t>
            </a:r>
            <a:r>
              <a:rPr lang="ru-RU" sz="3600" i="1" dirty="0"/>
              <a:t> огляди і </a:t>
            </a:r>
            <a:r>
              <a:rPr lang="ru-RU" sz="3600" i="1" dirty="0" err="1"/>
              <a:t>робити</a:t>
            </a:r>
            <a:r>
              <a:rPr lang="ru-RU" sz="3600" i="1" dirty="0"/>
              <a:t> </a:t>
            </a:r>
            <a:r>
              <a:rPr lang="ru-RU" sz="3600" i="1" dirty="0" err="1"/>
              <a:t>щеплення</a:t>
            </a:r>
            <a:r>
              <a:rPr lang="ru-RU" sz="3600" i="1" dirty="0"/>
              <a:t>;</a:t>
            </a:r>
            <a:endParaRPr lang="uk-UA" sz="3600" i="1" dirty="0"/>
          </a:p>
          <a:p>
            <a:pPr lvl="2">
              <a:buNone/>
            </a:pPr>
            <a:r>
              <a:rPr lang="ru-RU" sz="3600" i="1" dirty="0"/>
              <a:t>…</a:t>
            </a:r>
            <a:endParaRPr lang="uk-UA" sz="3600" i="1" dirty="0"/>
          </a:p>
        </p:txBody>
      </p:sp>
    </p:spTree>
    <p:extLst>
      <p:ext uri="{BB962C8B-B14F-4D97-AF65-F5344CB8AC3E}">
        <p14:creationId xmlns:p14="http://schemas.microsoft.com/office/powerpoint/2010/main" val="677778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b="1" i="1" dirty="0"/>
              <a:t>Закон України «Про забезпечення санітарного та епідемічного благополуччя населення»</a:t>
            </a:r>
            <a:endParaRPr lang="uk-UA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935" y="1825625"/>
            <a:ext cx="11663265" cy="4667250"/>
          </a:xfrm>
        </p:spPr>
        <p:txBody>
          <a:bodyPr>
            <a:normAutofit/>
          </a:bodyPr>
          <a:lstStyle/>
          <a:p>
            <a:r>
              <a:rPr lang="uk-UA" sz="4000" i="1" dirty="0"/>
              <a:t>Стаття 5. Громадяни зобов'язані: </a:t>
            </a:r>
            <a:endParaRPr lang="uk-UA" sz="4000" dirty="0"/>
          </a:p>
          <a:p>
            <a:pPr lvl="1">
              <a:buNone/>
            </a:pPr>
            <a:r>
              <a:rPr lang="uk-UA" sz="3600" i="1" dirty="0"/>
              <a:t>піклуватися про своє здоров'я та здоров'я і гігієнічне виховання своїх дітей, </a:t>
            </a:r>
            <a:r>
              <a:rPr lang="uk-UA" sz="3600" b="1" i="1" dirty="0">
                <a:solidFill>
                  <a:srgbClr val="FF0000"/>
                </a:solidFill>
              </a:rPr>
              <a:t>не шкодити здоров'ю інших громадян</a:t>
            </a:r>
            <a:r>
              <a:rPr lang="uk-UA" sz="3600" i="1" dirty="0"/>
              <a:t>;</a:t>
            </a:r>
            <a:endParaRPr lang="uk-UA" sz="3600" dirty="0"/>
          </a:p>
          <a:p>
            <a:pPr lvl="1">
              <a:buNone/>
            </a:pPr>
            <a:r>
              <a:rPr lang="uk-UA" sz="3600" i="1" dirty="0"/>
              <a:t>…</a:t>
            </a:r>
            <a:endParaRPr lang="uk-UA" sz="3600" dirty="0"/>
          </a:p>
          <a:p>
            <a:pPr lvl="1">
              <a:buNone/>
            </a:pPr>
            <a:r>
              <a:rPr lang="uk-UA" sz="3600" i="1" dirty="0"/>
              <a:t>проходити обов'язкові медичні огляди та </a:t>
            </a:r>
            <a:r>
              <a:rPr lang="uk-UA" sz="3600" i="1" dirty="0">
                <a:solidFill>
                  <a:srgbClr val="FF0000"/>
                </a:solidFill>
              </a:rPr>
              <a:t>робити щеплення у передбачених законодавством випадках</a:t>
            </a:r>
            <a:r>
              <a:rPr lang="uk-UA" sz="3600" i="1" dirty="0"/>
              <a:t>;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400481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9540A65C-AB16-487A-97D3-385630C4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6715"/>
            <a:ext cx="10515600" cy="1196389"/>
          </a:xfrm>
        </p:spPr>
        <p:txBody>
          <a:bodyPr>
            <a:normAutofit fontScale="90000"/>
          </a:bodyPr>
          <a:lstStyle/>
          <a:p>
            <a:r>
              <a:rPr lang="uk-UA" b="1" i="1" dirty="0"/>
              <a:t>Закон України «Про забезпечення санітарного та епідемічного благополуччя населення»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6468" y="1493104"/>
            <a:ext cx="11859064" cy="4870597"/>
          </a:xfrm>
        </p:spPr>
        <p:txBody>
          <a:bodyPr>
            <a:noAutofit/>
          </a:bodyPr>
          <a:lstStyle/>
          <a:p>
            <a:pPr fontAlgn="base"/>
            <a:r>
              <a:rPr lang="uk-UA" i="1" dirty="0"/>
              <a:t>Стаття 27.</a:t>
            </a:r>
            <a:r>
              <a:rPr lang="uk-UA" dirty="0"/>
              <a:t> </a:t>
            </a:r>
            <a:r>
              <a:rPr lang="uk-UA" i="1" dirty="0"/>
              <a:t>Профілактичні щеплення.</a:t>
            </a:r>
            <a:endParaRPr lang="uk-UA" dirty="0"/>
          </a:p>
          <a:p>
            <a:pPr lvl="1" fontAlgn="base">
              <a:buNone/>
            </a:pPr>
            <a:r>
              <a:rPr lang="uk-UA" sz="2800" i="1" dirty="0">
                <a:solidFill>
                  <a:srgbClr val="FF0000"/>
                </a:solidFill>
              </a:rPr>
              <a:t>Профілактичні щеплення </a:t>
            </a:r>
            <a:r>
              <a:rPr lang="uk-UA" sz="2800" i="1" dirty="0"/>
              <a:t>з метою запобігання захворювання </a:t>
            </a:r>
            <a:r>
              <a:rPr lang="uk-UA" sz="2800" i="1" dirty="0">
                <a:solidFill>
                  <a:srgbClr val="FF0000"/>
                </a:solidFill>
              </a:rPr>
              <a:t>на туберкульоз, поліомієліт, дифтерію, кашлюк, правець та кір в Україні є обов'язковими. </a:t>
            </a:r>
            <a:r>
              <a:rPr lang="uk-UA" sz="2800" i="1" dirty="0"/>
              <a:t>Обов'язковим профілактичним щепленням для запобігання поширення інших інфекційних захворювань підлягають окремі категорії працівників у зв'язку з особливостями виробництва або виконуваної ними роботи. </a:t>
            </a:r>
            <a:r>
              <a:rPr lang="uk-UA" sz="2800" i="1" dirty="0">
                <a:solidFill>
                  <a:srgbClr val="FF0000"/>
                </a:solidFill>
              </a:rPr>
              <a:t>У разі необґрунтованої відмови від щеплення за поданням відповідних посадових осіб державної санітарно-епідеміологічної служби вони до роботи не допускаються</a:t>
            </a:r>
            <a:r>
              <a:rPr lang="uk-UA" sz="2800" i="1" dirty="0"/>
              <a:t>.</a:t>
            </a:r>
            <a:endParaRPr lang="uk-UA" sz="2800" dirty="0"/>
          </a:p>
          <a:p>
            <a:pPr lvl="1" fontAlgn="base">
              <a:buNone/>
            </a:pPr>
            <a:r>
              <a:rPr lang="uk-UA" sz="2800" i="1" dirty="0"/>
              <a:t>Групи населення та категорії працівників, які підлягають профілактичним щепленням, у тому числі обов'язковим, а також порядок і терміни їх проведення визначаються Міністерством охорони здоров'я України.</a:t>
            </a:r>
            <a:endParaRPr lang="uk-UA" sz="2800" dirty="0"/>
          </a:p>
          <a:p>
            <a:pPr lvl="1" fontAlgn="base">
              <a:buNone/>
            </a:pPr>
            <a:r>
              <a:rPr lang="uk-UA" sz="2800" i="1" dirty="0"/>
              <a:t>...</a:t>
            </a:r>
            <a:endParaRPr lang="uk-UA" sz="28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19824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b="1" i="1" dirty="0"/>
              <a:t>Закон України «Про захист населення від інфекційних хвороб».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2236763"/>
            <a:ext cx="10515600" cy="3940200"/>
          </a:xfrm>
        </p:spPr>
        <p:txBody>
          <a:bodyPr>
            <a:normAutofit/>
          </a:bodyPr>
          <a:lstStyle/>
          <a:p>
            <a:pPr fontAlgn="base"/>
            <a:r>
              <a:rPr lang="uk-UA" sz="4000" i="1" dirty="0"/>
              <a:t>Стаття 12.</a:t>
            </a:r>
            <a:r>
              <a:rPr lang="uk-UA" sz="4000" dirty="0"/>
              <a:t> </a:t>
            </a:r>
            <a:r>
              <a:rPr lang="uk-UA" sz="4000" i="1" dirty="0"/>
              <a:t>Профілактичні щеплення.</a:t>
            </a:r>
            <a:endParaRPr lang="uk-UA" sz="4000" dirty="0"/>
          </a:p>
          <a:p>
            <a:pPr lvl="1"/>
            <a:r>
              <a:rPr lang="uk-UA" sz="3600" i="1" dirty="0">
                <a:solidFill>
                  <a:srgbClr val="FF0000"/>
                </a:solidFill>
              </a:rPr>
              <a:t>Профілактичні щеплення </a:t>
            </a:r>
            <a:r>
              <a:rPr lang="uk-UA" sz="3600" i="1" dirty="0"/>
              <a:t>проти туберкульозу, поліомієліту, дифтерії, кашлюку, правця та кору </a:t>
            </a:r>
            <a:r>
              <a:rPr lang="uk-UA" sz="3600" i="1" dirty="0">
                <a:solidFill>
                  <a:srgbClr val="FF0000"/>
                </a:solidFill>
              </a:rPr>
              <a:t>є обов'язковими </a:t>
            </a:r>
            <a:r>
              <a:rPr lang="uk-UA" sz="3600" i="1" dirty="0"/>
              <a:t>і включаються до Календаря щеплень.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956139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0111" y="1941341"/>
            <a:ext cx="11591778" cy="4567947"/>
          </a:xfrm>
        </p:spPr>
        <p:txBody>
          <a:bodyPr>
            <a:normAutofit lnSpcReduction="10000"/>
          </a:bodyPr>
          <a:lstStyle/>
          <a:p>
            <a:r>
              <a:rPr lang="ru-RU" sz="3200" b="1" dirty="0" err="1"/>
              <a:t>Стаття</a:t>
            </a:r>
            <a:r>
              <a:rPr lang="ru-RU" sz="3200" b="1" dirty="0"/>
              <a:t> 15.</a:t>
            </a:r>
            <a:r>
              <a:rPr lang="ru-RU" sz="3200" dirty="0"/>
              <a:t> </a:t>
            </a:r>
            <a:r>
              <a:rPr lang="ru-RU" sz="3200" dirty="0" err="1"/>
              <a:t>Запобігання</a:t>
            </a:r>
            <a:r>
              <a:rPr lang="ru-RU" sz="3200" dirty="0"/>
              <a:t> </a:t>
            </a:r>
            <a:r>
              <a:rPr lang="ru-RU" sz="3200" dirty="0" err="1"/>
              <a:t>інфекційним</a:t>
            </a:r>
            <a:r>
              <a:rPr lang="ru-RU" sz="3200" dirty="0"/>
              <a:t>  </a:t>
            </a:r>
            <a:r>
              <a:rPr lang="ru-RU" sz="3200" dirty="0" err="1"/>
              <a:t>захворюванням</a:t>
            </a:r>
            <a:r>
              <a:rPr lang="ru-RU" sz="3200" dirty="0"/>
              <a:t> у </a:t>
            </a:r>
            <a:r>
              <a:rPr lang="ru-RU" sz="3200" dirty="0" err="1"/>
              <a:t>дитячих</a:t>
            </a:r>
            <a:r>
              <a:rPr lang="ru-RU" sz="3200" dirty="0"/>
              <a:t>  закладах.</a:t>
            </a:r>
          </a:p>
          <a:p>
            <a:pPr>
              <a:buNone/>
            </a:pPr>
            <a:r>
              <a:rPr lang="uk-UA" sz="3200" dirty="0"/>
              <a:t>Прийом дітей до виховних, навчальних, оздоровчих та інших дитячих закладів проводиться за наявності відповідної довідки  закладу охорони здоров'я, в якому дитина перебуває під медичним наглядом. </a:t>
            </a:r>
            <a:r>
              <a:rPr lang="uk-UA" sz="3200" b="1" dirty="0"/>
              <a:t>Довідка видається на підставі </a:t>
            </a:r>
            <a:r>
              <a:rPr lang="uk-UA" sz="3200" dirty="0"/>
              <a:t>даних медичного огляду дитини, </a:t>
            </a:r>
            <a:r>
              <a:rPr lang="uk-UA" sz="3200" b="1" dirty="0"/>
              <a:t>якщо відсутні медичні протипоказання для її перебування у цьому закладі</a:t>
            </a:r>
            <a:r>
              <a:rPr lang="uk-UA" sz="3200" dirty="0"/>
              <a:t>, </a:t>
            </a:r>
            <a:r>
              <a:rPr lang="uk-UA" sz="3200" b="1" dirty="0"/>
              <a:t>а також якщо їй проведено профілактичні щеплення згідно з календарем щеплень</a:t>
            </a:r>
            <a:r>
              <a:rPr lang="uk-UA" sz="3200" dirty="0"/>
              <a:t> і вона не перебувала в контакті з хворими на інфекційні хвороби або бактеріоносіями. 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3668B92E-DF11-4BF1-89C2-1E14BF8EADF4}"/>
              </a:ext>
            </a:extLst>
          </p:cNvPr>
          <p:cNvSpPr txBox="1">
            <a:spLocks/>
          </p:cNvSpPr>
          <p:nvPr/>
        </p:nvSpPr>
        <p:spPr>
          <a:xfrm>
            <a:off x="838200" y="3487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i="1" dirty="0"/>
              <a:t>Закон України «Про захист населення від інфекційних хвороб».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87403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0165" y="1825625"/>
            <a:ext cx="11408899" cy="4898732"/>
          </a:xfrm>
        </p:spPr>
        <p:txBody>
          <a:bodyPr>
            <a:normAutofit/>
          </a:bodyPr>
          <a:lstStyle/>
          <a:p>
            <a:r>
              <a:rPr lang="uk-UA" sz="3200" b="1" dirty="0"/>
              <a:t>Стаття 15 </a:t>
            </a:r>
            <a:r>
              <a:rPr lang="uk-UA" sz="3200" dirty="0"/>
              <a:t>(продовження)</a:t>
            </a:r>
          </a:p>
          <a:p>
            <a:pPr>
              <a:buNone/>
            </a:pPr>
            <a:r>
              <a:rPr lang="uk-UA" sz="3200" b="1" dirty="0">
                <a:solidFill>
                  <a:srgbClr val="00B050"/>
                </a:solidFill>
              </a:rPr>
              <a:t>Дітям, які не отримали профілактичних щеплень згідно з календарем щеплень, відвідування дитячих закладів не дозволяється. </a:t>
            </a:r>
            <a:br>
              <a:rPr lang="uk-UA" sz="3200" dirty="0"/>
            </a:br>
            <a:r>
              <a:rPr lang="uk-UA" sz="3200" dirty="0"/>
              <a:t>У разі </a:t>
            </a:r>
            <a:r>
              <a:rPr lang="uk-UA" sz="3200" b="1" dirty="0"/>
              <a:t>якщо профілактичні щеплення </a:t>
            </a:r>
            <a:r>
              <a:rPr lang="uk-UA" sz="3200" dirty="0"/>
              <a:t>дітям </a:t>
            </a:r>
            <a:r>
              <a:rPr lang="uk-UA" sz="3200" b="1" dirty="0"/>
              <a:t>проведено з порушенням установлених строків у зв'язку з медичними протипоказаннями</a:t>
            </a:r>
            <a:r>
              <a:rPr lang="uk-UA" sz="3200" dirty="0"/>
              <a:t>, при благополучній епідемічній ситуації </a:t>
            </a:r>
            <a:r>
              <a:rPr lang="uk-UA" sz="3200" b="1" dirty="0"/>
              <a:t>за рішенням консиліуму відповідних лікарів вони можуть бути прийняті</a:t>
            </a:r>
            <a:r>
              <a:rPr lang="uk-UA" sz="3200" dirty="0"/>
              <a:t> до відповідного дитячого закладу та відвідувати його.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AE1B8FD0-A587-4666-B92B-CAB904970355}"/>
              </a:ext>
            </a:extLst>
          </p:cNvPr>
          <p:cNvSpPr txBox="1">
            <a:spLocks/>
          </p:cNvSpPr>
          <p:nvPr/>
        </p:nvSpPr>
        <p:spPr>
          <a:xfrm>
            <a:off x="838200" y="34871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b="1" i="1" dirty="0"/>
              <a:t>Закон України «Про захист населення від інфекційних хвороб».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15221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900"/>
          </a:xfrm>
        </p:spPr>
        <p:txBody>
          <a:bodyPr/>
          <a:lstStyle/>
          <a:p>
            <a:r>
              <a:rPr lang="uk-UA" b="1" dirty="0"/>
              <a:t>Закону Україну «Про освіту» (2017 р.)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3217" y="1477108"/>
            <a:ext cx="11774659" cy="5162843"/>
          </a:xfrm>
        </p:spPr>
        <p:txBody>
          <a:bodyPr>
            <a:normAutofit lnSpcReduction="10000"/>
          </a:bodyPr>
          <a:lstStyle/>
          <a:p>
            <a:pPr fontAlgn="base"/>
            <a:r>
              <a:rPr lang="uk-UA" sz="3200" i="1" dirty="0"/>
              <a:t>Стаття 3. Право на освіту</a:t>
            </a:r>
            <a:endParaRPr lang="uk-UA" sz="3200" dirty="0"/>
          </a:p>
          <a:p>
            <a:pPr fontAlgn="base"/>
            <a:r>
              <a:rPr lang="uk-UA" sz="3200" i="1" dirty="0"/>
              <a:t>1. </a:t>
            </a:r>
            <a:r>
              <a:rPr lang="uk-UA" sz="3200" b="1" i="1" dirty="0"/>
              <a:t>Кожен має право </a:t>
            </a:r>
            <a:r>
              <a:rPr lang="uk-UA" sz="3200" i="1" dirty="0"/>
              <a:t>на якісну та доступну </a:t>
            </a:r>
            <a:r>
              <a:rPr lang="uk-UA" sz="3200" b="1" i="1" dirty="0"/>
              <a:t>освіту</a:t>
            </a:r>
            <a:r>
              <a:rPr lang="uk-UA" sz="3200" i="1" dirty="0"/>
              <a:t>. Право на освіту включає право здобувати освіту впродовж усього життя, право на доступність освіти, право на безоплатну освіту у випадках і </a:t>
            </a:r>
            <a:r>
              <a:rPr lang="uk-UA" sz="3200" i="1" dirty="0">
                <a:solidFill>
                  <a:srgbClr val="FF0000"/>
                </a:solidFill>
              </a:rPr>
              <a:t>порядку, визначених</a:t>
            </a:r>
            <a:r>
              <a:rPr lang="uk-UA" sz="3200" i="1" dirty="0"/>
              <a:t> Конституцією та </a:t>
            </a:r>
            <a:r>
              <a:rPr lang="uk-UA" sz="3200" i="1" dirty="0">
                <a:solidFill>
                  <a:srgbClr val="FF0000"/>
                </a:solidFill>
              </a:rPr>
              <a:t>законами України</a:t>
            </a:r>
            <a:r>
              <a:rPr lang="uk-UA" sz="3200" i="1" dirty="0"/>
              <a:t>.</a:t>
            </a:r>
            <a:endParaRPr lang="uk-UA" sz="3200" dirty="0"/>
          </a:p>
          <a:p>
            <a:pPr marL="457200" lvl="1" indent="0" fontAlgn="base">
              <a:buNone/>
            </a:pPr>
            <a:r>
              <a:rPr lang="uk-UA" sz="2800" i="1" dirty="0"/>
              <a:t>…</a:t>
            </a:r>
            <a:endParaRPr lang="uk-UA" sz="2800" dirty="0"/>
          </a:p>
          <a:p>
            <a:pPr marL="457200" lvl="1" indent="0">
              <a:buNone/>
            </a:pPr>
            <a:r>
              <a:rPr lang="uk-UA" sz="2800" i="1" dirty="0">
                <a:solidFill>
                  <a:srgbClr val="FF0000"/>
                </a:solidFill>
              </a:rPr>
              <a:t>Право</a:t>
            </a:r>
            <a:r>
              <a:rPr lang="uk-UA" sz="2800" i="1" dirty="0"/>
              <a:t> особи </a:t>
            </a:r>
            <a:r>
              <a:rPr lang="uk-UA" sz="2800" i="1" dirty="0">
                <a:solidFill>
                  <a:srgbClr val="FF0000"/>
                </a:solidFill>
              </a:rPr>
              <a:t>на освіту може реалізовуватися шляхом її здобуття на різних рівнях освіти, у різних формах і різних видів</a:t>
            </a:r>
            <a:r>
              <a:rPr lang="uk-UA" sz="2800" i="1" dirty="0"/>
              <a:t>, у тому числі шляхом здобуття дошкільної, повної загальної середньої, позашкільної, професійної (професійно-технічної), фахової </a:t>
            </a:r>
            <a:r>
              <a:rPr lang="uk-UA" sz="2800" i="1" dirty="0" err="1"/>
              <a:t>передвищої</a:t>
            </a:r>
            <a:r>
              <a:rPr lang="uk-UA" sz="2800" i="1" dirty="0"/>
              <a:t>, вищої освіти та освіти дорослих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3540692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145ADC-A511-4682-B91D-62F5DDC75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8764"/>
          </a:xfrm>
        </p:spPr>
        <p:txBody>
          <a:bodyPr/>
          <a:lstStyle/>
          <a:p>
            <a:r>
              <a:rPr lang="uk-UA" b="1" dirty="0"/>
              <a:t>Закону Україну «Про освіту»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DEECEF4-46BE-48B2-BAA8-F8F4E5CAC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285" y="1477108"/>
            <a:ext cx="11760591" cy="5190977"/>
          </a:xfrm>
        </p:spPr>
        <p:txBody>
          <a:bodyPr/>
          <a:lstStyle/>
          <a:p>
            <a:pPr marL="0" indent="0" fontAlgn="base">
              <a:buNone/>
            </a:pPr>
            <a:r>
              <a:rPr lang="uk-UA" b="1" i="1" dirty="0"/>
              <a:t>Стаття 9. </a:t>
            </a:r>
            <a:r>
              <a:rPr lang="uk-UA" i="1" dirty="0"/>
              <a:t>Форми здобуття освіти</a:t>
            </a:r>
            <a:endParaRPr lang="uk-UA" dirty="0"/>
          </a:p>
          <a:p>
            <a:pPr marL="0" indent="0" fontAlgn="base">
              <a:buNone/>
            </a:pPr>
            <a:r>
              <a:rPr lang="uk-UA" i="1" dirty="0"/>
              <a:t>1. </a:t>
            </a:r>
            <a:r>
              <a:rPr lang="uk-UA" i="1" dirty="0">
                <a:solidFill>
                  <a:srgbClr val="FF0000"/>
                </a:solidFill>
              </a:rPr>
              <a:t>Особа має право здобувати освіту в різних формах </a:t>
            </a:r>
            <a:r>
              <a:rPr lang="uk-UA" i="1" dirty="0"/>
              <a:t>або поєднуючи їх.</a:t>
            </a:r>
            <a:endParaRPr lang="uk-UA" dirty="0"/>
          </a:p>
          <a:p>
            <a:pPr marL="0" indent="0" fontAlgn="base">
              <a:buNone/>
            </a:pPr>
            <a:r>
              <a:rPr lang="uk-UA" i="1" dirty="0"/>
              <a:t>Основними формами здобуття освіти є:</a:t>
            </a:r>
            <a:endParaRPr lang="uk-UA" dirty="0"/>
          </a:p>
          <a:p>
            <a:pPr marL="457200" lvl="1" indent="0" fontAlgn="base">
              <a:buNone/>
            </a:pPr>
            <a:r>
              <a:rPr lang="uk-UA" i="1" dirty="0"/>
              <a:t>інституційна (очна (денна, вечірня), заочна, дистанційна, мережева);</a:t>
            </a:r>
            <a:endParaRPr lang="uk-UA" dirty="0"/>
          </a:p>
          <a:p>
            <a:pPr marL="457200" lvl="1" indent="0" fontAlgn="base">
              <a:buNone/>
            </a:pPr>
            <a:r>
              <a:rPr lang="uk-UA" i="1" dirty="0"/>
              <a:t>індивідуальна (</a:t>
            </a:r>
            <a:r>
              <a:rPr lang="uk-UA" i="1" dirty="0" err="1"/>
              <a:t>екстернатна</a:t>
            </a:r>
            <a:r>
              <a:rPr lang="uk-UA" i="1" dirty="0"/>
              <a:t>, сімейна (домашня), педагогічний патронаж, на робочому місці (на виробництві);</a:t>
            </a:r>
            <a:endParaRPr lang="uk-UA" dirty="0"/>
          </a:p>
          <a:p>
            <a:pPr marL="457200" lvl="1" indent="0" fontAlgn="base">
              <a:buNone/>
            </a:pPr>
            <a:r>
              <a:rPr lang="uk-UA" i="1" dirty="0"/>
              <a:t>дуальна.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833138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837FAD-B71D-4601-8257-EF1B6EF23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03838"/>
          </a:xfrm>
        </p:spPr>
        <p:txBody>
          <a:bodyPr/>
          <a:lstStyle/>
          <a:p>
            <a:pPr algn="ctr"/>
            <a:r>
              <a:rPr lang="uk-UA" b="1" dirty="0"/>
              <a:t>Закону Україну «Про освіту»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FC378F7-5979-45DC-B749-0372C0DD6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563" y="1268964"/>
            <a:ext cx="11607281" cy="5589036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uk-UA" sz="3200" b="1" i="1" dirty="0"/>
              <a:t>Стаття 53. </a:t>
            </a:r>
            <a:r>
              <a:rPr lang="uk-UA" sz="3200" i="1" dirty="0"/>
              <a:t>Права та обов’язки здобувачів освіти</a:t>
            </a:r>
            <a:endParaRPr lang="uk-UA" sz="3200" dirty="0"/>
          </a:p>
          <a:p>
            <a:pPr marL="0" indent="0" fontAlgn="base">
              <a:buNone/>
            </a:pPr>
            <a:r>
              <a:rPr lang="uk-UA" sz="3200" i="1" dirty="0"/>
              <a:t>1. </a:t>
            </a:r>
            <a:r>
              <a:rPr lang="uk-UA" sz="3200" b="1" i="1" dirty="0"/>
              <a:t>Здобувачі освіти мають право на:</a:t>
            </a:r>
            <a:endParaRPr lang="uk-UA" sz="3200" b="1" dirty="0"/>
          </a:p>
          <a:p>
            <a:pPr marL="0" indent="0" fontAlgn="base">
              <a:buNone/>
            </a:pPr>
            <a:r>
              <a:rPr lang="uk-UA" sz="3200" i="1" dirty="0"/>
              <a:t>…</a:t>
            </a:r>
            <a:endParaRPr lang="uk-UA" sz="3200" dirty="0"/>
          </a:p>
          <a:p>
            <a:pPr marL="0" indent="0" fontAlgn="base">
              <a:buNone/>
            </a:pPr>
            <a:r>
              <a:rPr lang="uk-UA" sz="3200" i="1" dirty="0">
                <a:solidFill>
                  <a:srgbClr val="FF0000"/>
                </a:solidFill>
              </a:rPr>
              <a:t>безпечні та нешкідливі умови навчання</a:t>
            </a:r>
            <a:r>
              <a:rPr lang="uk-UA" sz="3200" i="1" dirty="0"/>
              <a:t>, утримання і праці;</a:t>
            </a:r>
            <a:endParaRPr lang="uk-UA" sz="3200" dirty="0"/>
          </a:p>
          <a:p>
            <a:pPr marL="0" indent="0" fontAlgn="base">
              <a:buNone/>
            </a:pPr>
            <a:r>
              <a:rPr lang="uk-UA" sz="3200" i="1" dirty="0"/>
              <a:t>…</a:t>
            </a:r>
            <a:endParaRPr lang="uk-UA" sz="3200" dirty="0"/>
          </a:p>
          <a:p>
            <a:pPr marL="0" indent="0" fontAlgn="base">
              <a:buNone/>
            </a:pPr>
            <a:r>
              <a:rPr lang="uk-UA" sz="3200" i="1" dirty="0"/>
              <a:t>3. </a:t>
            </a:r>
            <a:r>
              <a:rPr lang="uk-UA" sz="3200" b="1" i="1" dirty="0"/>
              <a:t>Здобувачі освіти зобов’язані:</a:t>
            </a:r>
            <a:endParaRPr lang="uk-UA" sz="3200" b="1" dirty="0"/>
          </a:p>
          <a:p>
            <a:pPr marL="0" indent="0" fontAlgn="base">
              <a:buNone/>
            </a:pPr>
            <a:r>
              <a:rPr lang="uk-UA" sz="3200" i="1" dirty="0"/>
              <a:t>…</a:t>
            </a:r>
            <a:endParaRPr lang="uk-UA" sz="3200" dirty="0"/>
          </a:p>
          <a:p>
            <a:pPr marL="0" indent="0" fontAlgn="base">
              <a:buNone/>
            </a:pPr>
            <a:r>
              <a:rPr lang="uk-UA" sz="3200" i="1" dirty="0" err="1">
                <a:solidFill>
                  <a:srgbClr val="FF0000"/>
                </a:solidFill>
              </a:rPr>
              <a:t>відповідально</a:t>
            </a:r>
            <a:r>
              <a:rPr lang="uk-UA" sz="3200" i="1" dirty="0">
                <a:solidFill>
                  <a:srgbClr val="FF0000"/>
                </a:solidFill>
              </a:rPr>
              <a:t> та дбайливо ставитися до власного здоров’я, здоров’я оточуючих</a:t>
            </a:r>
            <a:r>
              <a:rPr lang="uk-UA" sz="3200" i="1" dirty="0"/>
              <a:t>, довкілля;</a:t>
            </a:r>
            <a:endParaRPr lang="uk-UA" sz="3200" dirty="0"/>
          </a:p>
          <a:p>
            <a:pPr marL="0" indent="0" fontAlgn="base">
              <a:buNone/>
            </a:pPr>
            <a:r>
              <a:rPr lang="uk-UA" sz="3200" i="1" dirty="0"/>
              <a:t>… </a:t>
            </a:r>
            <a:endParaRPr lang="uk-UA" sz="3200" dirty="0"/>
          </a:p>
          <a:p>
            <a:pPr marL="0" indent="0">
              <a:buNone/>
            </a:pP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3151948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2394" y="1181687"/>
            <a:ext cx="10227212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/>
              <a:t>Інформація</a:t>
            </a:r>
            <a:r>
              <a:rPr lang="ru-RU" sz="2400" b="1" dirty="0"/>
              <a:t> про </a:t>
            </a:r>
            <a:r>
              <a:rPr lang="ru-RU" sz="2400" b="1" dirty="0" err="1"/>
              <a:t>доповідача</a:t>
            </a:r>
            <a:r>
              <a:rPr lang="ru-RU" sz="2400" b="1" dirty="0"/>
              <a:t>: </a:t>
            </a:r>
          </a:p>
          <a:p>
            <a:endParaRPr lang="uk-UA" sz="2400" dirty="0"/>
          </a:p>
          <a:p>
            <a:r>
              <a:rPr lang="uk-UA" sz="2800" b="1" dirty="0"/>
              <a:t>Федір Лапій, </a:t>
            </a:r>
          </a:p>
          <a:p>
            <a:r>
              <a:rPr lang="uk-UA" sz="2000" dirty="0"/>
              <a:t>кандидат медичних наук, доцент </a:t>
            </a:r>
          </a:p>
          <a:p>
            <a:r>
              <a:rPr lang="uk-UA" sz="2000" dirty="0"/>
              <a:t>Доцент кафедри дитячих інфекційних хвороб та дитячої імунології Національної медичної академії післядипломної освіти імені П.Л.Шупика</a:t>
            </a:r>
            <a:endParaRPr lang="en-US" sz="2000" dirty="0"/>
          </a:p>
          <a:p>
            <a:r>
              <a:rPr lang="uk-UA" sz="2000" dirty="0"/>
              <a:t>Член Національної Технічної Групи Експертів з Імунопрофілактики (НТГЕІ)</a:t>
            </a:r>
          </a:p>
          <a:p>
            <a:r>
              <a:rPr lang="uk-UA" sz="2000" dirty="0"/>
              <a:t>Член </a:t>
            </a:r>
            <a:r>
              <a:rPr lang="uk-UA" sz="2000" dirty="0" err="1"/>
              <a:t>Центральноукраїнської</a:t>
            </a:r>
            <a:r>
              <a:rPr lang="uk-UA" sz="2000" dirty="0"/>
              <a:t> Академії Педіатрії (ЦУАП)</a:t>
            </a:r>
          </a:p>
          <a:p>
            <a:r>
              <a:rPr lang="uk-UA" sz="2000" dirty="0"/>
              <a:t>Член Всеукраїнської Асоціації Дитячої Імунології</a:t>
            </a:r>
          </a:p>
          <a:p>
            <a:r>
              <a:rPr lang="uk-UA" sz="2000" dirty="0"/>
              <a:t>Член Європейського Товариства з Дитячих Інфекційних Хвороб </a:t>
            </a:r>
            <a:r>
              <a:rPr lang="en-US" sz="2000" dirty="0"/>
              <a:t>(ESPID)</a:t>
            </a:r>
          </a:p>
          <a:p>
            <a:r>
              <a:rPr lang="uk-UA" sz="2000" dirty="0"/>
              <a:t>Член експертної групи МОЗ України «Інфекційні хвороби. Дитячі інфекційні хвороби. Паразитологія»</a:t>
            </a:r>
          </a:p>
          <a:p>
            <a:r>
              <a:rPr lang="uk-UA" sz="2000" dirty="0"/>
              <a:t>Голова правління «Батьки за вакцинацію»</a:t>
            </a:r>
          </a:p>
          <a:p>
            <a:endParaRPr lang="uk-UA" sz="2400" dirty="0">
              <a:solidFill>
                <a:srgbClr val="FF0000"/>
              </a:solidFill>
            </a:endParaRPr>
          </a:p>
          <a:p>
            <a:pPr algn="ctr"/>
            <a:endParaRPr lang="uk-UA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uk-UA" b="1" dirty="0">
                <a:solidFill>
                  <a:schemeClr val="bg1">
                    <a:lumMod val="50000"/>
                  </a:schemeClr>
                </a:solidFill>
              </a:rPr>
              <a:t>Доповідь не має рекламного характеру</a:t>
            </a:r>
          </a:p>
        </p:txBody>
      </p:sp>
      <p:pic>
        <p:nvPicPr>
          <p:cNvPr id="8199" name="Picture 7" descr="Картинки по запросу нмапо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098" y="290223"/>
            <a:ext cx="1503561" cy="150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604BE16-3FA1-435D-8981-A82B839976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4706" y="290223"/>
            <a:ext cx="1503561" cy="1560948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B5DE432-5FB9-4811-B09F-6AC3886711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2902" y="290223"/>
            <a:ext cx="1503561" cy="1503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359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6F502-2AFF-4EF5-8153-C8436B7A5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Закону Україну «Про освіту»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D025CE8-756E-4E13-A223-8419E3A703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uk-UA" b="1" i="1" dirty="0"/>
              <a:t>Стаття 55. </a:t>
            </a:r>
            <a:r>
              <a:rPr lang="uk-UA" i="1" dirty="0"/>
              <a:t>Права та обов’язки батьків здобувачів освіти</a:t>
            </a:r>
            <a:endParaRPr lang="uk-UA" dirty="0"/>
          </a:p>
          <a:p>
            <a:pPr marL="0" indent="0" fontAlgn="base">
              <a:buNone/>
            </a:pPr>
            <a:r>
              <a:rPr lang="uk-UA" i="1" dirty="0"/>
              <a:t>…</a:t>
            </a:r>
            <a:endParaRPr lang="uk-UA" dirty="0"/>
          </a:p>
          <a:p>
            <a:pPr marL="0" indent="0" fontAlgn="base">
              <a:buNone/>
            </a:pPr>
            <a:r>
              <a:rPr lang="uk-UA" i="1" dirty="0"/>
              <a:t>3. </a:t>
            </a:r>
            <a:r>
              <a:rPr lang="uk-UA" b="1" i="1" dirty="0"/>
              <a:t>Батьки здобувачів освіти зобов’язані:</a:t>
            </a:r>
            <a:endParaRPr lang="uk-UA" b="1" dirty="0"/>
          </a:p>
          <a:p>
            <a:pPr marL="0" indent="0" fontAlgn="base">
              <a:buNone/>
            </a:pPr>
            <a:r>
              <a:rPr lang="uk-UA" i="1" dirty="0"/>
              <a:t>…</a:t>
            </a:r>
            <a:endParaRPr lang="uk-UA" dirty="0"/>
          </a:p>
          <a:p>
            <a:pPr marL="0" indent="0" fontAlgn="base">
              <a:buNone/>
            </a:pPr>
            <a:r>
              <a:rPr lang="uk-UA" i="1" dirty="0"/>
              <a:t>виховувати у дітей повагу до гідності, прав, свобод і законних інтересів людини, законів та етичних норм, </a:t>
            </a:r>
            <a:r>
              <a:rPr lang="uk-UA" i="1" dirty="0">
                <a:solidFill>
                  <a:srgbClr val="FF0000"/>
                </a:solidFill>
              </a:rPr>
              <a:t>відповідальне ставлення до власного здоров’я, здоров’я оточуючих</a:t>
            </a:r>
            <a:r>
              <a:rPr lang="uk-UA" i="1" dirty="0"/>
              <a:t> і довкілля;</a:t>
            </a:r>
            <a:endParaRPr lang="uk-UA" dirty="0"/>
          </a:p>
          <a:p>
            <a:pPr marL="0" indent="0" fontAlgn="base">
              <a:buNone/>
            </a:pPr>
            <a:r>
              <a:rPr lang="uk-UA" dirty="0"/>
              <a:t> 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299351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30B577-44CB-41FC-B29F-4FC91672D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Право чи Обов’язок?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9E976481-9BF2-4F0F-829B-15B3FBEAA4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28341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6E2F86-4085-4FFB-8477-C9D2DE703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Постанова ЄСПЛ у </a:t>
            </a:r>
            <a:r>
              <a:rPr lang="ru-RU" dirty="0" err="1"/>
              <a:t>справі</a:t>
            </a:r>
            <a:r>
              <a:rPr lang="ru-RU" dirty="0"/>
              <a:t> «</a:t>
            </a:r>
            <a:r>
              <a:rPr lang="ru-RU" dirty="0" err="1"/>
              <a:t>Претті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Сполученого</a:t>
            </a:r>
            <a:r>
              <a:rPr lang="ru-RU" dirty="0"/>
              <a:t> </a:t>
            </a:r>
            <a:r>
              <a:rPr lang="ru-RU" dirty="0" err="1"/>
              <a:t>Королівства</a:t>
            </a:r>
            <a:r>
              <a:rPr lang="ru-RU" dirty="0"/>
              <a:t>» 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7E9D451-B8E0-48B1-9413-1192449D1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1" y="1825625"/>
            <a:ext cx="11029071" cy="4667250"/>
          </a:xfrm>
        </p:spPr>
        <p:txBody>
          <a:bodyPr>
            <a:normAutofit/>
          </a:bodyPr>
          <a:lstStyle/>
          <a:p>
            <a:r>
              <a:rPr lang="ru-RU" sz="4000" dirty="0"/>
              <a:t>п. 62 і 63 </a:t>
            </a:r>
            <a:r>
              <a:rPr lang="ru-RU" sz="4000" dirty="0" err="1"/>
              <a:t>було</a:t>
            </a:r>
            <a:r>
              <a:rPr lang="ru-RU" sz="4000" dirty="0"/>
              <a:t> </a:t>
            </a:r>
            <a:r>
              <a:rPr lang="ru-RU" sz="4000" dirty="0" err="1"/>
              <a:t>зазначено</a:t>
            </a:r>
            <a:r>
              <a:rPr lang="ru-RU" sz="4000" dirty="0"/>
              <a:t>:</a:t>
            </a:r>
          </a:p>
          <a:p>
            <a:pPr lvl="1"/>
            <a:r>
              <a:rPr lang="ru-RU" sz="3600" dirty="0"/>
              <a:t>при </a:t>
            </a:r>
            <a:r>
              <a:rPr lang="ru-RU" sz="3600" dirty="0" err="1"/>
              <a:t>наданні</a:t>
            </a:r>
            <a:r>
              <a:rPr lang="ru-RU" sz="3600" dirty="0"/>
              <a:t> </a:t>
            </a:r>
            <a:r>
              <a:rPr lang="ru-RU" sz="3600" dirty="0" err="1"/>
              <a:t>медичної</a:t>
            </a:r>
            <a:r>
              <a:rPr lang="ru-RU" sz="3600" dirty="0"/>
              <a:t> </a:t>
            </a:r>
            <a:r>
              <a:rPr lang="ru-RU" sz="3600" dirty="0" err="1"/>
              <a:t>допомоги</a:t>
            </a:r>
            <a:r>
              <a:rPr lang="ru-RU" sz="3600" dirty="0"/>
              <a:t>, </a:t>
            </a:r>
            <a:r>
              <a:rPr lang="ru-RU" sz="3600" dirty="0" err="1"/>
              <a:t>навіть</a:t>
            </a:r>
            <a:r>
              <a:rPr lang="ru-RU" sz="3600" dirty="0"/>
              <a:t> в тих </a:t>
            </a:r>
            <a:r>
              <a:rPr lang="ru-RU" sz="3600" dirty="0" err="1"/>
              <a:t>випадках</a:t>
            </a:r>
            <a:r>
              <a:rPr lang="ru-RU" sz="3600" dirty="0"/>
              <a:t>, коли </a:t>
            </a:r>
            <a:r>
              <a:rPr lang="ru-RU" sz="3600" dirty="0" err="1"/>
              <a:t>відмова</a:t>
            </a:r>
            <a:r>
              <a:rPr lang="ru-RU" sz="3600" dirty="0"/>
              <a:t> </a:t>
            </a:r>
            <a:r>
              <a:rPr lang="ru-RU" sz="3600" dirty="0" err="1"/>
              <a:t>від</a:t>
            </a:r>
            <a:r>
              <a:rPr lang="ru-RU" sz="3600" dirty="0"/>
              <a:t> конкретного методу </a:t>
            </a:r>
            <a:r>
              <a:rPr lang="ru-RU" sz="3600" dirty="0" err="1"/>
              <a:t>лікування</a:t>
            </a:r>
            <a:r>
              <a:rPr lang="ru-RU" sz="3600" dirty="0"/>
              <a:t> </a:t>
            </a:r>
            <a:r>
              <a:rPr lang="ru-RU" sz="3600" dirty="0" err="1"/>
              <a:t>може</a:t>
            </a:r>
            <a:r>
              <a:rPr lang="ru-RU" sz="3600" dirty="0"/>
              <a:t> </a:t>
            </a:r>
            <a:r>
              <a:rPr lang="ru-RU" sz="3600" dirty="0" err="1"/>
              <a:t>призвести</a:t>
            </a:r>
            <a:r>
              <a:rPr lang="ru-RU" sz="3600" dirty="0"/>
              <a:t> до летального результату, </a:t>
            </a:r>
            <a:r>
              <a:rPr lang="ru-RU" sz="3600" dirty="0" err="1">
                <a:solidFill>
                  <a:srgbClr val="FF0000"/>
                </a:solidFill>
              </a:rPr>
              <a:t>примусове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медичне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лікування</a:t>
            </a:r>
            <a:r>
              <a:rPr lang="ru-RU" sz="3600" dirty="0">
                <a:solidFill>
                  <a:srgbClr val="FF0000"/>
                </a:solidFill>
              </a:rPr>
              <a:t> без </a:t>
            </a:r>
            <a:r>
              <a:rPr lang="ru-RU" sz="3600" dirty="0" err="1">
                <a:solidFill>
                  <a:srgbClr val="FF0000"/>
                </a:solidFill>
              </a:rPr>
              <a:t>згоди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дієздатного</a:t>
            </a:r>
            <a:r>
              <a:rPr lang="ru-RU" sz="3600" dirty="0">
                <a:solidFill>
                  <a:srgbClr val="FF0000"/>
                </a:solidFill>
              </a:rPr>
              <a:t> , </a:t>
            </a:r>
            <a:r>
              <a:rPr lang="ru-RU" sz="3600" dirty="0" err="1">
                <a:solidFill>
                  <a:srgbClr val="FF0000"/>
                </a:solidFill>
              </a:rPr>
              <a:t>повнолітнього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пацієнта</a:t>
            </a:r>
            <a:r>
              <a:rPr lang="ru-RU" sz="3600" dirty="0">
                <a:solidFill>
                  <a:srgbClr val="FF0000"/>
                </a:solidFill>
              </a:rPr>
              <a:t> є </a:t>
            </a:r>
            <a:r>
              <a:rPr lang="ru-RU" sz="3600" dirty="0" err="1">
                <a:solidFill>
                  <a:srgbClr val="FF0000"/>
                </a:solidFill>
              </a:rPr>
              <a:t>втручанням</a:t>
            </a:r>
            <a:r>
              <a:rPr lang="ru-RU" sz="3600" dirty="0">
                <a:solidFill>
                  <a:srgbClr val="FF0000"/>
                </a:solidFill>
              </a:rPr>
              <a:t> в </a:t>
            </a:r>
            <a:r>
              <a:rPr lang="ru-RU" sz="3600" dirty="0" err="1">
                <a:solidFill>
                  <a:srgbClr val="FF0000"/>
                </a:solidFill>
              </a:rPr>
              <a:t>його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або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її</a:t>
            </a:r>
            <a:r>
              <a:rPr lang="ru-RU" sz="3600" dirty="0">
                <a:solidFill>
                  <a:srgbClr val="FF0000"/>
                </a:solidFill>
              </a:rPr>
              <a:t> право на </a:t>
            </a:r>
            <a:r>
              <a:rPr lang="ru-RU" sz="3600" dirty="0" err="1">
                <a:solidFill>
                  <a:srgbClr val="FF0000"/>
                </a:solidFill>
              </a:rPr>
              <a:t>фізичну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недоторканність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/>
              <a:t>і </a:t>
            </a:r>
            <a:r>
              <a:rPr lang="ru-RU" sz="3600" dirty="0" err="1"/>
              <a:t>посяганням</a:t>
            </a:r>
            <a:r>
              <a:rPr lang="ru-RU" sz="3600" dirty="0"/>
              <a:t> на права, </a:t>
            </a:r>
            <a:r>
              <a:rPr lang="ru-RU" sz="3600" dirty="0" err="1"/>
              <a:t>гарантовані</a:t>
            </a:r>
            <a:r>
              <a:rPr lang="ru-RU" sz="3600" dirty="0"/>
              <a:t> </a:t>
            </a:r>
            <a:r>
              <a:rPr lang="ru-RU" sz="3600" dirty="0" err="1"/>
              <a:t>статтею</a:t>
            </a:r>
            <a:r>
              <a:rPr lang="ru-RU" sz="3600" dirty="0"/>
              <a:t> 8 </a:t>
            </a:r>
            <a:r>
              <a:rPr lang="ru-RU" sz="3600" dirty="0" err="1"/>
              <a:t>Європейської</a:t>
            </a:r>
            <a:r>
              <a:rPr lang="ru-RU" sz="3600" dirty="0"/>
              <a:t> </a:t>
            </a:r>
            <a:r>
              <a:rPr lang="ru-RU" sz="3600" dirty="0" err="1"/>
              <a:t>конвенції</a:t>
            </a:r>
            <a:r>
              <a:rPr lang="ru-RU" sz="3600" dirty="0"/>
              <a:t>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137726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364638-B559-455E-A280-293058A7F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err="1"/>
              <a:t>Рішення</a:t>
            </a:r>
            <a:r>
              <a:rPr lang="ru-RU" dirty="0"/>
              <a:t> ЄСПЛ у </a:t>
            </a:r>
            <a:r>
              <a:rPr lang="ru-RU" dirty="0" err="1"/>
              <a:t>справі</a:t>
            </a:r>
            <a:r>
              <a:rPr lang="ru-RU" dirty="0"/>
              <a:t> «</a:t>
            </a:r>
            <a:r>
              <a:rPr lang="ru-RU" dirty="0" err="1"/>
              <a:t>Релігійна</a:t>
            </a:r>
            <a:r>
              <a:rPr lang="ru-RU" dirty="0"/>
              <a:t> громада </a:t>
            </a:r>
            <a:r>
              <a:rPr lang="ru-RU" dirty="0" err="1"/>
              <a:t>Свідків</a:t>
            </a:r>
            <a:r>
              <a:rPr lang="ru-RU" dirty="0"/>
              <a:t> </a:t>
            </a:r>
            <a:r>
              <a:rPr lang="ru-RU" dirty="0" err="1"/>
              <a:t>Єгови</a:t>
            </a:r>
            <a:r>
              <a:rPr lang="ru-RU" dirty="0"/>
              <a:t> в м </a:t>
            </a:r>
            <a:r>
              <a:rPr lang="ru-RU" dirty="0" err="1"/>
              <a:t>Москві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»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15F3076E-EF05-4296-B755-277CA4B42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664" y="2166425"/>
            <a:ext cx="11441724" cy="4141784"/>
          </a:xfrm>
        </p:spPr>
        <p:txBody>
          <a:bodyPr>
            <a:normAutofit/>
          </a:bodyPr>
          <a:lstStyle/>
          <a:p>
            <a:r>
              <a:rPr lang="ru-RU" sz="3600" dirty="0"/>
              <a:t>ЄСПЛ </a:t>
            </a:r>
            <a:r>
              <a:rPr lang="ru-RU" sz="3600" dirty="0" err="1"/>
              <a:t>звертав</a:t>
            </a:r>
            <a:r>
              <a:rPr lang="ru-RU" sz="3600" dirty="0"/>
              <a:t> </a:t>
            </a:r>
            <a:r>
              <a:rPr lang="ru-RU" sz="3600" dirty="0" err="1"/>
              <a:t>увагу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</a:p>
          <a:p>
            <a:pPr lvl="1"/>
            <a:r>
              <a:rPr lang="ru-RU" sz="3200" dirty="0"/>
              <a:t>для </a:t>
            </a:r>
            <a:r>
              <a:rPr lang="ru-RU" sz="3200" dirty="0" err="1"/>
              <a:t>збереження</a:t>
            </a:r>
            <a:r>
              <a:rPr lang="ru-RU" sz="3200" dirty="0"/>
              <a:t> </a:t>
            </a:r>
            <a:r>
              <a:rPr lang="ru-RU" sz="3200" dirty="0" err="1"/>
              <a:t>сенсу</a:t>
            </a:r>
            <a:r>
              <a:rPr lang="ru-RU" sz="3200" dirty="0"/>
              <a:t> </a:t>
            </a:r>
            <a:r>
              <a:rPr lang="ru-RU" sz="3200" dirty="0" err="1"/>
              <a:t>свободи</a:t>
            </a:r>
            <a:r>
              <a:rPr lang="ru-RU" sz="3200" dirty="0"/>
              <a:t> на </a:t>
            </a:r>
            <a:r>
              <a:rPr lang="ru-RU" sz="3200" dirty="0" err="1"/>
              <a:t>відмову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лікування</a:t>
            </a:r>
            <a:r>
              <a:rPr lang="ru-RU" sz="3200" dirty="0"/>
              <a:t> </a:t>
            </a:r>
            <a:r>
              <a:rPr lang="ru-RU" sz="3200" dirty="0" err="1"/>
              <a:t>необхідно</a:t>
            </a:r>
            <a:r>
              <a:rPr lang="ru-RU" sz="3200" dirty="0"/>
              <a:t>, </a:t>
            </a:r>
            <a:r>
              <a:rPr lang="ru-RU" sz="3200" dirty="0" err="1"/>
              <a:t>щоб</a:t>
            </a:r>
            <a:r>
              <a:rPr lang="ru-RU" sz="3200" dirty="0"/>
              <a:t> </a:t>
            </a:r>
            <a:r>
              <a:rPr lang="ru-RU" sz="3200" dirty="0">
                <a:solidFill>
                  <a:srgbClr val="FF0000"/>
                </a:solidFill>
              </a:rPr>
              <a:t>у </a:t>
            </a:r>
            <a:r>
              <a:rPr lang="ru-RU" sz="3200" dirty="0" err="1">
                <a:solidFill>
                  <a:srgbClr val="FF0000"/>
                </a:solidFill>
              </a:rPr>
              <a:t>пацієнта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було</a:t>
            </a:r>
            <a:r>
              <a:rPr lang="ru-RU" sz="3200" dirty="0">
                <a:solidFill>
                  <a:srgbClr val="FF0000"/>
                </a:solidFill>
              </a:rPr>
              <a:t> право </a:t>
            </a:r>
            <a:r>
              <a:rPr lang="ru-RU" sz="3200" dirty="0" err="1">
                <a:solidFill>
                  <a:srgbClr val="FF0000"/>
                </a:solidFill>
              </a:rPr>
              <a:t>приймати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рішення</a:t>
            </a:r>
            <a:r>
              <a:rPr lang="ru-RU" sz="3200" dirty="0">
                <a:solidFill>
                  <a:srgbClr val="FF0000"/>
                </a:solidFill>
              </a:rPr>
              <a:t> в </a:t>
            </a:r>
            <a:r>
              <a:rPr lang="ru-RU" sz="3200" dirty="0" err="1">
                <a:solidFill>
                  <a:srgbClr val="FF0000"/>
                </a:solidFill>
              </a:rPr>
              <a:t>злагоді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зі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своїми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власними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поглядами</a:t>
            </a:r>
            <a:r>
              <a:rPr lang="ru-RU" sz="3200" dirty="0">
                <a:solidFill>
                  <a:srgbClr val="FF0000"/>
                </a:solidFill>
              </a:rPr>
              <a:t> і </a:t>
            </a:r>
            <a:r>
              <a:rPr lang="ru-RU" sz="3200" dirty="0" err="1">
                <a:solidFill>
                  <a:srgbClr val="FF0000"/>
                </a:solidFill>
              </a:rPr>
              <a:t>цінностями</a:t>
            </a:r>
            <a:r>
              <a:rPr lang="ru-RU" sz="3200" dirty="0"/>
              <a:t>, </a:t>
            </a:r>
            <a:r>
              <a:rPr lang="ru-RU" sz="3200" dirty="0" err="1"/>
              <a:t>якими</a:t>
            </a:r>
            <a:r>
              <a:rPr lang="ru-RU" sz="3200" dirty="0"/>
              <a:t> б </a:t>
            </a:r>
            <a:r>
              <a:rPr lang="ru-RU" sz="3200" dirty="0" err="1"/>
              <a:t>ірраціональними</a:t>
            </a:r>
            <a:r>
              <a:rPr lang="ru-RU" sz="3200" dirty="0"/>
              <a:t>, </a:t>
            </a:r>
            <a:r>
              <a:rPr lang="ru-RU" sz="3200" dirty="0" err="1"/>
              <a:t>нерозумними</a:t>
            </a:r>
            <a:r>
              <a:rPr lang="ru-RU" sz="3200" dirty="0"/>
              <a:t> і </a:t>
            </a:r>
            <a:r>
              <a:rPr lang="ru-RU" sz="3200" dirty="0" err="1"/>
              <a:t>недалекоглядними</a:t>
            </a:r>
            <a:r>
              <a:rPr lang="ru-RU" sz="3200" dirty="0"/>
              <a:t> вони не </a:t>
            </a:r>
            <a:r>
              <a:rPr lang="ru-RU" sz="3200" dirty="0" err="1"/>
              <a:t>здавалися</a:t>
            </a:r>
            <a:r>
              <a:rPr lang="ru-RU" sz="3200" dirty="0"/>
              <a:t> </a:t>
            </a:r>
            <a:r>
              <a:rPr lang="ru-RU" sz="3200" dirty="0" err="1"/>
              <a:t>іншим</a:t>
            </a:r>
            <a:r>
              <a:rPr lang="ru-RU" sz="3200" dirty="0"/>
              <a:t> особам (</a:t>
            </a:r>
            <a:r>
              <a:rPr lang="ru-RU" sz="3200" dirty="0">
                <a:solidFill>
                  <a:srgbClr val="FF0000"/>
                </a:solidFill>
              </a:rPr>
              <a:t>п. 136</a:t>
            </a:r>
            <a:r>
              <a:rPr lang="ru-RU" sz="3200" dirty="0"/>
              <a:t>).</a:t>
            </a:r>
            <a:endParaRPr lang="uk-UA" sz="3200" dirty="0"/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0D2EEAE7-79C7-4DD7-8831-65EF92FE0291}"/>
              </a:ext>
            </a:extLst>
          </p:cNvPr>
          <p:cNvSpPr/>
          <p:nvPr/>
        </p:nvSpPr>
        <p:spPr>
          <a:xfrm>
            <a:off x="276664" y="6308209"/>
            <a:ext cx="1124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https://www.umj.com.ua/article/121439/vaktsinatsiya-pravo-ili-obyazannost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88374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B16E56-F5F8-46E5-904A-2C6C955E8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12" y="365125"/>
            <a:ext cx="11244776" cy="1325563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Рішення</a:t>
            </a:r>
            <a:r>
              <a:rPr lang="ru-RU" dirty="0"/>
              <a:t> ЄСПЛ у </a:t>
            </a:r>
            <a:r>
              <a:rPr lang="ru-RU" dirty="0" err="1"/>
              <a:t>справі</a:t>
            </a:r>
            <a:r>
              <a:rPr lang="ru-RU" dirty="0"/>
              <a:t> «</a:t>
            </a:r>
            <a:r>
              <a:rPr lang="ru-RU" dirty="0" err="1"/>
              <a:t>Релігійна</a:t>
            </a:r>
            <a:r>
              <a:rPr lang="ru-RU" dirty="0"/>
              <a:t> громада </a:t>
            </a:r>
            <a:r>
              <a:rPr lang="ru-RU" dirty="0" err="1"/>
              <a:t>Свідків</a:t>
            </a:r>
            <a:r>
              <a:rPr lang="ru-RU" dirty="0"/>
              <a:t> </a:t>
            </a:r>
            <a:r>
              <a:rPr lang="ru-RU" dirty="0" err="1"/>
              <a:t>Єгови</a:t>
            </a:r>
            <a:r>
              <a:rPr lang="ru-RU" dirty="0"/>
              <a:t> в м </a:t>
            </a:r>
            <a:r>
              <a:rPr lang="ru-RU" dirty="0" err="1"/>
              <a:t>Москві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Федерації</a:t>
            </a:r>
            <a:r>
              <a:rPr lang="ru-RU" dirty="0"/>
              <a:t>»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5F5E831-4170-43FA-9B5E-C8031F616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612" y="1983545"/>
            <a:ext cx="11244776" cy="4324664"/>
          </a:xfrm>
        </p:spPr>
        <p:txBody>
          <a:bodyPr>
            <a:normAutofit/>
          </a:bodyPr>
          <a:lstStyle/>
          <a:p>
            <a:r>
              <a:rPr lang="ru-RU" sz="3200" b="1" dirty="0"/>
              <a:t>Але, разом з </a:t>
            </a:r>
            <a:r>
              <a:rPr lang="ru-RU" sz="3200" b="1" dirty="0" err="1"/>
              <a:t>тим</a:t>
            </a:r>
            <a:r>
              <a:rPr lang="ru-RU" sz="3200" b="1" dirty="0"/>
              <a:t>, </a:t>
            </a:r>
            <a:r>
              <a:rPr lang="ru-RU" sz="3200" dirty="0"/>
              <a:t>в п. 85 і 136 </a:t>
            </a:r>
            <a:r>
              <a:rPr lang="ru-RU" sz="3200" dirty="0" err="1"/>
              <a:t>рішення</a:t>
            </a:r>
            <a:r>
              <a:rPr lang="ru-RU" sz="3200" dirty="0"/>
              <a:t> суд </a:t>
            </a:r>
            <a:r>
              <a:rPr lang="ru-RU" sz="3200" dirty="0" err="1"/>
              <a:t>також</a:t>
            </a:r>
            <a:r>
              <a:rPr lang="ru-RU" sz="3200" dirty="0"/>
              <a:t> прямо </a:t>
            </a:r>
            <a:r>
              <a:rPr lang="ru-RU" sz="3200" dirty="0" err="1"/>
              <a:t>вказав</a:t>
            </a:r>
            <a:r>
              <a:rPr lang="ru-RU" sz="3200" dirty="0"/>
              <a:t>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</a:p>
          <a:p>
            <a:pPr lvl="1"/>
            <a:r>
              <a:rPr lang="ru-RU" sz="2800" dirty="0"/>
              <a:t>«</a:t>
            </a:r>
            <a:r>
              <a:rPr lang="ru-RU" sz="2800" dirty="0">
                <a:solidFill>
                  <a:srgbClr val="FF0000"/>
                </a:solidFill>
              </a:rPr>
              <a:t>у </a:t>
            </a:r>
            <a:r>
              <a:rPr lang="ru-RU" sz="2800" dirty="0" err="1">
                <a:solidFill>
                  <a:srgbClr val="FF0000"/>
                </a:solidFill>
              </a:rPr>
              <a:t>держави</a:t>
            </a:r>
            <a:r>
              <a:rPr lang="ru-RU" sz="2800" dirty="0"/>
              <a:t>, </a:t>
            </a:r>
            <a:r>
              <a:rPr lang="ru-RU" sz="2800" dirty="0" err="1"/>
              <a:t>безсумнівно</a:t>
            </a:r>
            <a:r>
              <a:rPr lang="ru-RU" sz="2800" dirty="0"/>
              <a:t>, </a:t>
            </a:r>
            <a:r>
              <a:rPr lang="ru-RU" sz="2800" dirty="0">
                <a:solidFill>
                  <a:srgbClr val="FF0000"/>
                </a:solidFill>
              </a:rPr>
              <a:t>є </a:t>
            </a:r>
            <a:r>
              <a:rPr lang="ru-RU" sz="2800" dirty="0" err="1">
                <a:solidFill>
                  <a:srgbClr val="FF0000"/>
                </a:solidFill>
              </a:rPr>
              <a:t>інтереси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щодо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захисту</a:t>
            </a:r>
            <a:r>
              <a:rPr lang="ru-RU" sz="2800" dirty="0">
                <a:solidFill>
                  <a:srgbClr val="FF0000"/>
                </a:solidFill>
              </a:rPr>
              <a:t> і </a:t>
            </a:r>
            <a:r>
              <a:rPr lang="ru-RU" sz="2800" dirty="0" err="1">
                <a:solidFill>
                  <a:srgbClr val="FF0000"/>
                </a:solidFill>
              </a:rPr>
              <a:t>охорони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життя</a:t>
            </a:r>
            <a:r>
              <a:rPr lang="ru-RU" sz="2800" dirty="0">
                <a:solidFill>
                  <a:srgbClr val="FF0000"/>
                </a:solidFill>
              </a:rPr>
              <a:t> і </a:t>
            </a:r>
            <a:r>
              <a:rPr lang="ru-RU" sz="2800" dirty="0" err="1">
                <a:solidFill>
                  <a:srgbClr val="FF0000"/>
                </a:solidFill>
              </a:rPr>
              <a:t>здоров'я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своїх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громадян</a:t>
            </a:r>
            <a:r>
              <a:rPr lang="ru-RU" sz="2800" dirty="0"/>
              <a:t>. ... </a:t>
            </a:r>
            <a:r>
              <a:rPr lang="ru-RU" sz="2800" dirty="0">
                <a:solidFill>
                  <a:srgbClr val="FF0000"/>
                </a:solidFill>
              </a:rPr>
              <a:t>в </a:t>
            </a:r>
            <a:r>
              <a:rPr lang="ru-RU" sz="2800" dirty="0" err="1">
                <a:solidFill>
                  <a:srgbClr val="FF0000"/>
                </a:solidFill>
              </a:rPr>
              <a:t>певних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випадках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дані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інтереси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матимуть</a:t>
            </a:r>
            <a:r>
              <a:rPr lang="ru-RU" sz="2800" dirty="0">
                <a:solidFill>
                  <a:srgbClr val="FF0000"/>
                </a:solidFill>
              </a:rPr>
              <a:t> </a:t>
            </a:r>
            <a:r>
              <a:rPr lang="ru-RU" sz="2800" dirty="0" err="1">
                <a:solidFill>
                  <a:srgbClr val="FF0000"/>
                </a:solidFill>
              </a:rPr>
              <a:t>пріоритет</a:t>
            </a:r>
            <a:r>
              <a:rPr lang="ru-RU" sz="2800" dirty="0">
                <a:solidFill>
                  <a:srgbClr val="FF0000"/>
                </a:solidFill>
              </a:rPr>
              <a:t> у </a:t>
            </a:r>
            <a:r>
              <a:rPr lang="ru-RU" sz="2800" dirty="0" err="1">
                <a:solidFill>
                  <a:srgbClr val="FF0000"/>
                </a:solidFill>
              </a:rPr>
              <a:t>порівнянні</a:t>
            </a:r>
            <a:r>
              <a:rPr lang="ru-RU" sz="2800" dirty="0">
                <a:solidFill>
                  <a:srgbClr val="FF0000"/>
                </a:solidFill>
              </a:rPr>
              <a:t> з правом </a:t>
            </a:r>
            <a:r>
              <a:rPr lang="ru-RU" sz="2800" dirty="0" err="1">
                <a:solidFill>
                  <a:srgbClr val="FF0000"/>
                </a:solidFill>
              </a:rPr>
              <a:t>громадянина</a:t>
            </a:r>
            <a:r>
              <a:rPr lang="ru-RU" sz="2800" dirty="0">
                <a:solidFill>
                  <a:srgbClr val="FF0000"/>
                </a:solidFill>
              </a:rPr>
              <a:t> на </a:t>
            </a:r>
            <a:r>
              <a:rPr lang="ru-RU" sz="2800" dirty="0" err="1">
                <a:solidFill>
                  <a:srgbClr val="FF0000"/>
                </a:solidFill>
              </a:rPr>
              <a:t>самовизначення</a:t>
            </a:r>
            <a:r>
              <a:rPr lang="ru-RU" sz="2800" dirty="0">
                <a:solidFill>
                  <a:srgbClr val="FF0000"/>
                </a:solidFill>
              </a:rPr>
              <a:t>.</a:t>
            </a:r>
            <a:r>
              <a:rPr lang="ru-RU" sz="2800" dirty="0"/>
              <a:t> </a:t>
            </a:r>
          </a:p>
          <a:p>
            <a:pPr lvl="1"/>
            <a:r>
              <a:rPr lang="ru-RU" sz="2800" dirty="0"/>
              <a:t>... держава </a:t>
            </a:r>
            <a:r>
              <a:rPr lang="ru-RU" sz="2800" dirty="0" err="1"/>
              <a:t>може</a:t>
            </a:r>
            <a:r>
              <a:rPr lang="ru-RU" sz="2800" dirty="0"/>
              <a:t> в </a:t>
            </a:r>
            <a:r>
              <a:rPr lang="ru-RU" sz="2800" dirty="0" err="1"/>
              <a:t>ряді</a:t>
            </a:r>
            <a:r>
              <a:rPr lang="ru-RU" sz="2800" dirty="0"/>
              <a:t> </a:t>
            </a:r>
            <a:r>
              <a:rPr lang="ru-RU" sz="2800" dirty="0" err="1"/>
              <a:t>випадків</a:t>
            </a:r>
            <a:r>
              <a:rPr lang="ru-RU" sz="2800" dirty="0"/>
              <a:t> </a:t>
            </a:r>
            <a:r>
              <a:rPr lang="ru-RU" sz="2800" dirty="0" err="1"/>
              <a:t>зобов'язати</a:t>
            </a:r>
            <a:r>
              <a:rPr lang="ru-RU" sz="2800" dirty="0"/>
              <a:t> </a:t>
            </a:r>
            <a:r>
              <a:rPr lang="ru-RU" sz="2800" dirty="0" err="1"/>
              <a:t>громадян</a:t>
            </a:r>
            <a:r>
              <a:rPr lang="ru-RU" sz="2800" dirty="0"/>
              <a:t> пройти </a:t>
            </a:r>
            <a:r>
              <a:rPr lang="ru-RU" sz="2800" dirty="0" err="1"/>
              <a:t>медичні</a:t>
            </a:r>
            <a:r>
              <a:rPr lang="ru-RU" sz="2800" dirty="0"/>
              <a:t> </a:t>
            </a:r>
            <a:r>
              <a:rPr lang="ru-RU" sz="2800" dirty="0" err="1"/>
              <a:t>процедури</a:t>
            </a:r>
            <a:r>
              <a:rPr lang="ru-RU" sz="2800" dirty="0"/>
              <a:t> з метою </a:t>
            </a:r>
            <a:r>
              <a:rPr lang="ru-RU" sz="2800" dirty="0" err="1"/>
              <a:t>усунення</a:t>
            </a:r>
            <a:r>
              <a:rPr lang="ru-RU" sz="2800" dirty="0"/>
              <a:t> </a:t>
            </a:r>
            <a:r>
              <a:rPr lang="ru-RU" sz="2800" dirty="0" err="1"/>
              <a:t>загрози</a:t>
            </a:r>
            <a:r>
              <a:rPr lang="ru-RU" sz="2800" dirty="0"/>
              <a:t> </a:t>
            </a:r>
            <a:r>
              <a:rPr lang="ru-RU" sz="2800" dirty="0" err="1"/>
              <a:t>заподіяння</a:t>
            </a:r>
            <a:r>
              <a:rPr lang="ru-RU" sz="2800" dirty="0"/>
              <a:t> </a:t>
            </a:r>
            <a:r>
              <a:rPr lang="ru-RU" sz="2800" dirty="0" err="1"/>
              <a:t>шкоди</a:t>
            </a:r>
            <a:r>
              <a:rPr lang="ru-RU" sz="2800" dirty="0"/>
              <a:t> </a:t>
            </a:r>
            <a:r>
              <a:rPr lang="ru-RU" sz="2800" dirty="0" err="1"/>
              <a:t>здоров'ю</a:t>
            </a:r>
            <a:r>
              <a:rPr lang="ru-RU" sz="2800" dirty="0"/>
              <a:t> </a:t>
            </a:r>
            <a:r>
              <a:rPr lang="ru-RU" sz="2800" dirty="0" err="1"/>
              <a:t>населення</a:t>
            </a:r>
            <a:r>
              <a:rPr lang="ru-RU" sz="2800" dirty="0"/>
              <a:t> ... ».</a:t>
            </a:r>
            <a:endParaRPr lang="uk-UA" sz="2800" dirty="0"/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73FA6117-C482-43EA-9EDB-752583A5DB70}"/>
              </a:ext>
            </a:extLst>
          </p:cNvPr>
          <p:cNvSpPr/>
          <p:nvPr/>
        </p:nvSpPr>
        <p:spPr>
          <a:xfrm>
            <a:off x="276664" y="6308209"/>
            <a:ext cx="1124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https://www.umj.com.ua/article/121439/vaktsinatsiya-pravo-ili-obyazannost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270034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98C6E2-44D9-4880-94FB-99E4A914B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1852"/>
            <a:ext cx="10515600" cy="773210"/>
          </a:xfrm>
        </p:spPr>
        <p:txBody>
          <a:bodyPr/>
          <a:lstStyle/>
          <a:p>
            <a:pPr algn="ctr"/>
            <a:r>
              <a:rPr lang="ru-RU" dirty="0" err="1"/>
              <a:t>Висновки</a:t>
            </a:r>
            <a:r>
              <a:rPr lang="ru-RU" dirty="0"/>
              <a:t> ЄСПЛ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однозначні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F86B8E8-2611-4415-A003-978B5A66E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664" y="1105062"/>
            <a:ext cx="11461246" cy="5034481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200" dirty="0">
                <a:solidFill>
                  <a:srgbClr val="FF0000"/>
                </a:solidFill>
              </a:rPr>
              <a:t>право особи на </a:t>
            </a:r>
            <a:r>
              <a:rPr lang="ru-RU" sz="3200" dirty="0" err="1">
                <a:solidFill>
                  <a:srgbClr val="FF0000"/>
                </a:solidFill>
              </a:rPr>
              <a:t>відмову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від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лікування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закінчується</a:t>
            </a:r>
            <a:r>
              <a:rPr lang="ru-RU" sz="3200" dirty="0">
                <a:solidFill>
                  <a:srgbClr val="FF0000"/>
                </a:solidFill>
              </a:rPr>
              <a:t> там, де </a:t>
            </a:r>
            <a:r>
              <a:rPr lang="ru-RU" sz="3200" dirty="0" err="1">
                <a:solidFill>
                  <a:srgbClr val="FF0000"/>
                </a:solidFill>
              </a:rPr>
              <a:t>починаються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інтереси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держави</a:t>
            </a:r>
            <a:r>
              <a:rPr lang="ru-RU" sz="3200" dirty="0">
                <a:solidFill>
                  <a:srgbClr val="FF0000"/>
                </a:solidFill>
              </a:rPr>
              <a:t> в </a:t>
            </a:r>
            <a:r>
              <a:rPr lang="ru-RU" sz="3200" dirty="0" err="1">
                <a:solidFill>
                  <a:srgbClr val="FF0000"/>
                </a:solidFill>
              </a:rPr>
              <a:t>питаннях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забезпечення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безпеки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здоров'я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всього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населення</a:t>
            </a:r>
            <a:r>
              <a:rPr lang="ru-RU" sz="3200" dirty="0">
                <a:solidFill>
                  <a:srgbClr val="FF0000"/>
                </a:solidFill>
              </a:rPr>
              <a:t>. </a:t>
            </a:r>
          </a:p>
          <a:p>
            <a:endParaRPr lang="ru-RU" sz="3200" dirty="0">
              <a:solidFill>
                <a:srgbClr val="FF0000"/>
              </a:solidFill>
            </a:endParaRPr>
          </a:p>
          <a:p>
            <a:r>
              <a:rPr lang="ru-RU" sz="3200" dirty="0"/>
              <a:t>Людина </a:t>
            </a:r>
            <a:r>
              <a:rPr lang="ru-RU" sz="3200" dirty="0" err="1"/>
              <a:t>має</a:t>
            </a:r>
            <a:r>
              <a:rPr lang="ru-RU" sz="3200" dirty="0"/>
              <a:t> право </a:t>
            </a:r>
            <a:r>
              <a:rPr lang="ru-RU" sz="3200" dirty="0" err="1"/>
              <a:t>розпорядитися</a:t>
            </a:r>
            <a:r>
              <a:rPr lang="ru-RU" sz="3200" dirty="0"/>
              <a:t> </a:t>
            </a:r>
            <a:r>
              <a:rPr lang="ru-RU" sz="3200" dirty="0" err="1"/>
              <a:t>своїм</a:t>
            </a:r>
            <a:r>
              <a:rPr lang="ru-RU" sz="3200" dirty="0"/>
              <a:t> </a:t>
            </a:r>
            <a:r>
              <a:rPr lang="ru-RU" sz="3200" dirty="0" err="1"/>
              <a:t>особистим</a:t>
            </a:r>
            <a:r>
              <a:rPr lang="ru-RU" sz="3200" dirty="0"/>
              <a:t> </a:t>
            </a:r>
            <a:r>
              <a:rPr lang="ru-RU" sz="3200" dirty="0" err="1"/>
              <a:t>життям</a:t>
            </a:r>
            <a:r>
              <a:rPr lang="ru-RU" sz="3200" dirty="0"/>
              <a:t>, </a:t>
            </a:r>
            <a:r>
              <a:rPr lang="ru-RU" sz="3200" dirty="0" err="1"/>
              <a:t>відмовившись</a:t>
            </a:r>
            <a:r>
              <a:rPr lang="ru-RU" sz="3200" dirty="0"/>
              <a:t> </a:t>
            </a:r>
            <a:r>
              <a:rPr lang="ru-RU" sz="3200" dirty="0" err="1"/>
              <a:t>від</a:t>
            </a:r>
            <a:r>
              <a:rPr lang="ru-RU" sz="3200" dirty="0"/>
              <a:t> </a:t>
            </a:r>
            <a:r>
              <a:rPr lang="ru-RU" sz="3200" dirty="0" err="1"/>
              <a:t>лікування</a:t>
            </a:r>
            <a:r>
              <a:rPr lang="ru-RU" sz="3200" dirty="0"/>
              <a:t>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профілактики</a:t>
            </a:r>
            <a:r>
              <a:rPr lang="ru-RU" sz="3200" dirty="0"/>
              <a:t>, </a:t>
            </a:r>
            <a:r>
              <a:rPr lang="ru-RU" sz="3200" dirty="0" err="1"/>
              <a:t>якими</a:t>
            </a:r>
            <a:r>
              <a:rPr lang="ru-RU" sz="3200" dirty="0"/>
              <a:t> б </a:t>
            </a:r>
            <a:r>
              <a:rPr lang="ru-RU" sz="3200" dirty="0" err="1"/>
              <a:t>абсурдними</a:t>
            </a:r>
            <a:r>
              <a:rPr lang="ru-RU" sz="3200" dirty="0"/>
              <a:t> </a:t>
            </a:r>
            <a:r>
              <a:rPr lang="ru-RU" sz="3200" dirty="0" err="1"/>
              <a:t>були</a:t>
            </a:r>
            <a:r>
              <a:rPr lang="ru-RU" sz="3200" dirty="0"/>
              <a:t> </a:t>
            </a:r>
            <a:r>
              <a:rPr lang="ru-RU" sz="3200" dirty="0" err="1"/>
              <a:t>його</a:t>
            </a:r>
            <a:r>
              <a:rPr lang="ru-RU" sz="3200" dirty="0"/>
              <a:t> </a:t>
            </a:r>
            <a:r>
              <a:rPr lang="ru-RU" sz="3200" dirty="0" err="1"/>
              <a:t>мотиви</a:t>
            </a:r>
            <a:r>
              <a:rPr lang="ru-RU" sz="3200" dirty="0"/>
              <a:t>. </a:t>
            </a:r>
          </a:p>
          <a:p>
            <a:r>
              <a:rPr lang="ru-RU" sz="3200" dirty="0"/>
              <a:t>Але </a:t>
            </a:r>
            <a:r>
              <a:rPr lang="ru-RU" sz="3200" dirty="0">
                <a:solidFill>
                  <a:srgbClr val="FF0000"/>
                </a:solidFill>
              </a:rPr>
              <a:t>держава </a:t>
            </a:r>
            <a:r>
              <a:rPr lang="ru-RU" sz="3200" dirty="0" err="1">
                <a:solidFill>
                  <a:srgbClr val="FF0000"/>
                </a:solidFill>
              </a:rPr>
              <a:t>має</a:t>
            </a:r>
            <a:r>
              <a:rPr lang="ru-RU" sz="3200" dirty="0">
                <a:solidFill>
                  <a:srgbClr val="FF0000"/>
                </a:solidFill>
              </a:rPr>
              <a:t> право </a:t>
            </a:r>
            <a:r>
              <a:rPr lang="ru-RU" sz="3200" dirty="0" err="1">
                <a:solidFill>
                  <a:srgbClr val="FF0000"/>
                </a:solidFill>
              </a:rPr>
              <a:t>нав'язати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громадянину</a:t>
            </a:r>
            <a:r>
              <a:rPr lang="ru-RU" sz="3200" dirty="0">
                <a:solidFill>
                  <a:srgbClr val="FF0000"/>
                </a:solidFill>
              </a:rPr>
              <a:t> свою волю</a:t>
            </a:r>
            <a:r>
              <a:rPr lang="ru-RU" sz="3200" dirty="0"/>
              <a:t>, </a:t>
            </a:r>
            <a:r>
              <a:rPr lang="ru-RU" sz="3200" dirty="0" err="1"/>
              <a:t>подолавши</a:t>
            </a:r>
            <a:r>
              <a:rPr lang="ru-RU" sz="3200" dirty="0"/>
              <a:t> </a:t>
            </a:r>
            <a:r>
              <a:rPr lang="ru-RU" sz="3200" dirty="0" err="1"/>
              <a:t>його</a:t>
            </a:r>
            <a:r>
              <a:rPr lang="ru-RU" sz="3200" dirty="0"/>
              <a:t> </a:t>
            </a:r>
            <a:r>
              <a:rPr lang="ru-RU" sz="3200" dirty="0" err="1"/>
              <a:t>відмову</a:t>
            </a:r>
            <a:r>
              <a:rPr lang="ru-RU" sz="3200" dirty="0"/>
              <a:t>, </a:t>
            </a:r>
            <a:r>
              <a:rPr lang="ru-RU" sz="3200" dirty="0" err="1">
                <a:solidFill>
                  <a:srgbClr val="FF0000"/>
                </a:solidFill>
              </a:rPr>
              <a:t>якщо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виникають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ситуації</a:t>
            </a:r>
            <a:r>
              <a:rPr lang="ru-RU" sz="3200" dirty="0">
                <a:solidFill>
                  <a:srgbClr val="FF0000"/>
                </a:solidFill>
              </a:rPr>
              <a:t>, </a:t>
            </a:r>
            <a:r>
              <a:rPr lang="ru-RU" sz="3200" dirty="0" err="1">
                <a:solidFill>
                  <a:srgbClr val="FF0000"/>
                </a:solidFill>
              </a:rPr>
              <a:t>пов'язані</a:t>
            </a:r>
            <a:r>
              <a:rPr lang="ru-RU" sz="3200" dirty="0">
                <a:solidFill>
                  <a:srgbClr val="FF0000"/>
                </a:solidFill>
              </a:rPr>
              <a:t> з </a:t>
            </a:r>
            <a:r>
              <a:rPr lang="ru-RU" sz="3200" dirty="0" err="1">
                <a:solidFill>
                  <a:srgbClr val="FF0000"/>
                </a:solidFill>
              </a:rPr>
              <a:t>необхідністю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усунення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загрози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заподіяння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шкоди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здоров'ю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населенню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 err="1">
                <a:solidFill>
                  <a:srgbClr val="FF0000"/>
                </a:solidFill>
              </a:rPr>
              <a:t>країни</a:t>
            </a:r>
            <a:r>
              <a:rPr lang="ru-RU" sz="3200" dirty="0"/>
              <a:t>.</a:t>
            </a:r>
            <a:endParaRPr lang="uk-UA" sz="3200" dirty="0"/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644A07C7-BC50-4296-BF04-6F5BAB9E659E}"/>
              </a:ext>
            </a:extLst>
          </p:cNvPr>
          <p:cNvSpPr/>
          <p:nvPr/>
        </p:nvSpPr>
        <p:spPr>
          <a:xfrm>
            <a:off x="276664" y="6308209"/>
            <a:ext cx="1124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https://www.umj.com.ua/article/121439/vaktsinatsiya-pravo-ili-obyazannost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47812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BC65B1-1458-403D-8D00-E3A2F63F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Висновки</a:t>
            </a:r>
            <a:r>
              <a:rPr lang="ru-RU" dirty="0"/>
              <a:t> ЄСПЛ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однозначні</a:t>
            </a:r>
            <a:r>
              <a:rPr lang="ru-RU" dirty="0"/>
              <a:t>: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6344088-612B-45F5-9D33-2B1BEE710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  </a:t>
            </a:r>
            <a:r>
              <a:rPr lang="ru-RU" sz="3600" dirty="0" err="1">
                <a:solidFill>
                  <a:srgbClr val="FF0000"/>
                </a:solidFill>
              </a:rPr>
              <a:t>встановлені</a:t>
            </a:r>
            <a:r>
              <a:rPr lang="ru-RU" sz="3600" dirty="0"/>
              <a:t> законом </a:t>
            </a:r>
            <a:r>
              <a:rPr lang="ru-RU" sz="3600" dirty="0" err="1">
                <a:solidFill>
                  <a:srgbClr val="FF0000"/>
                </a:solidFill>
              </a:rPr>
              <a:t>санкції</a:t>
            </a:r>
            <a:r>
              <a:rPr lang="ru-RU" sz="3600" dirty="0"/>
              <a:t> </a:t>
            </a:r>
            <a:r>
              <a:rPr lang="ru-RU" sz="3600" dirty="0" err="1">
                <a:solidFill>
                  <a:srgbClr val="FF0000"/>
                </a:solidFill>
              </a:rPr>
              <a:t>спрямовані</a:t>
            </a:r>
            <a:r>
              <a:rPr lang="ru-RU" sz="3600" dirty="0"/>
              <a:t> </a:t>
            </a:r>
            <a:r>
              <a:rPr lang="ru-RU" sz="3600" dirty="0" err="1"/>
              <a:t>виключно</a:t>
            </a:r>
            <a:r>
              <a:rPr lang="ru-RU" sz="3600" dirty="0"/>
              <a:t> </a:t>
            </a:r>
            <a:r>
              <a:rPr lang="ru-RU" sz="3600" dirty="0">
                <a:solidFill>
                  <a:srgbClr val="FF0000"/>
                </a:solidFill>
              </a:rPr>
              <a:t>на </a:t>
            </a:r>
            <a:r>
              <a:rPr lang="ru-RU" sz="3600" dirty="0" err="1">
                <a:solidFill>
                  <a:srgbClr val="FF0000"/>
                </a:solidFill>
              </a:rPr>
              <a:t>забезпечення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безпеки</a:t>
            </a:r>
            <a:r>
              <a:rPr lang="ru-RU" sz="3600" dirty="0">
                <a:solidFill>
                  <a:srgbClr val="FF0000"/>
                </a:solidFill>
              </a:rPr>
              <a:t> як </a:t>
            </a:r>
            <a:r>
              <a:rPr lang="ru-RU" sz="3600" dirty="0" err="1">
                <a:solidFill>
                  <a:srgbClr val="FF0000"/>
                </a:solidFill>
              </a:rPr>
              <a:t>осіб</a:t>
            </a:r>
            <a:r>
              <a:rPr lang="ru-RU" sz="3600" dirty="0">
                <a:solidFill>
                  <a:srgbClr val="FF0000"/>
                </a:solidFill>
              </a:rPr>
              <a:t>, </a:t>
            </a:r>
            <a:r>
              <a:rPr lang="ru-RU" sz="3600" dirty="0" err="1">
                <a:solidFill>
                  <a:srgbClr val="FF0000"/>
                </a:solidFill>
              </a:rPr>
              <a:t>які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відмовилися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від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вакцинації</a:t>
            </a:r>
            <a:r>
              <a:rPr lang="ru-RU" sz="3600" dirty="0">
                <a:solidFill>
                  <a:srgbClr val="FF0000"/>
                </a:solidFill>
              </a:rPr>
              <a:t>, так і </a:t>
            </a:r>
            <a:r>
              <a:rPr lang="ru-RU" sz="3600" dirty="0" err="1">
                <a:solidFill>
                  <a:srgbClr val="FF0000"/>
                </a:solidFill>
              </a:rPr>
              <a:t>осіб</a:t>
            </a:r>
            <a:r>
              <a:rPr lang="ru-RU" sz="3600" dirty="0">
                <a:solidFill>
                  <a:srgbClr val="FF0000"/>
                </a:solidFill>
              </a:rPr>
              <a:t>, </a:t>
            </a:r>
            <a:r>
              <a:rPr lang="ru-RU" sz="3600" dirty="0" err="1">
                <a:solidFill>
                  <a:srgbClr val="FF0000"/>
                </a:solidFill>
              </a:rPr>
              <a:t>які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можуть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опинитися</a:t>
            </a:r>
            <a:r>
              <a:rPr lang="ru-RU" sz="3600" dirty="0">
                <a:solidFill>
                  <a:srgbClr val="FF0000"/>
                </a:solidFill>
              </a:rPr>
              <a:t> з ними в </a:t>
            </a:r>
            <a:r>
              <a:rPr lang="ru-RU" sz="3600" dirty="0" err="1">
                <a:solidFill>
                  <a:srgbClr val="FF0000"/>
                </a:solidFill>
              </a:rPr>
              <a:t>контакті</a:t>
            </a:r>
            <a:r>
              <a:rPr lang="ru-RU" sz="3600" dirty="0">
                <a:solidFill>
                  <a:srgbClr val="FF0000"/>
                </a:solidFill>
              </a:rPr>
              <a:t>. </a:t>
            </a:r>
            <a:r>
              <a:rPr lang="ru-RU" sz="3600" dirty="0"/>
              <a:t>Примусу до </a:t>
            </a:r>
            <a:r>
              <a:rPr lang="ru-RU" sz="3600" dirty="0" err="1"/>
              <a:t>вакцинації</a:t>
            </a:r>
            <a:r>
              <a:rPr lang="ru-RU" sz="3600" dirty="0"/>
              <a:t> закон не </a:t>
            </a:r>
            <a:r>
              <a:rPr lang="ru-RU" sz="3600" dirty="0" err="1"/>
              <a:t>містить</a:t>
            </a:r>
            <a:r>
              <a:rPr lang="ru-RU" sz="3600" dirty="0"/>
              <a:t>. </a:t>
            </a:r>
            <a:r>
              <a:rPr lang="ru-RU" sz="3600" dirty="0" err="1"/>
              <a:t>Тобто</a:t>
            </a:r>
            <a:r>
              <a:rPr lang="ru-RU" sz="3600" dirty="0"/>
              <a:t> </a:t>
            </a:r>
            <a:r>
              <a:rPr lang="ru-RU" sz="3600" dirty="0" err="1">
                <a:solidFill>
                  <a:srgbClr val="FF0000"/>
                </a:solidFill>
              </a:rPr>
              <a:t>нікого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примусово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вакцинувати</a:t>
            </a:r>
            <a:r>
              <a:rPr lang="ru-RU" sz="3600" dirty="0">
                <a:solidFill>
                  <a:srgbClr val="FF0000"/>
                </a:solidFill>
              </a:rPr>
              <a:t> не </a:t>
            </a:r>
            <a:r>
              <a:rPr lang="ru-RU" sz="3600" dirty="0" err="1">
                <a:solidFill>
                  <a:srgbClr val="FF0000"/>
                </a:solidFill>
              </a:rPr>
              <a:t>можна</a:t>
            </a:r>
            <a:r>
              <a:rPr lang="ru-RU" sz="3600" dirty="0">
                <a:solidFill>
                  <a:srgbClr val="FF0000"/>
                </a:solidFill>
              </a:rPr>
              <a:t>, але </a:t>
            </a:r>
            <a:r>
              <a:rPr lang="ru-RU" sz="3600" dirty="0" err="1">
                <a:solidFill>
                  <a:srgbClr val="FF0000"/>
                </a:solidFill>
              </a:rPr>
              <a:t>можна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обмежити</a:t>
            </a:r>
            <a:r>
              <a:rPr lang="ru-RU" sz="3600" dirty="0">
                <a:solidFill>
                  <a:srgbClr val="FF0000"/>
                </a:solidFill>
              </a:rPr>
              <a:t> в </a:t>
            </a:r>
            <a:r>
              <a:rPr lang="ru-RU" sz="3600" dirty="0" err="1">
                <a:solidFill>
                  <a:srgbClr val="FF0000"/>
                </a:solidFill>
              </a:rPr>
              <a:t>реалізації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деяких</a:t>
            </a:r>
            <a:r>
              <a:rPr lang="ru-RU" sz="3600" dirty="0">
                <a:solidFill>
                  <a:srgbClr val="FF0000"/>
                </a:solidFill>
              </a:rPr>
              <a:t> прав</a:t>
            </a:r>
            <a:r>
              <a:rPr lang="ru-RU" sz="3600" dirty="0"/>
              <a:t>.</a:t>
            </a:r>
            <a:endParaRPr lang="uk-UA" sz="3600" dirty="0"/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BF9D3BA6-EABE-42E6-B54A-D701A709BB97}"/>
              </a:ext>
            </a:extLst>
          </p:cNvPr>
          <p:cNvSpPr/>
          <p:nvPr/>
        </p:nvSpPr>
        <p:spPr>
          <a:xfrm>
            <a:off x="276664" y="6308209"/>
            <a:ext cx="1124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https://www.umj.com.ua/article/121439/vaktsinatsiya-pravo-ili-obyazannost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5742877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8D6EA389-8B26-4308-B966-60553FB62F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6616" y="0"/>
            <a:ext cx="10038766" cy="6203852"/>
          </a:xfrm>
          <a:prstGeom prst="rect">
            <a:avLst/>
          </a:prstGeom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64C8049B-DC90-4E23-ADA7-1CEEBD2AE3DA}"/>
              </a:ext>
            </a:extLst>
          </p:cNvPr>
          <p:cNvSpPr/>
          <p:nvPr/>
        </p:nvSpPr>
        <p:spPr>
          <a:xfrm>
            <a:off x="197632" y="6381429"/>
            <a:ext cx="4453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http://reyestr.court.gov.ua/Review/81652333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235783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AB03A2-4091-497E-AC5C-A02372F04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506" y="421396"/>
            <a:ext cx="11184988" cy="59147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Короткий </a:t>
            </a:r>
            <a:r>
              <a:rPr lang="ru-RU" b="1" dirty="0" err="1"/>
              <a:t>зміст</a:t>
            </a:r>
            <a:r>
              <a:rPr lang="ru-RU" b="1" dirty="0"/>
              <a:t> </a:t>
            </a:r>
            <a:r>
              <a:rPr lang="ru-RU" b="1" dirty="0" err="1"/>
              <a:t>позовних</a:t>
            </a:r>
            <a:r>
              <a:rPr lang="ru-RU" b="1" dirty="0"/>
              <a:t> </a:t>
            </a:r>
            <a:r>
              <a:rPr lang="ru-RU" b="1" dirty="0" err="1"/>
              <a:t>вимог</a:t>
            </a:r>
            <a:r>
              <a:rPr lang="ru-RU" b="1" dirty="0"/>
              <a:t> та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обґрунтування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77501AD-9B1A-4065-9107-BAEAD75B42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66092"/>
            <a:ext cx="12192000" cy="5591907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Позовна</a:t>
            </a:r>
            <a:r>
              <a:rPr lang="ru-RU" dirty="0"/>
              <a:t> </a:t>
            </a:r>
            <a:r>
              <a:rPr lang="ru-RU" dirty="0" err="1"/>
              <a:t>заява</a:t>
            </a:r>
            <a:r>
              <a:rPr lang="ru-RU" dirty="0"/>
              <a:t> </a:t>
            </a:r>
            <a:r>
              <a:rPr lang="ru-RU" dirty="0" err="1"/>
              <a:t>мотивована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 16 червня 2017 року вона привела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сина</a:t>
            </a:r>
            <a:r>
              <a:rPr lang="ru-RU" dirty="0"/>
              <a:t> ОСОБА_2 до </a:t>
            </a:r>
            <a:r>
              <a:rPr lang="ru-RU" dirty="0" err="1"/>
              <a:t>дошкільного</a:t>
            </a:r>
            <a:r>
              <a:rPr lang="ru-RU" dirty="0"/>
              <a:t> </a:t>
            </a:r>
            <a:r>
              <a:rPr lang="ru-RU" dirty="0" err="1"/>
              <a:t>навчального</a:t>
            </a:r>
            <a:r>
              <a:rPr lang="ru-RU" dirty="0"/>
              <a:t> закладу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тимчасової</a:t>
            </a:r>
            <a:r>
              <a:rPr lang="ru-RU" dirty="0"/>
              <a:t> </a:t>
            </a:r>
            <a:r>
              <a:rPr lang="ru-RU" dirty="0" err="1"/>
              <a:t>відсутності</a:t>
            </a:r>
            <a:r>
              <a:rPr lang="ru-RU" dirty="0"/>
              <a:t> у </a:t>
            </a:r>
            <a:r>
              <a:rPr lang="ru-RU" dirty="0" err="1"/>
              <a:t>зв`язку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сімейними</a:t>
            </a:r>
            <a:r>
              <a:rPr lang="ru-RU" dirty="0"/>
              <a:t> </a:t>
            </a:r>
            <a:r>
              <a:rPr lang="ru-RU" dirty="0" err="1"/>
              <a:t>обставинами</a:t>
            </a:r>
            <a:r>
              <a:rPr lang="ru-RU" dirty="0"/>
              <a:t>, для </a:t>
            </a:r>
            <a:r>
              <a:rPr lang="ru-RU" dirty="0" err="1"/>
              <a:t>продовження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. </a:t>
            </a:r>
            <a:r>
              <a:rPr lang="ru-RU" dirty="0" err="1"/>
              <a:t>Незважаючи</a:t>
            </a:r>
            <a:r>
              <a:rPr lang="ru-RU" dirty="0"/>
              <a:t> на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дитина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абсолютно здоровою,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у </a:t>
            </a:r>
            <a:r>
              <a:rPr lang="ru-RU" dirty="0" err="1"/>
              <a:t>дошкільний</a:t>
            </a:r>
            <a:r>
              <a:rPr lang="ru-RU" dirty="0"/>
              <a:t> </a:t>
            </a:r>
            <a:r>
              <a:rPr lang="ru-RU" dirty="0" err="1"/>
              <a:t>навчальний</a:t>
            </a:r>
            <a:r>
              <a:rPr lang="ru-RU" dirty="0"/>
              <a:t> заклад </a:t>
            </a:r>
            <a:r>
              <a:rPr lang="ru-RU" dirty="0" err="1"/>
              <a:t>відповідач</a:t>
            </a:r>
            <a:r>
              <a:rPr lang="ru-RU" dirty="0"/>
              <a:t> </a:t>
            </a:r>
            <a:r>
              <a:rPr lang="ru-RU" dirty="0" err="1"/>
              <a:t>відмовився</a:t>
            </a:r>
            <a:r>
              <a:rPr lang="ru-RU" dirty="0"/>
              <a:t>. Для </a:t>
            </a:r>
            <a:r>
              <a:rPr lang="ru-RU" dirty="0" err="1"/>
              <a:t>уникнення</a:t>
            </a:r>
            <a:r>
              <a:rPr lang="ru-RU" dirty="0"/>
              <a:t> </a:t>
            </a:r>
            <a:r>
              <a:rPr lang="ru-RU" dirty="0" err="1"/>
              <a:t>конфліктної</a:t>
            </a:r>
            <a:r>
              <a:rPr lang="ru-RU" dirty="0"/>
              <a:t> </a:t>
            </a:r>
            <a:r>
              <a:rPr lang="ru-RU" dirty="0" err="1"/>
              <a:t>ситуації</a:t>
            </a:r>
            <a:r>
              <a:rPr lang="ru-RU" dirty="0"/>
              <a:t>, вона </a:t>
            </a:r>
            <a:r>
              <a:rPr lang="ru-RU" dirty="0" err="1"/>
              <a:t>пред`явила</a:t>
            </a:r>
            <a:r>
              <a:rPr lang="ru-RU" dirty="0"/>
              <a:t> </a:t>
            </a:r>
            <a:r>
              <a:rPr lang="ru-RU" dirty="0" err="1"/>
              <a:t>довідку</a:t>
            </a:r>
            <a:r>
              <a:rPr lang="ru-RU" dirty="0"/>
              <a:t> про </a:t>
            </a:r>
            <a:r>
              <a:rPr lang="ru-RU" dirty="0" err="1"/>
              <a:t>медичний</a:t>
            </a:r>
            <a:r>
              <a:rPr lang="ru-RU" dirty="0"/>
              <a:t> стан </a:t>
            </a:r>
            <a:r>
              <a:rPr lang="ru-RU" dirty="0" err="1"/>
              <a:t>здоров`я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вказано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дитина</a:t>
            </a:r>
            <a:r>
              <a:rPr lang="ru-RU" dirty="0"/>
              <a:t> здорова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відвідувати</a:t>
            </a:r>
            <a:r>
              <a:rPr lang="ru-RU" dirty="0"/>
              <a:t> </a:t>
            </a:r>
            <a:r>
              <a:rPr lang="ru-RU" dirty="0" err="1"/>
              <a:t>садочок</a:t>
            </a:r>
            <a:r>
              <a:rPr lang="ru-RU" dirty="0"/>
              <a:t>,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сина</a:t>
            </a:r>
            <a:r>
              <a:rPr lang="ru-RU" dirty="0"/>
              <a:t> до </a:t>
            </a:r>
            <a:r>
              <a:rPr lang="ru-RU" dirty="0" err="1"/>
              <a:t>групи</a:t>
            </a:r>
            <a:r>
              <a:rPr lang="ru-RU" dirty="0"/>
              <a:t> не </a:t>
            </a:r>
            <a:r>
              <a:rPr lang="ru-RU" dirty="0" err="1"/>
              <a:t>прийняли</a:t>
            </a:r>
            <a:r>
              <a:rPr lang="ru-RU" dirty="0"/>
              <a:t>, і вона </a:t>
            </a:r>
            <a:r>
              <a:rPr lang="ru-RU" dirty="0" err="1"/>
              <a:t>вимушена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звернутися</a:t>
            </a:r>
            <a:r>
              <a:rPr lang="ru-RU" dirty="0"/>
              <a:t> до </a:t>
            </a:r>
            <a:r>
              <a:rPr lang="ru-RU" dirty="0" err="1"/>
              <a:t>завідуючої</a:t>
            </a:r>
            <a:r>
              <a:rPr lang="ru-RU" dirty="0"/>
              <a:t>, яка у </a:t>
            </a:r>
            <a:r>
              <a:rPr lang="ru-RU" dirty="0" err="1"/>
              <a:t>грубій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почала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медичні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, не </a:t>
            </a:r>
            <a:r>
              <a:rPr lang="ru-RU" dirty="0" err="1"/>
              <a:t>передбачені</a:t>
            </a:r>
            <a:r>
              <a:rPr lang="ru-RU" dirty="0"/>
              <a:t> законом,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</a:t>
            </a:r>
            <a:r>
              <a:rPr lang="ru-RU" dirty="0" err="1"/>
              <a:t>лікарсько-консультативної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. </a:t>
            </a:r>
            <a:r>
              <a:rPr lang="ru-RU" dirty="0" err="1"/>
              <a:t>Вважала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вказані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відповідача</a:t>
            </a:r>
            <a:r>
              <a:rPr lang="ru-RU" dirty="0"/>
              <a:t> є </a:t>
            </a:r>
            <a:r>
              <a:rPr lang="ru-RU" dirty="0" err="1"/>
              <a:t>неправомірними</a:t>
            </a:r>
            <a:r>
              <a:rPr lang="ru-RU" dirty="0"/>
              <a:t> та такими,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порушують</a:t>
            </a:r>
            <a:r>
              <a:rPr lang="ru-RU" dirty="0"/>
              <a:t> </a:t>
            </a:r>
            <a:r>
              <a:rPr lang="ru-RU" dirty="0" err="1"/>
              <a:t>основоположні</a:t>
            </a:r>
            <a:r>
              <a:rPr lang="ru-RU" dirty="0"/>
              <a:t> </a:t>
            </a:r>
            <a:r>
              <a:rPr lang="ru-RU" dirty="0" err="1"/>
              <a:t>принципи</a:t>
            </a:r>
            <a:r>
              <a:rPr lang="ru-RU" dirty="0"/>
              <a:t> Конституції України щодо </a:t>
            </a:r>
            <a:r>
              <a:rPr lang="ru-RU" dirty="0" err="1"/>
              <a:t>гарантування</a:t>
            </a:r>
            <a:r>
              <a:rPr lang="ru-RU" dirty="0"/>
              <a:t> прав на </a:t>
            </a:r>
            <a:r>
              <a:rPr lang="ru-RU" dirty="0" err="1"/>
              <a:t>дошкільну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 та </a:t>
            </a:r>
            <a:r>
              <a:rPr lang="ru-RU" dirty="0" err="1"/>
              <a:t>охорону</a:t>
            </a:r>
            <a:r>
              <a:rPr lang="ru-RU" dirty="0"/>
              <a:t> </a:t>
            </a:r>
            <a:r>
              <a:rPr lang="ru-RU" dirty="0" err="1"/>
              <a:t>здоров`я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сина</a:t>
            </a:r>
            <a:r>
              <a:rPr lang="ru-RU" dirty="0"/>
              <a:t>, </a:t>
            </a:r>
            <a:r>
              <a:rPr lang="ru-RU" dirty="0" err="1"/>
              <a:t>приписи</a:t>
            </a:r>
            <a:r>
              <a:rPr lang="ru-RU" dirty="0"/>
              <a:t> Закону України «Про </a:t>
            </a:r>
            <a:r>
              <a:rPr lang="ru-RU" dirty="0" err="1"/>
              <a:t>освіту</a:t>
            </a:r>
            <a:r>
              <a:rPr lang="ru-RU" dirty="0"/>
              <a:t>». </a:t>
            </a:r>
            <a:r>
              <a:rPr lang="ru-RU" dirty="0" err="1"/>
              <a:t>Крім</a:t>
            </a:r>
            <a:r>
              <a:rPr lang="ru-RU" dirty="0"/>
              <a:t> того, на </a:t>
            </a:r>
            <a:r>
              <a:rPr lang="ru-RU" dirty="0" err="1"/>
              <a:t>її</a:t>
            </a:r>
            <a:r>
              <a:rPr lang="ru-RU" dirty="0"/>
              <a:t> думку, </a:t>
            </a:r>
            <a:r>
              <a:rPr lang="ru-RU" dirty="0" err="1"/>
              <a:t>відповідна</a:t>
            </a:r>
            <a:r>
              <a:rPr lang="ru-RU" dirty="0"/>
              <a:t> </a:t>
            </a:r>
            <a:r>
              <a:rPr lang="ru-RU" dirty="0" err="1"/>
              <a:t>позиція</a:t>
            </a:r>
            <a:r>
              <a:rPr lang="ru-RU" dirty="0"/>
              <a:t> </a:t>
            </a:r>
            <a:r>
              <a:rPr lang="ru-RU" dirty="0" err="1"/>
              <a:t>відповідача</a:t>
            </a:r>
            <a:r>
              <a:rPr lang="ru-RU" dirty="0"/>
              <a:t> є непрямою </a:t>
            </a:r>
            <a:r>
              <a:rPr lang="ru-RU" dirty="0" err="1"/>
              <a:t>дискримінацією</a:t>
            </a:r>
            <a:r>
              <a:rPr lang="ru-RU" dirty="0"/>
              <a:t> і </a:t>
            </a:r>
            <a:r>
              <a:rPr lang="ru-RU" dirty="0" err="1"/>
              <a:t>порушує</a:t>
            </a:r>
            <a:r>
              <a:rPr lang="ru-RU" dirty="0"/>
              <a:t> </a:t>
            </a:r>
            <a:r>
              <a:rPr lang="ru-RU" dirty="0" err="1"/>
              <a:t>приписи</a:t>
            </a:r>
            <a:r>
              <a:rPr lang="ru-RU" dirty="0"/>
              <a:t> Закону України «Про засади </a:t>
            </a:r>
            <a:r>
              <a:rPr lang="ru-RU" dirty="0" err="1"/>
              <a:t>запобігання</a:t>
            </a:r>
            <a:r>
              <a:rPr lang="ru-RU" dirty="0"/>
              <a:t> та </a:t>
            </a:r>
            <a:r>
              <a:rPr lang="ru-RU" dirty="0" err="1"/>
              <a:t>протидії</a:t>
            </a:r>
            <a:r>
              <a:rPr lang="ru-RU" dirty="0"/>
              <a:t> </a:t>
            </a:r>
            <a:r>
              <a:rPr lang="ru-RU" dirty="0" err="1"/>
              <a:t>дискримінації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». </a:t>
            </a:r>
            <a:r>
              <a:rPr lang="ru-RU" dirty="0" err="1"/>
              <a:t>Вказувала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України </a:t>
            </a:r>
            <a:r>
              <a:rPr lang="ru-RU" dirty="0" err="1"/>
              <a:t>передбачено</a:t>
            </a:r>
            <a:r>
              <a:rPr lang="ru-RU" dirty="0"/>
              <a:t> право </a:t>
            </a:r>
            <a:r>
              <a:rPr lang="ru-RU" dirty="0" err="1"/>
              <a:t>батьків</a:t>
            </a:r>
            <a:r>
              <a:rPr lang="ru-RU" dirty="0"/>
              <a:t> </a:t>
            </a:r>
            <a:r>
              <a:rPr lang="ru-RU" dirty="0" err="1"/>
              <a:t>відмовитись</a:t>
            </a:r>
            <a:r>
              <a:rPr lang="ru-RU" dirty="0"/>
              <a:t> від </a:t>
            </a:r>
            <a:r>
              <a:rPr lang="ru-RU" dirty="0" err="1"/>
              <a:t>профілактичних</a:t>
            </a:r>
            <a:r>
              <a:rPr lang="ru-RU" dirty="0"/>
              <a:t> </a:t>
            </a:r>
            <a:r>
              <a:rPr lang="ru-RU" dirty="0" err="1"/>
              <a:t>щеплень</a:t>
            </a:r>
            <a:r>
              <a:rPr lang="ru-RU" dirty="0"/>
              <a:t> </a:t>
            </a:r>
            <a:r>
              <a:rPr lang="ru-RU" dirty="0" err="1"/>
              <a:t>їхнім</a:t>
            </a:r>
            <a:r>
              <a:rPr lang="ru-RU" dirty="0"/>
              <a:t> </a:t>
            </a:r>
            <a:r>
              <a:rPr lang="ru-RU" dirty="0" err="1"/>
              <a:t>дітям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право </a:t>
            </a:r>
            <a:r>
              <a:rPr lang="ru-RU" dirty="0" err="1"/>
              <a:t>залишається</a:t>
            </a:r>
            <a:r>
              <a:rPr lang="ru-RU" dirty="0"/>
              <a:t> за батьками незалежно від причин </a:t>
            </a:r>
            <a:r>
              <a:rPr lang="ru-RU" dirty="0" err="1"/>
              <a:t>відмови</a:t>
            </a:r>
            <a:r>
              <a:rPr lang="ru-RU" dirty="0"/>
              <a:t>.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відмова</a:t>
            </a:r>
            <a:r>
              <a:rPr lang="ru-RU" dirty="0"/>
              <a:t> від </a:t>
            </a:r>
            <a:r>
              <a:rPr lang="ru-RU" dirty="0" err="1"/>
              <a:t>вакцинації</a:t>
            </a:r>
            <a:r>
              <a:rPr lang="ru-RU" dirty="0"/>
              <a:t> є </a:t>
            </a:r>
            <a:r>
              <a:rPr lang="ru-RU" dirty="0" err="1"/>
              <a:t>обміркованим</a:t>
            </a:r>
            <a:r>
              <a:rPr lang="ru-RU" dirty="0"/>
              <a:t> та </a:t>
            </a:r>
            <a:r>
              <a:rPr lang="ru-RU" dirty="0" err="1"/>
              <a:t>зваженим</a:t>
            </a:r>
            <a:r>
              <a:rPr lang="ru-RU" dirty="0"/>
              <a:t> </a:t>
            </a:r>
            <a:r>
              <a:rPr lang="ru-RU" dirty="0" err="1"/>
              <a:t>рішенням</a:t>
            </a:r>
            <a:r>
              <a:rPr lang="ru-RU" dirty="0"/>
              <a:t>, </a:t>
            </a:r>
            <a:r>
              <a:rPr lang="ru-RU" dirty="0" err="1"/>
              <a:t>прийнятим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детального та </a:t>
            </a:r>
            <a:r>
              <a:rPr lang="ru-RU" dirty="0" err="1"/>
              <a:t>всебічного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пов`язаних</a:t>
            </a:r>
            <a:r>
              <a:rPr lang="ru-RU" dirty="0"/>
              <a:t> з </a:t>
            </a:r>
            <a:r>
              <a:rPr lang="ru-RU" dirty="0" err="1"/>
              <a:t>вакцинацією</a:t>
            </a:r>
            <a:r>
              <a:rPr lang="ru-RU" dirty="0"/>
              <a:t>,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проведення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вона </a:t>
            </a:r>
            <a:r>
              <a:rPr lang="ru-RU" dirty="0" err="1"/>
              <a:t>переконана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вакцинація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негативно </a:t>
            </a:r>
            <a:r>
              <a:rPr lang="ru-RU" dirty="0" err="1"/>
              <a:t>вплинути</a:t>
            </a:r>
            <a:r>
              <a:rPr lang="ru-RU" dirty="0"/>
              <a:t> на </a:t>
            </a:r>
            <a:r>
              <a:rPr lang="ru-RU" dirty="0" err="1"/>
              <a:t>здоров`я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,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тією</a:t>
            </a:r>
            <a:r>
              <a:rPr lang="ru-RU" dirty="0"/>
              <a:t> вакциною, яка на той час </a:t>
            </a:r>
            <a:r>
              <a:rPr lang="ru-RU" dirty="0" err="1"/>
              <a:t>була</a:t>
            </a:r>
            <a:r>
              <a:rPr lang="ru-RU" dirty="0"/>
              <a:t> в </a:t>
            </a:r>
            <a:r>
              <a:rPr lang="ru-RU" dirty="0" err="1"/>
              <a:t>наявності</a:t>
            </a:r>
            <a:r>
              <a:rPr lang="ru-RU" dirty="0"/>
              <a:t> у </a:t>
            </a:r>
            <a:r>
              <a:rPr lang="ru-RU" dirty="0" err="1"/>
              <a:t>медичних</a:t>
            </a:r>
            <a:r>
              <a:rPr lang="ru-RU" dirty="0"/>
              <a:t> закладах. Разом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зазначала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у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не стояло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зарахування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сина</a:t>
            </a:r>
            <a:r>
              <a:rPr lang="ru-RU" dirty="0"/>
              <a:t> у дитячий </a:t>
            </a:r>
            <a:r>
              <a:rPr lang="ru-RU" dirty="0" err="1"/>
              <a:t>дошкільний</a:t>
            </a:r>
            <a:r>
              <a:rPr lang="ru-RU" dirty="0"/>
              <a:t> заклад, </a:t>
            </a:r>
            <a:r>
              <a:rPr lang="ru-RU" dirty="0" err="1"/>
              <a:t>дитина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зарахована</a:t>
            </a:r>
            <a:r>
              <a:rPr lang="ru-RU" dirty="0"/>
              <a:t> і </a:t>
            </a:r>
            <a:r>
              <a:rPr lang="ru-RU" dirty="0" err="1"/>
              <a:t>відвідувала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з 06 вересня 2016 року. У </a:t>
            </a:r>
            <a:r>
              <a:rPr lang="ru-RU" dirty="0" err="1"/>
              <a:t>зв`язку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сімейними</a:t>
            </a:r>
            <a:r>
              <a:rPr lang="ru-RU" dirty="0"/>
              <a:t> </a:t>
            </a:r>
            <a:r>
              <a:rPr lang="ru-RU" dirty="0" err="1"/>
              <a:t>обставинами</a:t>
            </a:r>
            <a:r>
              <a:rPr lang="ru-RU" dirty="0"/>
              <a:t> </a:t>
            </a:r>
            <a:r>
              <a:rPr lang="ru-RU" dirty="0" err="1"/>
              <a:t>дитина</a:t>
            </a:r>
            <a:r>
              <a:rPr lang="ru-RU" dirty="0"/>
              <a:t> не </a:t>
            </a:r>
            <a:r>
              <a:rPr lang="ru-RU" dirty="0" err="1"/>
              <a:t>відвідувала</a:t>
            </a:r>
            <a:r>
              <a:rPr lang="ru-RU" dirty="0"/>
              <a:t> </a:t>
            </a:r>
            <a:r>
              <a:rPr lang="ru-RU" dirty="0" err="1"/>
              <a:t>садочок</a:t>
            </a:r>
            <a:r>
              <a:rPr lang="ru-RU" dirty="0"/>
              <a:t>, і </a:t>
            </a:r>
            <a:r>
              <a:rPr lang="ru-RU" dirty="0" err="1"/>
              <a:t>після</a:t>
            </a:r>
            <a:r>
              <a:rPr lang="ru-RU" dirty="0"/>
              <a:t> такого пропуску </a:t>
            </a:r>
            <a:r>
              <a:rPr lang="ru-RU" dirty="0" err="1"/>
              <a:t>ніяких</a:t>
            </a:r>
            <a:r>
              <a:rPr lang="ru-RU" dirty="0"/>
              <a:t> </a:t>
            </a:r>
            <a:r>
              <a:rPr lang="ru-RU" dirty="0" err="1"/>
              <a:t>довідок</a:t>
            </a:r>
            <a:r>
              <a:rPr lang="ru-RU" dirty="0"/>
              <a:t>, на </a:t>
            </a:r>
            <a:r>
              <a:rPr lang="ru-RU" dirty="0" err="1"/>
              <a:t>її</a:t>
            </a:r>
            <a:r>
              <a:rPr lang="ru-RU" dirty="0"/>
              <a:t> думку, </a:t>
            </a:r>
            <a:r>
              <a:rPr lang="ru-RU" dirty="0" err="1"/>
              <a:t>пред`являти</a:t>
            </a:r>
            <a:r>
              <a:rPr lang="ru-RU" dirty="0"/>
              <a:t> </a:t>
            </a:r>
            <a:r>
              <a:rPr lang="ru-RU" dirty="0" err="1"/>
              <a:t>обов`язку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Санітарного</a:t>
            </a:r>
            <a:r>
              <a:rPr lang="ru-RU" dirty="0"/>
              <a:t> регламенту для </a:t>
            </a:r>
            <a:r>
              <a:rPr lang="ru-RU" dirty="0" err="1"/>
              <a:t>дошкільних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, </a:t>
            </a:r>
            <a:r>
              <a:rPr lang="ru-RU" dirty="0" err="1"/>
              <a:t>затвердженого</a:t>
            </a:r>
            <a:r>
              <a:rPr lang="ru-RU" dirty="0"/>
              <a:t> наказом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здоров`я</a:t>
            </a:r>
            <a:r>
              <a:rPr lang="ru-RU" dirty="0"/>
              <a:t> України від 24 </a:t>
            </a:r>
            <a:r>
              <a:rPr lang="ru-RU" dirty="0" err="1"/>
              <a:t>березня</a:t>
            </a:r>
            <a:r>
              <a:rPr lang="ru-RU" dirty="0"/>
              <a:t> 2016 року № 234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317677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5A6E43-9325-4413-8249-D66A204F2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9347" y="258688"/>
            <a:ext cx="11493305" cy="844697"/>
          </a:xfrm>
        </p:spPr>
        <p:txBody>
          <a:bodyPr/>
          <a:lstStyle/>
          <a:p>
            <a:r>
              <a:rPr lang="uk-UA" dirty="0"/>
              <a:t>Стаття 9 Закону України «Про дошкільну освіту»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FED2CE9-7A78-4DE9-BF8C-FD059B00A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194" y="1103385"/>
            <a:ext cx="11141612" cy="5495927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Громадяни України </a:t>
            </a:r>
            <a:r>
              <a:rPr lang="uk-UA" dirty="0"/>
              <a:t>незалежно від раси, кольору шкіри, політичних, релігійних та інших переконань, статі, етнічного та соціального походження, майнового стану, місця проживання, </a:t>
            </a:r>
            <a:r>
              <a:rPr lang="uk-UA" dirty="0" err="1"/>
              <a:t>мовних</a:t>
            </a:r>
            <a:r>
              <a:rPr lang="uk-UA" dirty="0"/>
              <a:t> або інших ознак </a:t>
            </a:r>
            <a:r>
              <a:rPr lang="uk-UA" b="1" dirty="0"/>
              <a:t>мають рівні права на здобуття дошкільної освіти</a:t>
            </a:r>
            <a:r>
              <a:rPr lang="uk-UA" dirty="0"/>
              <a:t> у закладах дошкільної освіти незалежно від підпорядкування, типів і форми власності, а також у сім`ї.</a:t>
            </a:r>
          </a:p>
          <a:p>
            <a:r>
              <a:rPr lang="uk-UA" dirty="0"/>
              <a:t>Частиною п`ятою цієї ж статті передбачено, що </a:t>
            </a:r>
            <a:r>
              <a:rPr lang="uk-UA" b="1" dirty="0"/>
              <a:t>діти можуть здобувати дошкільну освіту</a:t>
            </a:r>
            <a:r>
              <a:rPr lang="uk-UA" dirty="0"/>
              <a:t> за бажанням батьків або осіб, які їх замінюють: </a:t>
            </a:r>
          </a:p>
          <a:p>
            <a:pPr lvl="1"/>
            <a:r>
              <a:rPr lang="uk-UA" dirty="0"/>
              <a:t>у закладах дошкільної освіти незалежно від підпорядкування, типів і форми власності; у структурних підрозділах юридичних осіб приватного і публічного права, у тому числі закладів освіти; </a:t>
            </a:r>
          </a:p>
          <a:p>
            <a:pPr lvl="1"/>
            <a:r>
              <a:rPr lang="uk-UA" dirty="0"/>
              <a:t>у сім`ї - за сімейною (домашньою) формою здобуття дошкільної освіти; </a:t>
            </a:r>
          </a:p>
          <a:p>
            <a:pPr lvl="1"/>
            <a:r>
              <a:rPr lang="uk-UA" dirty="0"/>
              <a:t>за допомогою фізичних осіб, які мають педагогічну освіту та/або професійну кваліфікацію педагогічного працівника, у тому числі які провадять незалежну професійну діяльність; </a:t>
            </a:r>
          </a:p>
          <a:p>
            <a:pPr lvl="1"/>
            <a:r>
              <a:rPr lang="uk-UA" dirty="0"/>
              <a:t>за допомогою фізичних осіб - підприємців, основним видом діяльності яких є освітня діяльність.</a:t>
            </a:r>
          </a:p>
        </p:txBody>
      </p:sp>
    </p:spTree>
    <p:extLst>
      <p:ext uri="{BB962C8B-B14F-4D97-AF65-F5344CB8AC3E}">
        <p14:creationId xmlns:p14="http://schemas.microsoft.com/office/powerpoint/2010/main" val="1469228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1672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/>
              <a:t>Вакцинація в Україні проводиться у відповідності до чинних законів України та Наказів Міністерства Охорони здоров’я України</a:t>
            </a:r>
            <a:br>
              <a:rPr lang="uk-UA" dirty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3699803"/>
            <a:ext cx="10515600" cy="2477160"/>
          </a:xfrm>
        </p:spPr>
        <p:txBody>
          <a:bodyPr/>
          <a:lstStyle/>
          <a:p>
            <a:endParaRPr lang="uk-UA" dirty="0"/>
          </a:p>
          <a:p>
            <a:pPr algn="ctr"/>
            <a:r>
              <a:rPr lang="uk-UA" dirty="0"/>
              <a:t>незнання законів (читай – в тому числі і наказів профільного міністерства) не звільняє від відповідальності</a:t>
            </a:r>
          </a:p>
        </p:txBody>
      </p:sp>
    </p:spTree>
    <p:extLst>
      <p:ext uri="{BB962C8B-B14F-4D97-AF65-F5344CB8AC3E}">
        <p14:creationId xmlns:p14="http://schemas.microsoft.com/office/powerpoint/2010/main" val="8413960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2C73E856-5B78-4CC6-8354-983B1F20D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257" y="317241"/>
            <a:ext cx="11513976" cy="6288832"/>
          </a:xfrm>
        </p:spPr>
        <p:txBody>
          <a:bodyPr>
            <a:normAutofit/>
          </a:bodyPr>
          <a:lstStyle/>
          <a:p>
            <a:pPr algn="ctr"/>
            <a:r>
              <a:rPr lang="uk-UA" sz="3600" dirty="0"/>
              <a:t>Батьки мають право обирати одну із визначених форм здобуття їх дитиною дошкільної освіти, але держава, з метою дотримання прав дитини на дошкільну освіту та забезпечення безпеки та здоров`я всіх дітей, встановлює певні правила для реалізації такого права.</a:t>
            </a:r>
          </a:p>
          <a:p>
            <a:pPr algn="ctr"/>
            <a:endParaRPr lang="uk-UA" sz="3600" dirty="0"/>
          </a:p>
          <a:p>
            <a:pPr algn="ctr"/>
            <a:r>
              <a:rPr lang="uk-UA" sz="3600" dirty="0">
                <a:solidFill>
                  <a:srgbClr val="FF0000"/>
                </a:solidFill>
              </a:rPr>
              <a:t>Завданням держави є забезпечення дотримання оптимального балансу між реалізацією права дитини на дошкільну освіту та інтересами інших дітей.</a:t>
            </a:r>
          </a:p>
        </p:txBody>
      </p:sp>
    </p:spTree>
    <p:extLst>
      <p:ext uri="{BB962C8B-B14F-4D97-AF65-F5344CB8AC3E}">
        <p14:creationId xmlns:p14="http://schemas.microsoft.com/office/powerpoint/2010/main" val="12784837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5D03A3-0622-47E8-BE09-8C1601D73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23920"/>
          </a:xfrm>
        </p:spPr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справі</a:t>
            </a:r>
            <a:r>
              <a:rPr lang="ru-RU" dirty="0"/>
              <a:t>, яка </a:t>
            </a:r>
            <a:r>
              <a:rPr lang="ru-RU" dirty="0" err="1"/>
              <a:t>переглядається</a:t>
            </a:r>
            <a:r>
              <a:rPr lang="ru-RU" dirty="0"/>
              <a:t>, …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8CD9BD9-9F90-4351-9FA6-7F4219270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918" y="1306286"/>
            <a:ext cx="11420670" cy="5186588"/>
          </a:xfrm>
        </p:spPr>
        <p:txBody>
          <a:bodyPr>
            <a:normAutofit/>
          </a:bodyPr>
          <a:lstStyle/>
          <a:p>
            <a:r>
              <a:rPr lang="ru-RU" sz="3200" b="1" dirty="0" err="1"/>
              <a:t>індивідуальне</a:t>
            </a:r>
            <a:r>
              <a:rPr lang="ru-RU" sz="3200" b="1" dirty="0"/>
              <a:t> право </a:t>
            </a:r>
            <a:r>
              <a:rPr lang="ru-RU" sz="3200" dirty="0"/>
              <a:t>(</a:t>
            </a:r>
            <a:r>
              <a:rPr lang="ru-RU" sz="3200" dirty="0" err="1"/>
              <a:t>інтерес</a:t>
            </a:r>
            <a:r>
              <a:rPr lang="ru-RU" sz="3200" dirty="0"/>
              <a:t>) </a:t>
            </a:r>
            <a:r>
              <a:rPr lang="ru-RU" sz="3200" dirty="0" err="1"/>
              <a:t>відмовитися</a:t>
            </a:r>
            <a:r>
              <a:rPr lang="ru-RU" sz="3200" dirty="0"/>
              <a:t> від </a:t>
            </a:r>
            <a:r>
              <a:rPr lang="ru-RU" sz="3200" dirty="0" err="1"/>
              <a:t>щеплення</a:t>
            </a:r>
            <a:r>
              <a:rPr lang="ru-RU" sz="3200" dirty="0"/>
              <a:t> </a:t>
            </a:r>
            <a:r>
              <a:rPr lang="ru-RU" sz="3200" dirty="0" err="1"/>
              <a:t>матір`ю</a:t>
            </a:r>
            <a:r>
              <a:rPr lang="ru-RU" sz="3200" dirty="0"/>
              <a:t> </a:t>
            </a:r>
            <a:r>
              <a:rPr lang="ru-RU" sz="3200" dirty="0" err="1"/>
              <a:t>дитини</a:t>
            </a:r>
            <a:r>
              <a:rPr lang="ru-RU" sz="3200" dirty="0"/>
              <a:t> при </a:t>
            </a:r>
            <a:r>
              <a:rPr lang="ru-RU" sz="3200" dirty="0" err="1"/>
              <a:t>збереженні</a:t>
            </a:r>
            <a:r>
              <a:rPr lang="ru-RU" sz="3200" dirty="0"/>
              <a:t> </a:t>
            </a:r>
            <a:r>
              <a:rPr lang="ru-RU" sz="3200" dirty="0" err="1"/>
              <a:t>обсягу</a:t>
            </a:r>
            <a:r>
              <a:rPr lang="ru-RU" sz="3200" dirty="0"/>
              <a:t> прав </a:t>
            </a:r>
            <a:r>
              <a:rPr lang="ru-RU" sz="3200" dirty="0" err="1"/>
              <a:t>дитини</a:t>
            </a:r>
            <a:r>
              <a:rPr lang="ru-RU" sz="3200" dirty="0"/>
              <a:t> на </a:t>
            </a:r>
            <a:r>
              <a:rPr lang="ru-RU" sz="3200" dirty="0" err="1"/>
              <a:t>здобуття</a:t>
            </a:r>
            <a:r>
              <a:rPr lang="ru-RU" sz="3200" dirty="0"/>
              <a:t> </a:t>
            </a:r>
            <a:r>
              <a:rPr lang="ru-RU" sz="3200" dirty="0" err="1"/>
              <a:t>освіти</a:t>
            </a:r>
            <a:r>
              <a:rPr lang="ru-RU" sz="3200" dirty="0"/>
              <a:t>, у тому </a:t>
            </a:r>
            <a:r>
              <a:rPr lang="ru-RU" sz="3200" dirty="0" err="1"/>
              <a:t>числі</a:t>
            </a:r>
            <a:r>
              <a:rPr lang="ru-RU" sz="3200" dirty="0"/>
              <a:t> в </a:t>
            </a:r>
            <a:r>
              <a:rPr lang="ru-RU" sz="3200" dirty="0" err="1"/>
              <a:t>дошкільних</a:t>
            </a:r>
            <a:r>
              <a:rPr lang="ru-RU" sz="3200" dirty="0"/>
              <a:t> закладах </a:t>
            </a:r>
            <a:r>
              <a:rPr lang="ru-RU" sz="3200" dirty="0" err="1"/>
              <a:t>освіти</a:t>
            </a:r>
            <a:r>
              <a:rPr lang="ru-RU" sz="3200" b="1" dirty="0"/>
              <a:t>, </a:t>
            </a:r>
            <a:r>
              <a:rPr lang="ru-RU" sz="3200" b="1" dirty="0" err="1"/>
              <a:t>протиставляється</a:t>
            </a:r>
            <a:r>
              <a:rPr lang="ru-RU" sz="3200" b="1" dirty="0"/>
              <a:t> </a:t>
            </a:r>
            <a:r>
              <a:rPr lang="ru-RU" sz="3200" b="1" dirty="0" err="1"/>
              <a:t>загальному</a:t>
            </a:r>
            <a:r>
              <a:rPr lang="ru-RU" sz="3200" b="1" dirty="0"/>
              <a:t> праву (</a:t>
            </a:r>
            <a:r>
              <a:rPr lang="ru-RU" sz="3200" b="1" dirty="0" err="1"/>
              <a:t>інтересу</a:t>
            </a:r>
            <a:r>
              <a:rPr lang="ru-RU" sz="3200" b="1" dirty="0"/>
              <a:t>) </a:t>
            </a:r>
            <a:r>
              <a:rPr lang="ru-RU" sz="3200" b="1" dirty="0" err="1"/>
              <a:t>суспільства</a:t>
            </a:r>
            <a:r>
              <a:rPr lang="ru-RU" sz="3200" b="1" dirty="0"/>
              <a:t>, </a:t>
            </a:r>
            <a:r>
              <a:rPr lang="ru-RU" sz="3200" b="1" dirty="0" err="1"/>
              <a:t>інших</a:t>
            </a:r>
            <a:r>
              <a:rPr lang="ru-RU" sz="3200" b="1" dirty="0"/>
              <a:t> </a:t>
            </a:r>
            <a:r>
              <a:rPr lang="ru-RU" sz="3200" b="1" dirty="0" err="1"/>
              <a:t>батьків</a:t>
            </a:r>
            <a:r>
              <a:rPr lang="ru-RU" sz="3200" b="1" dirty="0"/>
              <a:t> та </a:t>
            </a:r>
            <a:r>
              <a:rPr lang="ru-RU" sz="3200" b="1" dirty="0" err="1"/>
              <a:t>їх</a:t>
            </a:r>
            <a:r>
              <a:rPr lang="ru-RU" sz="3200" b="1" dirty="0"/>
              <a:t> </a:t>
            </a:r>
            <a:r>
              <a:rPr lang="ru-RU" sz="3200" b="1" dirty="0" err="1"/>
              <a:t>дітей</a:t>
            </a:r>
            <a:r>
              <a:rPr lang="ru-RU" sz="3200" b="1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провели у </a:t>
            </a:r>
            <a:r>
              <a:rPr lang="ru-RU" sz="3200" dirty="0" err="1"/>
              <a:t>встановленому</a:t>
            </a:r>
            <a:r>
              <a:rPr lang="ru-RU" sz="3200" dirty="0"/>
              <a:t> державою порядку </a:t>
            </a:r>
            <a:r>
              <a:rPr lang="ru-RU" sz="3200" dirty="0" err="1"/>
              <a:t>щеплення</a:t>
            </a:r>
            <a:r>
              <a:rPr lang="ru-RU" sz="3200" dirty="0"/>
              <a:t>, </a:t>
            </a:r>
            <a:r>
              <a:rPr lang="ru-RU" sz="3200" dirty="0" err="1"/>
              <a:t>зокрема</a:t>
            </a:r>
            <a:r>
              <a:rPr lang="ru-RU" sz="3200" dirty="0"/>
              <a:t> перед </a:t>
            </a:r>
            <a:r>
              <a:rPr lang="ru-RU" sz="3200" dirty="0" err="1"/>
              <a:t>направленням</a:t>
            </a:r>
            <a:r>
              <a:rPr lang="ru-RU" sz="3200" dirty="0"/>
              <a:t> </a:t>
            </a:r>
            <a:r>
              <a:rPr lang="ru-RU" sz="3200" dirty="0" err="1"/>
              <a:t>дітей</a:t>
            </a:r>
            <a:r>
              <a:rPr lang="ru-RU" sz="3200" dirty="0"/>
              <a:t> до </a:t>
            </a:r>
            <a:r>
              <a:rPr lang="ru-RU" sz="3200" dirty="0" err="1"/>
              <a:t>навчального</a:t>
            </a:r>
            <a:r>
              <a:rPr lang="ru-RU" sz="3200" dirty="0"/>
              <a:t> закладу для </a:t>
            </a:r>
            <a:r>
              <a:rPr lang="ru-RU" sz="3200" dirty="0" err="1"/>
              <a:t>здобуття</a:t>
            </a:r>
            <a:r>
              <a:rPr lang="ru-RU" sz="3200" dirty="0"/>
              <a:t> </a:t>
            </a:r>
            <a:r>
              <a:rPr lang="ru-RU" sz="3200" dirty="0" err="1"/>
              <a:t>освіти</a:t>
            </a:r>
            <a:r>
              <a:rPr lang="ru-RU" sz="3200" dirty="0"/>
              <a:t>. </a:t>
            </a:r>
          </a:p>
          <a:p>
            <a:r>
              <a:rPr lang="ru-RU" sz="3200" dirty="0" err="1"/>
              <a:t>Внаслідок</a:t>
            </a:r>
            <a:r>
              <a:rPr lang="ru-RU" sz="3200" dirty="0"/>
              <a:t> </a:t>
            </a:r>
            <a:r>
              <a:rPr lang="ru-RU" sz="3200" dirty="0" err="1"/>
              <a:t>встановлення</a:t>
            </a:r>
            <a:r>
              <a:rPr lang="ru-RU" sz="3200" dirty="0"/>
              <a:t> такого балансу </a:t>
            </a:r>
            <a:r>
              <a:rPr lang="ru-RU" sz="3200" b="1" dirty="0" err="1"/>
              <a:t>досягається</a:t>
            </a:r>
            <a:r>
              <a:rPr lang="ru-RU" sz="3200" b="1" dirty="0"/>
              <a:t> мета </a:t>
            </a:r>
            <a:r>
              <a:rPr lang="ru-RU" sz="3200" dirty="0"/>
              <a:t>- </a:t>
            </a:r>
            <a:r>
              <a:rPr lang="ru-RU" sz="3200" b="1" dirty="0" err="1"/>
              <a:t>загальне</a:t>
            </a:r>
            <a:r>
              <a:rPr lang="ru-RU" sz="3200" b="1" dirty="0"/>
              <a:t> благо у </a:t>
            </a:r>
            <a:r>
              <a:rPr lang="ru-RU" sz="3200" b="1" dirty="0" err="1"/>
              <a:t>формі</a:t>
            </a:r>
            <a:r>
              <a:rPr lang="ru-RU" sz="3200" b="1" dirty="0"/>
              <a:t> права на </a:t>
            </a:r>
            <a:r>
              <a:rPr lang="ru-RU" sz="3200" b="1" dirty="0" err="1"/>
              <a:t>безпеку</a:t>
            </a:r>
            <a:r>
              <a:rPr lang="ru-RU" sz="3200" b="1" dirty="0"/>
              <a:t> та </a:t>
            </a:r>
            <a:r>
              <a:rPr lang="ru-RU" sz="3200" b="1" dirty="0" err="1"/>
              <a:t>охорону</a:t>
            </a:r>
            <a:r>
              <a:rPr lang="ru-RU" sz="3200" b="1" dirty="0"/>
              <a:t> </a:t>
            </a:r>
            <a:r>
              <a:rPr lang="ru-RU" sz="3200" b="1" dirty="0" err="1"/>
              <a:t>здоров`я</a:t>
            </a:r>
            <a:r>
              <a:rPr lang="ru-RU" sz="3200" b="1" dirty="0"/>
              <a:t>, </a:t>
            </a:r>
            <a:r>
              <a:rPr lang="ru-RU" sz="3200" b="1" dirty="0" err="1"/>
              <a:t>що</a:t>
            </a:r>
            <a:r>
              <a:rPr lang="ru-RU" sz="3200" b="1" dirty="0"/>
              <a:t> </a:t>
            </a:r>
            <a:r>
              <a:rPr lang="ru-RU" sz="3200" b="1" dirty="0" err="1"/>
              <a:t>гарантовано</a:t>
            </a:r>
            <a:r>
              <a:rPr lang="ru-RU" sz="3200" b="1" dirty="0"/>
              <a:t> </a:t>
            </a:r>
            <a:r>
              <a:rPr lang="ru-RU" sz="3200" b="1" dirty="0" err="1"/>
              <a:t>статтями</a:t>
            </a:r>
            <a:r>
              <a:rPr lang="ru-RU" sz="3200" b="1" dirty="0"/>
              <a:t> 3, 27 та 49 Конституції України</a:t>
            </a:r>
            <a:r>
              <a:rPr lang="ru-RU" sz="3200" dirty="0"/>
              <a:t>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9574808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6C18D57-DF97-46CD-B429-EE9BF3771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68812"/>
            <a:ext cx="11352628" cy="6457071"/>
          </a:xfrm>
        </p:spPr>
        <p:txBody>
          <a:bodyPr>
            <a:normAutofit/>
          </a:bodyPr>
          <a:lstStyle/>
          <a:p>
            <a:r>
              <a:rPr lang="ru-RU" sz="3600" dirty="0"/>
              <a:t>За </a:t>
            </a:r>
            <a:r>
              <a:rPr lang="ru-RU" sz="3600" dirty="0" err="1"/>
              <a:t>обставинами</a:t>
            </a:r>
            <a:r>
              <a:rPr lang="ru-RU" sz="3600" dirty="0"/>
              <a:t> </a:t>
            </a:r>
            <a:r>
              <a:rPr lang="ru-RU" sz="3600" dirty="0" err="1"/>
              <a:t>цієї</a:t>
            </a:r>
            <a:r>
              <a:rPr lang="ru-RU" sz="3600" dirty="0"/>
              <a:t> </a:t>
            </a:r>
            <a:r>
              <a:rPr lang="ru-RU" sz="3600" dirty="0" err="1"/>
              <a:t>справи</a:t>
            </a:r>
            <a:r>
              <a:rPr lang="ru-RU" sz="3600" dirty="0"/>
              <a:t> право </a:t>
            </a:r>
            <a:r>
              <a:rPr lang="ru-RU" sz="3600" dirty="0" err="1"/>
              <a:t>малолітнього</a:t>
            </a:r>
            <a:r>
              <a:rPr lang="ru-RU" sz="3600" dirty="0"/>
              <a:t> </a:t>
            </a:r>
            <a:r>
              <a:rPr lang="ru-RU" sz="3600" dirty="0" err="1"/>
              <a:t>сина</a:t>
            </a:r>
            <a:r>
              <a:rPr lang="ru-RU" sz="3600" dirty="0"/>
              <a:t> </a:t>
            </a:r>
            <a:r>
              <a:rPr lang="ru-RU" sz="3600" dirty="0" err="1"/>
              <a:t>позивача</a:t>
            </a:r>
            <a:r>
              <a:rPr lang="ru-RU" sz="3600" dirty="0"/>
              <a:t> на </a:t>
            </a:r>
            <a:r>
              <a:rPr lang="ru-RU" sz="3600" dirty="0" err="1"/>
              <a:t>освіту</a:t>
            </a:r>
            <a:r>
              <a:rPr lang="ru-RU" sz="3600" dirty="0"/>
              <a:t> у </a:t>
            </a:r>
            <a:r>
              <a:rPr lang="ru-RU" sz="3600" dirty="0" err="1"/>
              <a:t>дошкільному</a:t>
            </a:r>
            <a:r>
              <a:rPr lang="ru-RU" sz="3600" dirty="0"/>
              <a:t> </a:t>
            </a:r>
            <a:r>
              <a:rPr lang="ru-RU" sz="3600" dirty="0" err="1"/>
              <a:t>навчальному</a:t>
            </a:r>
            <a:r>
              <a:rPr lang="ru-RU" sz="3600" dirty="0"/>
              <a:t> </a:t>
            </a:r>
            <a:r>
              <a:rPr lang="ru-RU" sz="3600" dirty="0" err="1"/>
              <a:t>закладі</a:t>
            </a:r>
            <a:r>
              <a:rPr lang="ru-RU" sz="3600" dirty="0"/>
              <a:t> </a:t>
            </a:r>
            <a:r>
              <a:rPr lang="ru-RU" sz="3600" dirty="0" err="1"/>
              <a:t>було</a:t>
            </a:r>
            <a:r>
              <a:rPr lang="ru-RU" sz="3600" dirty="0"/>
              <a:t> з </a:t>
            </a:r>
            <a:r>
              <a:rPr lang="ru-RU" sz="3600" dirty="0" err="1"/>
              <a:t>огляду</a:t>
            </a:r>
            <a:r>
              <a:rPr lang="ru-RU" sz="3600" dirty="0"/>
              <a:t> на </a:t>
            </a:r>
            <a:r>
              <a:rPr lang="ru-RU" sz="3600" b="1" dirty="0" err="1"/>
              <a:t>суспільні</a:t>
            </a:r>
            <a:r>
              <a:rPr lang="ru-RU" sz="3600" b="1" dirty="0"/>
              <a:t> </a:t>
            </a:r>
            <a:r>
              <a:rPr lang="ru-RU" sz="3600" b="1" dirty="0" err="1"/>
              <a:t>інтереси</a:t>
            </a:r>
            <a:r>
              <a:rPr lang="ru-RU" sz="3600" b="1" dirty="0"/>
              <a:t> </a:t>
            </a:r>
            <a:r>
              <a:rPr lang="ru-RU" sz="3600" b="1" dirty="0" err="1"/>
              <a:t>тимчасового</a:t>
            </a:r>
            <a:r>
              <a:rPr lang="ru-RU" sz="3600" b="1" dirty="0"/>
              <a:t> </a:t>
            </a:r>
            <a:r>
              <a:rPr lang="ru-RU" sz="3600" b="1" dirty="0" err="1"/>
              <a:t>обмежено</a:t>
            </a:r>
            <a:r>
              <a:rPr lang="ru-RU" sz="3600" dirty="0"/>
              <a:t> (до </a:t>
            </a:r>
            <a:r>
              <a:rPr lang="ru-RU" sz="3600" dirty="0" err="1"/>
              <a:t>проведення</a:t>
            </a:r>
            <a:r>
              <a:rPr lang="ru-RU" sz="3600" dirty="0"/>
              <a:t> </a:t>
            </a:r>
            <a:r>
              <a:rPr lang="ru-RU" sz="3600" dirty="0" err="1"/>
              <a:t>щеплення</a:t>
            </a:r>
            <a:r>
              <a:rPr lang="ru-RU" sz="3600" dirty="0"/>
              <a:t>, </a:t>
            </a:r>
            <a:r>
              <a:rPr lang="ru-RU" sz="3600" dirty="0" err="1"/>
              <a:t>покращення</a:t>
            </a:r>
            <a:r>
              <a:rPr lang="ru-RU" sz="3600" dirty="0"/>
              <a:t> </a:t>
            </a:r>
            <a:r>
              <a:rPr lang="ru-RU" sz="3600" dirty="0" err="1"/>
              <a:t>епідеміологічної</a:t>
            </a:r>
            <a:r>
              <a:rPr lang="ru-RU" sz="3600" dirty="0"/>
              <a:t> обстановки, </a:t>
            </a:r>
            <a:r>
              <a:rPr lang="ru-RU" sz="3600" dirty="0" err="1"/>
              <a:t>отримання</a:t>
            </a:r>
            <a:r>
              <a:rPr lang="ru-RU" sz="3600" dirty="0"/>
              <a:t> позитивного </a:t>
            </a:r>
            <a:r>
              <a:rPr lang="ru-RU" sz="3600" dirty="0" err="1"/>
              <a:t>висновку</a:t>
            </a:r>
            <a:r>
              <a:rPr lang="ru-RU" sz="3600" dirty="0"/>
              <a:t> </a:t>
            </a:r>
            <a:r>
              <a:rPr lang="ru-RU" sz="3600" dirty="0" err="1"/>
              <a:t>лікарсько-консультативної</a:t>
            </a:r>
            <a:r>
              <a:rPr lang="ru-RU" sz="3600" dirty="0"/>
              <a:t> </a:t>
            </a:r>
            <a:r>
              <a:rPr lang="ru-RU" sz="3600" dirty="0" err="1"/>
              <a:t>комісії</a:t>
            </a:r>
            <a:r>
              <a:rPr lang="ru-RU" sz="3600" dirty="0"/>
              <a:t>) у </a:t>
            </a:r>
            <a:r>
              <a:rPr lang="ru-RU" sz="3600" dirty="0" err="1"/>
              <a:t>зв`язку</a:t>
            </a:r>
            <a:r>
              <a:rPr lang="ru-RU" sz="3600" dirty="0"/>
              <a:t> </a:t>
            </a:r>
            <a:r>
              <a:rPr lang="ru-RU" sz="3600" dirty="0" err="1"/>
              <a:t>із</a:t>
            </a:r>
            <a:r>
              <a:rPr lang="ru-RU" sz="3600" dirty="0"/>
              <a:t> </a:t>
            </a:r>
            <a:r>
              <a:rPr lang="ru-RU" sz="3600" dirty="0" err="1"/>
              <a:t>тим</a:t>
            </a:r>
            <a:r>
              <a:rPr lang="ru-RU" sz="3600" dirty="0"/>
              <a:t>, </a:t>
            </a:r>
            <a:r>
              <a:rPr lang="ru-RU" sz="3600" dirty="0" err="1"/>
              <a:t>що</a:t>
            </a:r>
            <a:r>
              <a:rPr lang="ru-RU" sz="3600" dirty="0"/>
              <a:t> </a:t>
            </a:r>
            <a:r>
              <a:rPr lang="ru-RU" sz="3600" b="1" dirty="0"/>
              <a:t>сама </a:t>
            </a:r>
            <a:r>
              <a:rPr lang="ru-RU" sz="3600" b="1" dirty="0" err="1"/>
              <a:t>позивач</a:t>
            </a:r>
            <a:r>
              <a:rPr lang="ru-RU" sz="3600" b="1" dirty="0"/>
              <a:t>, не </a:t>
            </a:r>
            <a:r>
              <a:rPr lang="ru-RU" sz="3600" b="1" dirty="0" err="1"/>
              <a:t>довіряючи</a:t>
            </a:r>
            <a:r>
              <a:rPr lang="ru-RU" sz="3600" b="1" dirty="0"/>
              <a:t> </a:t>
            </a:r>
            <a:r>
              <a:rPr lang="ru-RU" sz="3600" b="1" dirty="0" err="1"/>
              <a:t>якості</a:t>
            </a:r>
            <a:r>
              <a:rPr lang="ru-RU" sz="3600" b="1" dirty="0"/>
              <a:t> </a:t>
            </a:r>
            <a:r>
              <a:rPr lang="ru-RU" sz="3600" b="1" dirty="0" err="1"/>
              <a:t>вакцини</a:t>
            </a:r>
            <a:r>
              <a:rPr lang="ru-RU" sz="3600" b="1" dirty="0"/>
              <a:t> </a:t>
            </a:r>
            <a:r>
              <a:rPr lang="ru-RU" sz="3600" dirty="0"/>
              <a:t>(</a:t>
            </a:r>
            <a:r>
              <a:rPr lang="ru-RU" sz="3600" dirty="0" err="1"/>
              <a:t>належним</a:t>
            </a:r>
            <a:r>
              <a:rPr lang="ru-RU" sz="3600" dirty="0"/>
              <a:t> чином не </a:t>
            </a:r>
            <a:r>
              <a:rPr lang="ru-RU" sz="3600" dirty="0" err="1"/>
              <a:t>мотивувавши</a:t>
            </a:r>
            <a:r>
              <a:rPr lang="ru-RU" sz="3600" dirty="0"/>
              <a:t> свою </a:t>
            </a:r>
            <a:r>
              <a:rPr lang="ru-RU" sz="3600" dirty="0" err="1"/>
              <a:t>недовіру</a:t>
            </a:r>
            <a:r>
              <a:rPr lang="ru-RU" sz="3600" dirty="0"/>
              <a:t> </a:t>
            </a:r>
            <a:r>
              <a:rPr lang="ru-RU" sz="3600" dirty="0" err="1"/>
              <a:t>або</a:t>
            </a:r>
            <a:r>
              <a:rPr lang="ru-RU" sz="3600" dirty="0"/>
              <a:t> </a:t>
            </a:r>
            <a:r>
              <a:rPr lang="ru-RU" sz="3600" dirty="0" err="1"/>
              <a:t>неможливість</a:t>
            </a:r>
            <a:r>
              <a:rPr lang="ru-RU" sz="3600" dirty="0"/>
              <a:t> </a:t>
            </a:r>
            <a:r>
              <a:rPr lang="ru-RU" sz="3600" dirty="0" err="1"/>
              <a:t>застосувати</a:t>
            </a:r>
            <a:r>
              <a:rPr lang="ru-RU" sz="3600" dirty="0"/>
              <a:t> ту вакцину, </a:t>
            </a:r>
            <a:r>
              <a:rPr lang="ru-RU" sz="3600" dirty="0" err="1"/>
              <a:t>якій</a:t>
            </a:r>
            <a:r>
              <a:rPr lang="ru-RU" sz="3600" dirty="0"/>
              <a:t> вона </a:t>
            </a:r>
            <a:r>
              <a:rPr lang="ru-RU" sz="3600" dirty="0" err="1"/>
              <a:t>довіряє</a:t>
            </a:r>
            <a:r>
              <a:rPr lang="ru-RU" sz="3600" dirty="0"/>
              <a:t>), </a:t>
            </a:r>
            <a:r>
              <a:rPr lang="ru-RU" sz="3600" b="1" dirty="0"/>
              <a:t>не </a:t>
            </a:r>
            <a:r>
              <a:rPr lang="ru-RU" sz="3600" b="1" dirty="0" err="1"/>
              <a:t>дотрималась</a:t>
            </a:r>
            <a:r>
              <a:rPr lang="ru-RU" sz="3600" b="1" dirty="0"/>
              <a:t> календаря </a:t>
            </a:r>
            <a:r>
              <a:rPr lang="ru-RU" sz="3600" b="1" dirty="0" err="1"/>
              <a:t>обов`язкових</a:t>
            </a:r>
            <a:r>
              <a:rPr lang="ru-RU" sz="3600" b="1" dirty="0"/>
              <a:t> </a:t>
            </a:r>
            <a:r>
              <a:rPr lang="ru-RU" sz="3600" b="1" dirty="0" err="1"/>
              <a:t>щеплень</a:t>
            </a:r>
            <a:r>
              <a:rPr lang="ru-RU" sz="3600" b="1" dirty="0"/>
              <a:t> і </a:t>
            </a:r>
            <a:r>
              <a:rPr lang="ru-RU" sz="3600" b="1" dirty="0" err="1"/>
              <a:t>відмовилась</a:t>
            </a:r>
            <a:r>
              <a:rPr lang="ru-RU" sz="3600" b="1" dirty="0"/>
              <a:t> від </a:t>
            </a:r>
            <a:r>
              <a:rPr lang="ru-RU" sz="3600" b="1" dirty="0" err="1"/>
              <a:t>чергового</a:t>
            </a:r>
            <a:r>
              <a:rPr lang="ru-RU" sz="3600" b="1" dirty="0"/>
              <a:t> </a:t>
            </a:r>
            <a:r>
              <a:rPr lang="ru-RU" sz="3600" b="1" dirty="0" err="1"/>
              <a:t>щеплення</a:t>
            </a:r>
            <a:r>
              <a:rPr lang="ru-RU" sz="3600" b="1" dirty="0"/>
              <a:t> </a:t>
            </a:r>
            <a:r>
              <a:rPr lang="ru-RU" sz="3600" b="1" dirty="0" err="1"/>
              <a:t>дитини</a:t>
            </a:r>
            <a:r>
              <a:rPr lang="ru-RU" sz="3600" b="1" dirty="0"/>
              <a:t>.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218709457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AA1478-8BA2-4227-811C-A5DE311B8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ЄСПР: «</a:t>
            </a:r>
            <a:r>
              <a:rPr lang="ru-RU" dirty="0" err="1"/>
              <a:t>Соломахін</a:t>
            </a:r>
            <a:r>
              <a:rPr lang="ru-RU" dirty="0"/>
              <a:t> </a:t>
            </a:r>
            <a:r>
              <a:rPr lang="ru-RU" dirty="0" err="1"/>
              <a:t>проти</a:t>
            </a:r>
            <a:r>
              <a:rPr lang="ru-RU" dirty="0"/>
              <a:t> України» від 15 </a:t>
            </a:r>
            <a:r>
              <a:rPr lang="ru-RU" dirty="0" err="1"/>
              <a:t>березня</a:t>
            </a:r>
            <a:r>
              <a:rPr lang="ru-RU" dirty="0"/>
              <a:t> 2012 року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C212D25-5CFB-4512-9645-7A4210D68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868" y="1690688"/>
            <a:ext cx="11554264" cy="4578350"/>
          </a:xfrm>
        </p:spPr>
        <p:txBody>
          <a:bodyPr>
            <a:normAutofit/>
          </a:bodyPr>
          <a:lstStyle/>
          <a:p>
            <a:r>
              <a:rPr lang="ru-RU" sz="3200" dirty="0" err="1"/>
              <a:t>Обов`язкове</a:t>
            </a:r>
            <a:r>
              <a:rPr lang="ru-RU" sz="3200" dirty="0"/>
              <a:t> </a:t>
            </a:r>
            <a:r>
              <a:rPr lang="ru-RU" sz="3200" dirty="0" err="1"/>
              <a:t>щеплення</a:t>
            </a:r>
            <a:r>
              <a:rPr lang="ru-RU" sz="3200" dirty="0"/>
              <a:t>, як </a:t>
            </a:r>
            <a:r>
              <a:rPr lang="ru-RU" sz="3200" dirty="0" err="1"/>
              <a:t>примусовий</a:t>
            </a:r>
            <a:r>
              <a:rPr lang="ru-RU" sz="3200" dirty="0"/>
              <a:t> </a:t>
            </a:r>
            <a:r>
              <a:rPr lang="ru-RU" sz="3200" dirty="0" err="1"/>
              <a:t>медичний</a:t>
            </a:r>
            <a:r>
              <a:rPr lang="ru-RU" sz="3200" dirty="0"/>
              <a:t> </a:t>
            </a:r>
            <a:r>
              <a:rPr lang="ru-RU" sz="3200" dirty="0" err="1"/>
              <a:t>захід</a:t>
            </a:r>
            <a:r>
              <a:rPr lang="ru-RU" sz="3200" dirty="0"/>
              <a:t>, є </a:t>
            </a:r>
            <a:r>
              <a:rPr lang="ru-RU" sz="3200" dirty="0" err="1"/>
              <a:t>втручанням</a:t>
            </a:r>
            <a:r>
              <a:rPr lang="ru-RU" sz="3200" dirty="0"/>
              <a:t> у </a:t>
            </a:r>
            <a:r>
              <a:rPr lang="ru-RU" sz="3200" dirty="0" err="1"/>
              <a:t>гарантоване</a:t>
            </a:r>
            <a:r>
              <a:rPr lang="ru-RU" sz="3200" dirty="0"/>
              <a:t> пунктом 1 </a:t>
            </a:r>
            <a:r>
              <a:rPr lang="ru-RU" sz="3200" dirty="0" err="1"/>
              <a:t>статті</a:t>
            </a:r>
            <a:r>
              <a:rPr lang="ru-RU" sz="3200" dirty="0"/>
              <a:t> 8 Конвенції про </a:t>
            </a:r>
            <a:r>
              <a:rPr lang="ru-RU" sz="3200" dirty="0" err="1"/>
              <a:t>захист</a:t>
            </a:r>
            <a:r>
              <a:rPr lang="ru-RU" sz="3200" dirty="0"/>
              <a:t> прав </a:t>
            </a:r>
            <a:r>
              <a:rPr lang="ru-RU" sz="3200" dirty="0" err="1"/>
              <a:t>людини</a:t>
            </a:r>
            <a:r>
              <a:rPr lang="ru-RU" sz="3200" dirty="0"/>
              <a:t> і </a:t>
            </a:r>
            <a:r>
              <a:rPr lang="ru-RU" sz="3200" dirty="0" err="1"/>
              <a:t>основоположних</a:t>
            </a:r>
            <a:r>
              <a:rPr lang="ru-RU" sz="3200" dirty="0"/>
              <a:t> свобод право на </a:t>
            </a:r>
            <a:r>
              <a:rPr lang="ru-RU" sz="3200" dirty="0" err="1"/>
              <a:t>повагу</a:t>
            </a:r>
            <a:r>
              <a:rPr lang="ru-RU" sz="3200" dirty="0"/>
              <a:t> до приватного </a:t>
            </a:r>
            <a:r>
              <a:rPr lang="ru-RU" sz="3200" dirty="0" err="1"/>
              <a:t>життя</a:t>
            </a:r>
            <a:r>
              <a:rPr lang="ru-RU" sz="3200" dirty="0"/>
              <a:t> особи, </a:t>
            </a:r>
            <a:r>
              <a:rPr lang="ru-RU" sz="3200" dirty="0" err="1"/>
              <a:t>що</a:t>
            </a:r>
            <a:r>
              <a:rPr lang="ru-RU" sz="3200" dirty="0"/>
              <a:t> </a:t>
            </a:r>
            <a:r>
              <a:rPr lang="ru-RU" sz="3200" dirty="0" err="1"/>
              <a:t>включає</a:t>
            </a:r>
            <a:r>
              <a:rPr lang="ru-RU" sz="3200" dirty="0"/>
              <a:t> в себе </a:t>
            </a:r>
            <a:r>
              <a:rPr lang="ru-RU" sz="3200" dirty="0" err="1"/>
              <a:t>фізичну</a:t>
            </a:r>
            <a:r>
              <a:rPr lang="ru-RU" sz="3200" dirty="0"/>
              <a:t> та </a:t>
            </a:r>
            <a:r>
              <a:rPr lang="ru-RU" sz="3200" dirty="0" err="1"/>
              <a:t>психологічну</a:t>
            </a:r>
            <a:r>
              <a:rPr lang="ru-RU" sz="3200" dirty="0"/>
              <a:t> </a:t>
            </a:r>
            <a:r>
              <a:rPr lang="ru-RU" sz="3200" dirty="0" err="1"/>
              <a:t>недоторканість</a:t>
            </a:r>
            <a:r>
              <a:rPr lang="ru-RU" sz="3200" dirty="0"/>
              <a:t> особи. </a:t>
            </a:r>
          </a:p>
          <a:p>
            <a:r>
              <a:rPr lang="ru-RU" sz="3200" b="1" dirty="0" err="1"/>
              <a:t>Порушення</a:t>
            </a:r>
            <a:r>
              <a:rPr lang="ru-RU" sz="3200" b="1" dirty="0"/>
              <a:t> </a:t>
            </a:r>
            <a:r>
              <a:rPr lang="ru-RU" sz="3200" b="1" dirty="0" err="1"/>
              <a:t>фізичної</a:t>
            </a:r>
            <a:r>
              <a:rPr lang="ru-RU" sz="3200" b="1" dirty="0"/>
              <a:t> </a:t>
            </a:r>
            <a:r>
              <a:rPr lang="ru-RU" sz="3200" b="1" dirty="0" err="1"/>
              <a:t>недоторканості</a:t>
            </a:r>
            <a:r>
              <a:rPr lang="ru-RU" sz="3200" b="1" dirty="0"/>
              <a:t> </a:t>
            </a:r>
            <a:r>
              <a:rPr lang="ru-RU" sz="3200" b="1" dirty="0" err="1"/>
              <a:t>заявника</a:t>
            </a:r>
            <a:r>
              <a:rPr lang="ru-RU" sz="3200" b="1" dirty="0"/>
              <a:t> </a:t>
            </a:r>
            <a:r>
              <a:rPr lang="ru-RU" sz="3200" b="1" dirty="0" err="1"/>
              <a:t>можна</a:t>
            </a:r>
            <a:r>
              <a:rPr lang="ru-RU" sz="3200" b="1" dirty="0"/>
              <a:t> </a:t>
            </a:r>
            <a:r>
              <a:rPr lang="ru-RU" sz="3200" b="1" dirty="0" err="1"/>
              <a:t>вважати</a:t>
            </a:r>
            <a:r>
              <a:rPr lang="ru-RU" sz="3200" b="1" dirty="0"/>
              <a:t> </a:t>
            </a:r>
            <a:r>
              <a:rPr lang="ru-RU" sz="3200" b="1" dirty="0" err="1"/>
              <a:t>виправданим</a:t>
            </a:r>
            <a:r>
              <a:rPr lang="ru-RU" sz="3200" b="1" dirty="0"/>
              <a:t> </a:t>
            </a:r>
            <a:r>
              <a:rPr lang="ru-RU" sz="3200" b="1" dirty="0" err="1"/>
              <a:t>дотриманням</a:t>
            </a:r>
            <a:r>
              <a:rPr lang="ru-RU" sz="3200" b="1" dirty="0"/>
              <a:t> </a:t>
            </a:r>
            <a:r>
              <a:rPr lang="ru-RU" sz="3200" b="1" dirty="0" err="1"/>
              <a:t>цілей</a:t>
            </a:r>
            <a:r>
              <a:rPr lang="ru-RU" sz="3200" b="1" dirty="0"/>
              <a:t> </a:t>
            </a:r>
            <a:r>
              <a:rPr lang="ru-RU" sz="3200" b="1" dirty="0" err="1"/>
              <a:t>охорони</a:t>
            </a:r>
            <a:r>
              <a:rPr lang="ru-RU" sz="3200" b="1" dirty="0"/>
              <a:t> </a:t>
            </a:r>
            <a:r>
              <a:rPr lang="ru-RU" sz="3200" b="1" dirty="0" err="1"/>
              <a:t>здоров`я</a:t>
            </a:r>
            <a:r>
              <a:rPr lang="ru-RU" sz="3200" b="1" dirty="0"/>
              <a:t> </a:t>
            </a:r>
            <a:r>
              <a:rPr lang="ru-RU" sz="3200" b="1" dirty="0" err="1"/>
              <a:t>населення</a:t>
            </a:r>
            <a:r>
              <a:rPr lang="ru-RU" sz="3200" b="1" dirty="0"/>
              <a:t> та </a:t>
            </a:r>
            <a:r>
              <a:rPr lang="ru-RU" sz="3200" b="1" dirty="0" err="1"/>
              <a:t>необхідністю</a:t>
            </a:r>
            <a:r>
              <a:rPr lang="ru-RU" sz="3200" b="1" dirty="0"/>
              <a:t> </a:t>
            </a:r>
            <a:r>
              <a:rPr lang="ru-RU" sz="3200" b="1" dirty="0" err="1"/>
              <a:t>контролювати</a:t>
            </a:r>
            <a:r>
              <a:rPr lang="ru-RU" sz="3200" b="1" dirty="0"/>
              <a:t> </a:t>
            </a:r>
            <a:r>
              <a:rPr lang="ru-RU" sz="3200" b="1" dirty="0" err="1"/>
              <a:t>поширення</a:t>
            </a:r>
            <a:r>
              <a:rPr lang="ru-RU" sz="3200" b="1" dirty="0"/>
              <a:t> </a:t>
            </a:r>
            <a:r>
              <a:rPr lang="ru-RU" sz="3200" b="1" dirty="0" err="1"/>
              <a:t>інфекційного</a:t>
            </a:r>
            <a:r>
              <a:rPr lang="ru-RU" sz="3200" b="1" dirty="0"/>
              <a:t> </a:t>
            </a:r>
            <a:r>
              <a:rPr lang="ru-RU" sz="3200" b="1" dirty="0" err="1"/>
              <a:t>захворювання</a:t>
            </a:r>
            <a:endParaRPr lang="uk-UA" sz="3200" b="1" dirty="0"/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184793EE-E10D-4A9C-AE67-A3CF28803EA2}"/>
              </a:ext>
            </a:extLst>
          </p:cNvPr>
          <p:cNvSpPr/>
          <p:nvPr/>
        </p:nvSpPr>
        <p:spPr>
          <a:xfrm>
            <a:off x="318868" y="6269038"/>
            <a:ext cx="113010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(параграф 33, 36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рішення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справі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«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Соломахін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проти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України» від 15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березня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2012 року,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заява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№ 24429/03).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02039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A737DC-BA82-4345-ADC4-0FD6CB8074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0D208B8-C283-4948-9CE2-90BE96085C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подвійної</a:t>
            </a:r>
            <a:r>
              <a:rPr lang="ru-RU" dirty="0"/>
              <a:t> мети </a:t>
            </a:r>
            <a:r>
              <a:rPr lang="ru-RU" dirty="0" err="1"/>
              <a:t>вакцинації</a:t>
            </a:r>
            <a:r>
              <a:rPr lang="ru-RU" dirty="0"/>
              <a:t>, </a:t>
            </a:r>
            <a:r>
              <a:rPr lang="ru-RU" b="1" dirty="0" err="1"/>
              <a:t>щеплення</a:t>
            </a:r>
            <a:r>
              <a:rPr lang="ru-RU" b="1" dirty="0"/>
              <a:t> є </a:t>
            </a:r>
            <a:r>
              <a:rPr lang="ru-RU" b="1" dirty="0" err="1"/>
              <a:t>обов'язком</a:t>
            </a:r>
            <a:r>
              <a:rPr lang="ru-RU" b="1" dirty="0"/>
              <a:t>, а не правом, і </a:t>
            </a:r>
            <a:r>
              <a:rPr lang="ru-RU" b="1" dirty="0" err="1"/>
              <a:t>такий</a:t>
            </a:r>
            <a:r>
              <a:rPr lang="ru-RU" b="1" dirty="0"/>
              <a:t> </a:t>
            </a:r>
            <a:r>
              <a:rPr lang="ru-RU" b="1" dirty="0" err="1"/>
              <a:t>обов'язок</a:t>
            </a:r>
            <a:r>
              <a:rPr lang="ru-RU" b="1" dirty="0"/>
              <a:t> </a:t>
            </a:r>
            <a:r>
              <a:rPr lang="ru-RU" b="1" dirty="0" err="1"/>
              <a:t>виправданий</a:t>
            </a:r>
            <a:r>
              <a:rPr lang="ru-RU" b="1" dirty="0"/>
              <a:t> </a:t>
            </a:r>
            <a:r>
              <a:rPr lang="ru-RU" b="1" dirty="0" err="1"/>
              <a:t>інтересами</a:t>
            </a:r>
            <a:r>
              <a:rPr lang="ru-RU" b="1" dirty="0"/>
              <a:t> </a:t>
            </a:r>
            <a:r>
              <a:rPr lang="ru-RU" b="1" dirty="0" err="1"/>
              <a:t>всього</a:t>
            </a:r>
            <a:r>
              <a:rPr lang="ru-RU" b="1" dirty="0"/>
              <a:t> </a:t>
            </a:r>
            <a:r>
              <a:rPr lang="ru-RU" b="1" dirty="0" err="1"/>
              <a:t>суспільства</a:t>
            </a:r>
            <a:r>
              <a:rPr lang="ru-RU" b="1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Право на </a:t>
            </a:r>
            <a:r>
              <a:rPr lang="ru-RU" b="1" dirty="0" err="1"/>
              <a:t>відмову</a:t>
            </a:r>
            <a:r>
              <a:rPr lang="ru-RU" b="1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b="1" dirty="0" err="1"/>
              <a:t>допускається</a:t>
            </a:r>
            <a:r>
              <a:rPr lang="ru-RU" b="1" dirty="0"/>
              <a:t> державою до тих </a:t>
            </a:r>
            <a:r>
              <a:rPr lang="ru-RU" b="1" dirty="0" err="1"/>
              <a:t>пір</a:t>
            </a:r>
            <a:r>
              <a:rPr lang="ru-RU" b="1" dirty="0"/>
              <a:t>, </a:t>
            </a:r>
            <a:r>
              <a:rPr lang="ru-RU" b="1" dirty="0" err="1"/>
              <a:t>поки</a:t>
            </a:r>
            <a:r>
              <a:rPr lang="ru-RU" b="1" dirty="0"/>
              <a:t> </a:t>
            </a:r>
            <a:r>
              <a:rPr lang="ru-RU" b="1" dirty="0" err="1"/>
              <a:t>наслідки</a:t>
            </a:r>
            <a:r>
              <a:rPr lang="ru-RU" b="1" dirty="0"/>
              <a:t> </a:t>
            </a:r>
            <a:r>
              <a:rPr lang="ru-RU" b="1" dirty="0" err="1"/>
              <a:t>такої</a:t>
            </a:r>
            <a:r>
              <a:rPr lang="ru-RU" b="1" dirty="0"/>
              <a:t> </a:t>
            </a:r>
            <a:r>
              <a:rPr lang="ru-RU" b="1" dirty="0" err="1"/>
              <a:t>відмови</a:t>
            </a:r>
            <a:r>
              <a:rPr lang="ru-RU" b="1" dirty="0"/>
              <a:t> </a:t>
            </a:r>
            <a:r>
              <a:rPr lang="ru-RU" b="1" dirty="0" err="1"/>
              <a:t>стосуються</a:t>
            </a:r>
            <a:r>
              <a:rPr lang="ru-RU" b="1" dirty="0"/>
              <a:t> </a:t>
            </a:r>
            <a:r>
              <a:rPr lang="ru-RU" b="1" dirty="0" err="1"/>
              <a:t>винятково</a:t>
            </a:r>
            <a:r>
              <a:rPr lang="ru-RU" b="1" dirty="0"/>
              <a:t> </a:t>
            </a:r>
            <a:r>
              <a:rPr lang="ru-RU" b="1" dirty="0" err="1"/>
              <a:t>особистості</a:t>
            </a:r>
            <a:r>
              <a:rPr lang="ru-RU" b="1" dirty="0"/>
              <a:t> </a:t>
            </a:r>
            <a:r>
              <a:rPr lang="ru-RU" b="1" dirty="0" err="1"/>
              <a:t>пацієнта</a:t>
            </a:r>
            <a:r>
              <a:rPr lang="ru-RU" b="1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Щойно</a:t>
            </a:r>
            <a:r>
              <a:rPr lang="ru-RU" dirty="0"/>
              <a:t> </a:t>
            </a:r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спричинити</a:t>
            </a:r>
            <a:r>
              <a:rPr lang="ru-RU" dirty="0"/>
              <a:t> </a:t>
            </a:r>
            <a:r>
              <a:rPr lang="ru-RU" dirty="0" err="1"/>
              <a:t>негативні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для </a:t>
            </a:r>
            <a:r>
              <a:rPr lang="ru-RU" dirty="0" err="1"/>
              <a:t>суспільства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, держава </a:t>
            </a:r>
            <a:r>
              <a:rPr lang="ru-RU" dirty="0" err="1"/>
              <a:t>набуває</a:t>
            </a:r>
            <a:r>
              <a:rPr lang="ru-RU" dirty="0"/>
              <a:t> право примусу до </a:t>
            </a:r>
            <a:r>
              <a:rPr lang="ru-RU" dirty="0" err="1"/>
              <a:t>вакцинації</a:t>
            </a:r>
            <a:r>
              <a:rPr lang="ru-RU" dirty="0"/>
              <a:t> і </a:t>
            </a:r>
            <a:r>
              <a:rPr lang="ru-RU" dirty="0" err="1"/>
              <a:t>встановлює</a:t>
            </a:r>
            <a:r>
              <a:rPr lang="ru-RU" dirty="0"/>
              <a:t> </a:t>
            </a:r>
            <a:r>
              <a:rPr lang="ru-RU" dirty="0" err="1"/>
              <a:t>санкції</a:t>
            </a:r>
            <a:r>
              <a:rPr lang="ru-RU" dirty="0"/>
              <a:t> за </a:t>
            </a:r>
            <a:r>
              <a:rPr lang="ru-RU" dirty="0" err="1"/>
              <a:t>відмову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Закон </a:t>
            </a:r>
            <a:r>
              <a:rPr lang="ru-RU" dirty="0" err="1"/>
              <a:t>допускає</a:t>
            </a:r>
            <a:r>
              <a:rPr lang="ru-RU" dirty="0"/>
              <a:t> </a:t>
            </a:r>
            <a:r>
              <a:rPr lang="ru-RU" dirty="0" err="1"/>
              <a:t>відмову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профілактичної</a:t>
            </a:r>
            <a:r>
              <a:rPr lang="ru-RU" dirty="0"/>
              <a:t> </a:t>
            </a:r>
            <a:r>
              <a:rPr lang="ru-RU" dirty="0" err="1"/>
              <a:t>вакцинації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медичними</a:t>
            </a:r>
            <a:r>
              <a:rPr lang="ru-RU" dirty="0"/>
              <a:t> </a:t>
            </a:r>
            <a:r>
              <a:rPr lang="ru-RU" dirty="0" err="1"/>
              <a:t>протипоказаннями</a:t>
            </a:r>
            <a:r>
              <a:rPr lang="ru-RU" dirty="0"/>
              <a:t>.</a:t>
            </a:r>
          </a:p>
        </p:txBody>
      </p:sp>
      <p:sp>
        <p:nvSpPr>
          <p:cNvPr id="4" name="Прямокутник 3">
            <a:extLst>
              <a:ext uri="{FF2B5EF4-FFF2-40B4-BE49-F238E27FC236}">
                <a16:creationId xmlns:a16="http://schemas.microsoft.com/office/drawing/2014/main" id="{FE9BA8E8-4C55-4E01-8503-8BCF1FDD6798}"/>
              </a:ext>
            </a:extLst>
          </p:cNvPr>
          <p:cNvSpPr/>
          <p:nvPr/>
        </p:nvSpPr>
        <p:spPr>
          <a:xfrm>
            <a:off x="276664" y="6308209"/>
            <a:ext cx="112447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https://www.umj.com.ua/article/121439/vaktsinatsiya-pravo-ili-obyazannost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440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000" b="1" i="1" dirty="0"/>
              <a:t>Конституція України</a:t>
            </a:r>
            <a:r>
              <a:rPr lang="uk-UA" sz="4000" b="1" dirty="0"/>
              <a:t> </a:t>
            </a:r>
            <a:r>
              <a:rPr lang="uk-UA" sz="4000" i="1" dirty="0"/>
              <a:t>(прийнята на п'ятій сесії Верховної Ради України 28 червня 1996 року)</a:t>
            </a:r>
            <a:endParaRPr lang="uk-UA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67" y="2258008"/>
            <a:ext cx="11663265" cy="4234867"/>
          </a:xfrm>
        </p:spPr>
        <p:txBody>
          <a:bodyPr>
            <a:normAutofit/>
          </a:bodyPr>
          <a:lstStyle/>
          <a:p>
            <a:pPr fontAlgn="base"/>
            <a:r>
              <a:rPr lang="uk-UA" sz="3600" b="1" i="1" dirty="0"/>
              <a:t>Стаття 3.</a:t>
            </a:r>
            <a:r>
              <a:rPr lang="uk-UA" sz="3600" dirty="0"/>
              <a:t> </a:t>
            </a:r>
            <a:r>
              <a:rPr lang="uk-UA" sz="3600" i="1" dirty="0"/>
              <a:t>Людина, </a:t>
            </a:r>
            <a:r>
              <a:rPr lang="uk-UA" sz="3600" i="1" dirty="0">
                <a:solidFill>
                  <a:srgbClr val="FF0000"/>
                </a:solidFill>
              </a:rPr>
              <a:t>її життя і здоров'я, </a:t>
            </a:r>
            <a:r>
              <a:rPr lang="uk-UA" sz="3600" i="1" dirty="0"/>
              <a:t>честь, гідність, недоторканість і безпека визнаються в Україні </a:t>
            </a:r>
            <a:r>
              <a:rPr lang="uk-UA" sz="3600" i="1" dirty="0">
                <a:solidFill>
                  <a:srgbClr val="FF0000"/>
                </a:solidFill>
              </a:rPr>
              <a:t>найвищою соціальною цінністю</a:t>
            </a:r>
            <a:r>
              <a:rPr lang="uk-UA" sz="3600" i="1" dirty="0"/>
              <a:t>.</a:t>
            </a:r>
            <a:endParaRPr lang="uk-UA" sz="3600" dirty="0"/>
          </a:p>
          <a:p>
            <a:pPr fontAlgn="base"/>
            <a:r>
              <a:rPr lang="uk-UA" sz="3600" b="1" i="1" dirty="0"/>
              <a:t>Стаття 27.</a:t>
            </a:r>
            <a:r>
              <a:rPr lang="uk-UA" sz="3600" dirty="0"/>
              <a:t> </a:t>
            </a:r>
            <a:r>
              <a:rPr lang="uk-UA" sz="3600" i="1" dirty="0"/>
              <a:t>Кожна людина має невід'ємне право на життя.</a:t>
            </a:r>
            <a:r>
              <a:rPr lang="uk-UA" sz="3600" dirty="0"/>
              <a:t> </a:t>
            </a:r>
            <a:br>
              <a:rPr lang="uk-UA" sz="3600" dirty="0"/>
            </a:br>
            <a:r>
              <a:rPr lang="uk-UA" sz="3600" i="1" dirty="0"/>
              <a:t>Ніхто не може бути свавільно позбавлений життя. </a:t>
            </a:r>
            <a:r>
              <a:rPr lang="uk-UA" sz="3600" i="1" dirty="0">
                <a:solidFill>
                  <a:srgbClr val="FF0000"/>
                </a:solidFill>
              </a:rPr>
              <a:t>Обов'язок держави — захищати життя людини.</a:t>
            </a:r>
            <a:endParaRPr lang="uk-UA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458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93260"/>
            <a:ext cx="10515600" cy="1325563"/>
          </a:xfrm>
        </p:spPr>
        <p:txBody>
          <a:bodyPr>
            <a:noAutofit/>
          </a:bodyPr>
          <a:lstStyle/>
          <a:p>
            <a:r>
              <a:rPr lang="uk-UA" sz="3600" b="1" i="1" dirty="0"/>
              <a:t>Конституція України</a:t>
            </a:r>
            <a:r>
              <a:rPr lang="uk-UA" sz="3600" b="1" dirty="0"/>
              <a:t> </a:t>
            </a:r>
            <a:r>
              <a:rPr lang="uk-UA" sz="3600" i="1" dirty="0"/>
              <a:t>(прийнята на п'ятій сесії Верховної Ради України 28 червня 1996 року)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212" y="2250831"/>
            <a:ext cx="11032587" cy="4487594"/>
          </a:xfrm>
        </p:spPr>
        <p:txBody>
          <a:bodyPr>
            <a:noAutofit/>
          </a:bodyPr>
          <a:lstStyle/>
          <a:p>
            <a:r>
              <a:rPr lang="ru-RU" sz="3600" b="1" dirty="0" err="1"/>
              <a:t>Стаття</a:t>
            </a:r>
            <a:r>
              <a:rPr lang="ru-RU" sz="3600" b="1" dirty="0"/>
              <a:t> 33.</a:t>
            </a:r>
            <a:r>
              <a:rPr lang="ru-RU" sz="3600" dirty="0"/>
              <a:t> Кожному, </a:t>
            </a:r>
            <a:r>
              <a:rPr lang="ru-RU" sz="3600" dirty="0" err="1"/>
              <a:t>хто</a:t>
            </a:r>
            <a:r>
              <a:rPr lang="ru-RU" sz="3600" dirty="0"/>
              <a:t> на </a:t>
            </a:r>
            <a:r>
              <a:rPr lang="ru-RU" sz="3600" dirty="0" err="1"/>
              <a:t>законних</a:t>
            </a:r>
            <a:r>
              <a:rPr lang="ru-RU" sz="3600" dirty="0"/>
              <a:t> </a:t>
            </a:r>
            <a:r>
              <a:rPr lang="ru-RU" sz="3600" dirty="0" err="1"/>
              <a:t>підставах</a:t>
            </a:r>
            <a:r>
              <a:rPr lang="ru-RU" sz="3600" dirty="0"/>
              <a:t> </a:t>
            </a:r>
            <a:r>
              <a:rPr lang="ru-RU" sz="3600" dirty="0" err="1"/>
              <a:t>перебуває</a:t>
            </a:r>
            <a:r>
              <a:rPr lang="ru-RU" sz="3600" dirty="0"/>
              <a:t> на </a:t>
            </a:r>
            <a:r>
              <a:rPr lang="ru-RU" sz="3600" dirty="0" err="1"/>
              <a:t>території</a:t>
            </a:r>
            <a:r>
              <a:rPr lang="ru-RU" sz="3600" dirty="0"/>
              <a:t> України, </a:t>
            </a:r>
            <a:r>
              <a:rPr lang="ru-RU" sz="3600" dirty="0" err="1">
                <a:solidFill>
                  <a:srgbClr val="FF0000"/>
                </a:solidFill>
              </a:rPr>
              <a:t>гарантується</a:t>
            </a:r>
            <a:r>
              <a:rPr lang="ru-RU" sz="3600" dirty="0">
                <a:solidFill>
                  <a:srgbClr val="FF0000"/>
                </a:solidFill>
              </a:rPr>
              <a:t> свобода </a:t>
            </a:r>
            <a:r>
              <a:rPr lang="ru-RU" sz="3600" dirty="0" err="1">
                <a:solidFill>
                  <a:srgbClr val="FF0000"/>
                </a:solidFill>
              </a:rPr>
              <a:t>пересування</a:t>
            </a:r>
            <a:r>
              <a:rPr lang="ru-RU" sz="3600" dirty="0">
                <a:solidFill>
                  <a:srgbClr val="FF0000"/>
                </a:solidFill>
              </a:rPr>
              <a:t>, </a:t>
            </a:r>
            <a:r>
              <a:rPr lang="ru-RU" sz="3600" dirty="0" err="1">
                <a:solidFill>
                  <a:srgbClr val="FF0000"/>
                </a:solidFill>
              </a:rPr>
              <a:t>вільний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вибір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місця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проживання</a:t>
            </a:r>
            <a:r>
              <a:rPr lang="ru-RU" sz="3600" dirty="0">
                <a:solidFill>
                  <a:srgbClr val="FF0000"/>
                </a:solidFill>
              </a:rPr>
              <a:t>, право </a:t>
            </a:r>
            <a:r>
              <a:rPr lang="ru-RU" sz="3600" dirty="0" err="1">
                <a:solidFill>
                  <a:srgbClr val="FF0000"/>
                </a:solidFill>
              </a:rPr>
              <a:t>вільно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залишати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 err="1">
                <a:solidFill>
                  <a:srgbClr val="FF0000"/>
                </a:solidFill>
              </a:rPr>
              <a:t>територію</a:t>
            </a:r>
            <a:r>
              <a:rPr lang="ru-RU" sz="3600" dirty="0">
                <a:solidFill>
                  <a:srgbClr val="FF0000"/>
                </a:solidFill>
              </a:rPr>
              <a:t> України</a:t>
            </a:r>
            <a:r>
              <a:rPr lang="ru-RU" sz="3600" dirty="0"/>
              <a:t>, за </a:t>
            </a:r>
            <a:r>
              <a:rPr lang="ru-RU" sz="3600" dirty="0" err="1"/>
              <a:t>винятком</a:t>
            </a:r>
            <a:r>
              <a:rPr lang="ru-RU" sz="3600" dirty="0"/>
              <a:t> </a:t>
            </a:r>
            <a:r>
              <a:rPr lang="ru-RU" sz="3600" dirty="0" err="1"/>
              <a:t>обмежень</a:t>
            </a:r>
            <a:r>
              <a:rPr lang="ru-RU" sz="3600" dirty="0"/>
              <a:t>, </a:t>
            </a:r>
            <a:r>
              <a:rPr lang="ru-RU" sz="3600" dirty="0" err="1"/>
              <a:t>які</a:t>
            </a:r>
            <a:r>
              <a:rPr lang="ru-RU" sz="3600" dirty="0"/>
              <a:t> </a:t>
            </a:r>
            <a:r>
              <a:rPr lang="ru-RU" sz="3600" dirty="0" err="1"/>
              <a:t>встановлюються</a:t>
            </a:r>
            <a:r>
              <a:rPr lang="ru-RU" sz="3600" dirty="0"/>
              <a:t> законом.</a:t>
            </a:r>
            <a:endParaRPr lang="en-US" sz="3600" dirty="0"/>
          </a:p>
          <a:p>
            <a:endParaRPr lang="ru-RU" sz="3600" dirty="0"/>
          </a:p>
          <a:p>
            <a:pPr marL="0" indent="0">
              <a:buNone/>
            </a:pPr>
            <a:r>
              <a:rPr lang="ru-RU" sz="3600" dirty="0" err="1"/>
              <a:t>Громадянин</a:t>
            </a:r>
            <a:r>
              <a:rPr lang="ru-RU" sz="3600" dirty="0"/>
              <a:t> України не </a:t>
            </a:r>
            <a:r>
              <a:rPr lang="ru-RU" sz="3600" dirty="0" err="1"/>
              <a:t>може</a:t>
            </a:r>
            <a:r>
              <a:rPr lang="ru-RU" sz="3600" dirty="0"/>
              <a:t> бути </a:t>
            </a:r>
            <a:r>
              <a:rPr lang="ru-RU" sz="3600" dirty="0" err="1"/>
              <a:t>позбавлений</a:t>
            </a:r>
            <a:r>
              <a:rPr lang="ru-RU" sz="3600" dirty="0"/>
              <a:t> права в будь-</a:t>
            </a:r>
            <a:r>
              <a:rPr lang="ru-RU" sz="3600" dirty="0" err="1"/>
              <a:t>який</a:t>
            </a:r>
            <a:r>
              <a:rPr lang="ru-RU" sz="3600" dirty="0"/>
              <a:t> час </a:t>
            </a:r>
            <a:r>
              <a:rPr lang="ru-RU" sz="3600" dirty="0" err="1"/>
              <a:t>повернутися</a:t>
            </a:r>
            <a:r>
              <a:rPr lang="ru-RU" sz="3600" dirty="0"/>
              <a:t> в </a:t>
            </a:r>
            <a:r>
              <a:rPr lang="ru-RU" sz="3600" dirty="0" err="1"/>
              <a:t>Україну</a:t>
            </a:r>
            <a:r>
              <a:rPr lang="ru-RU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30164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93260"/>
            <a:ext cx="10515600" cy="1325563"/>
          </a:xfrm>
        </p:spPr>
        <p:txBody>
          <a:bodyPr>
            <a:noAutofit/>
          </a:bodyPr>
          <a:lstStyle/>
          <a:p>
            <a:r>
              <a:rPr lang="uk-UA" sz="3600" b="1" i="1" dirty="0"/>
              <a:t>Конституція України</a:t>
            </a:r>
            <a:r>
              <a:rPr lang="uk-UA" sz="3600" b="1" dirty="0"/>
              <a:t> </a:t>
            </a:r>
            <a:r>
              <a:rPr lang="uk-UA" sz="3600" i="1" dirty="0"/>
              <a:t>(прийнята на п'ятій сесії Верховної Ради України 28 червня 1996 року)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1212" y="1941341"/>
            <a:ext cx="11549575" cy="4797084"/>
          </a:xfrm>
        </p:spPr>
        <p:txBody>
          <a:bodyPr>
            <a:noAutofit/>
          </a:bodyPr>
          <a:lstStyle/>
          <a:p>
            <a:pPr fontAlgn="base"/>
            <a:r>
              <a:rPr lang="uk-UA" sz="3200" b="1" i="1" dirty="0"/>
              <a:t>Стаття 49.</a:t>
            </a:r>
            <a:r>
              <a:rPr lang="uk-UA" sz="3200" dirty="0"/>
              <a:t> </a:t>
            </a:r>
            <a:r>
              <a:rPr lang="uk-UA" sz="3200" i="1" dirty="0"/>
              <a:t>Кожен має право на </a:t>
            </a:r>
            <a:r>
              <a:rPr lang="uk-UA" sz="3200" i="1" dirty="0">
                <a:solidFill>
                  <a:srgbClr val="FF0000"/>
                </a:solidFill>
              </a:rPr>
              <a:t>охорону здоров'я</a:t>
            </a:r>
            <a:r>
              <a:rPr lang="uk-UA" sz="3200" i="1" dirty="0"/>
              <a:t>, медичну допомогу та медичне страхування.</a:t>
            </a:r>
            <a:endParaRPr lang="uk-UA" sz="3200" dirty="0"/>
          </a:p>
          <a:p>
            <a:pPr lvl="1" fontAlgn="base"/>
            <a:r>
              <a:rPr lang="uk-UA" sz="2800" i="1" dirty="0"/>
              <a:t>Охорона здоров'я забезпечується державним фінансуванням відповідних соціально-економічних, медико-санітарних і оздоровчо-профілактичних програм.</a:t>
            </a:r>
            <a:endParaRPr lang="uk-UA" sz="2800" dirty="0"/>
          </a:p>
          <a:p>
            <a:pPr lvl="1"/>
            <a:r>
              <a:rPr lang="uk-UA" sz="2800" i="1" dirty="0"/>
              <a:t>Держава створює умови для ефективного і доступного для всіх громадян медичного обслуговування. У державних і комунальних закладах охорони здоров'я медична допомога надається безоплатно; існуюча мережа таких закладів не може бути скорочена. </a:t>
            </a:r>
            <a:r>
              <a:rPr lang="uk-UA" sz="2800" i="1" dirty="0">
                <a:solidFill>
                  <a:srgbClr val="FF0000"/>
                </a:solidFill>
              </a:rPr>
              <a:t>Держава</a:t>
            </a:r>
            <a:r>
              <a:rPr lang="uk-UA" sz="2800" i="1" dirty="0"/>
              <a:t> дбає про розвиток фізичної культури і спорту, </a:t>
            </a:r>
            <a:r>
              <a:rPr lang="uk-UA" sz="2800" i="1" dirty="0">
                <a:solidFill>
                  <a:srgbClr val="FF0000"/>
                </a:solidFill>
              </a:rPr>
              <a:t>забезпечує санітарно-епідемічне благополуччя</a:t>
            </a:r>
            <a:r>
              <a:rPr lang="uk-UA" sz="2800" i="1" dirty="0"/>
              <a:t>.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284073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A9085D-980E-4E24-A24A-46D884BD5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Стаття 53.</a:t>
            </a:r>
            <a:r>
              <a:rPr lang="uk-UA" dirty="0"/>
              <a:t> Кожен має право на освіту.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EA6325F-4189-4941-85B4-8C6F885CF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367" y="1724835"/>
            <a:ext cx="11663265" cy="5032375"/>
          </a:xfrm>
        </p:spPr>
        <p:txBody>
          <a:bodyPr>
            <a:normAutofit/>
          </a:bodyPr>
          <a:lstStyle/>
          <a:p>
            <a:r>
              <a:rPr lang="uk-UA" sz="3600" dirty="0"/>
              <a:t>Повна загальна середня освіта є обов'язковою.</a:t>
            </a:r>
          </a:p>
          <a:p>
            <a:r>
              <a:rPr lang="uk-UA" sz="3600" dirty="0">
                <a:solidFill>
                  <a:srgbClr val="FF0000"/>
                </a:solidFill>
              </a:rPr>
              <a:t>Держава забезпечує доступність і безоплатність</a:t>
            </a:r>
            <a:r>
              <a:rPr lang="uk-UA" sz="3600" dirty="0"/>
              <a:t> дошкільної, повної загальної середньої, професійно-технічної, вищої освіти в державних і комунальних навчальних закладах; розвиток дошкільної, повної загальної середньої, позашкільної, професійно-технічної, вищої і післядипломної освіти, різних форм навчання; надання державних стипендій та пільг учням і студентам.</a:t>
            </a:r>
          </a:p>
          <a:p>
            <a:r>
              <a:rPr lang="uk-UA" sz="3600" dirty="0"/>
              <a:t>….</a:t>
            </a:r>
          </a:p>
          <a:p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806623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42BAC6D0-0CE7-4357-B53E-05E6758B1F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3986" y="273782"/>
            <a:ext cx="11224028" cy="631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165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1F904A71-7BBE-40B2-A6E7-A5F72F78FE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665" y="256735"/>
            <a:ext cx="11284670" cy="6344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7131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1507</Words>
  <Application>Microsoft Office PowerPoint</Application>
  <PresentationFormat>Широкий екран</PresentationFormat>
  <Paragraphs>139</Paragraphs>
  <Slides>34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34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Тема Office</vt:lpstr>
      <vt:lpstr>Правові засади імунопрофілактики.</vt:lpstr>
      <vt:lpstr>Презентація PowerPoint</vt:lpstr>
      <vt:lpstr>Вакцинація в Україні проводиться у відповідності до чинних законів України та Наказів Міністерства Охорони здоров’я України </vt:lpstr>
      <vt:lpstr>Конституція України (прийнята на п'ятій сесії Верховної Ради України 28 червня 1996 року)</vt:lpstr>
      <vt:lpstr>Конституція України (прийнята на п'ятій сесії Верховної Ради України 28 червня 1996 року)</vt:lpstr>
      <vt:lpstr>Конституція України (прийнята на п'ятій сесії Верховної Ради України 28 червня 1996 року)</vt:lpstr>
      <vt:lpstr>Стаття 53. Кожен має право на освіту.</vt:lpstr>
      <vt:lpstr>Презентація PowerPoint</vt:lpstr>
      <vt:lpstr>Презентація PowerPoint</vt:lpstr>
      <vt:lpstr>Закон України «Основи законодавства України про охорону здоров'я»</vt:lpstr>
      <vt:lpstr>Закон України «Основи законодавства України про охорону здоров'я»</vt:lpstr>
      <vt:lpstr>Закон України «Про забезпечення санітарного та епідемічного благополуччя населення»</vt:lpstr>
      <vt:lpstr>Закон України «Про забезпечення санітарного та епідемічного благополуччя населення»</vt:lpstr>
      <vt:lpstr>Закон України «Про захист населення від інфекційних хвороб».</vt:lpstr>
      <vt:lpstr>Презентація PowerPoint</vt:lpstr>
      <vt:lpstr>Презентація PowerPoint</vt:lpstr>
      <vt:lpstr>Закону Україну «Про освіту» (2017 р.)</vt:lpstr>
      <vt:lpstr>Закону Україну «Про освіту»</vt:lpstr>
      <vt:lpstr>Закону Україну «Про освіту»</vt:lpstr>
      <vt:lpstr>Закону Україну «Про освіту»</vt:lpstr>
      <vt:lpstr>Право чи Обов’язок?</vt:lpstr>
      <vt:lpstr>Постанова ЄСПЛ у справі «Претті проти Сполученого Королівства» </vt:lpstr>
      <vt:lpstr>Рішення ЄСПЛ у справі «Релігійна громада Свідків Єгови в м Москві проти Російської Федерації»</vt:lpstr>
      <vt:lpstr>Рішення ЄСПЛ у справі «Релігійна громада Свідків Єгови в м Москві проти Російської Федерації»</vt:lpstr>
      <vt:lpstr>Висновки ЄСПЛ досить однозначні:</vt:lpstr>
      <vt:lpstr>Висновки ЄСПЛ досить однозначні:</vt:lpstr>
      <vt:lpstr>Презентація PowerPoint</vt:lpstr>
      <vt:lpstr>Короткий зміст позовних вимог та їх обґрунтування</vt:lpstr>
      <vt:lpstr>Стаття 9 Закону України «Про дошкільну освіту»</vt:lpstr>
      <vt:lpstr>Презентація PowerPoint</vt:lpstr>
      <vt:lpstr>У справі, яка переглядається, …</vt:lpstr>
      <vt:lpstr>Презентація PowerPoint</vt:lpstr>
      <vt:lpstr>ЄСПР: «Соломахін проти України» від 15 березня 2012 року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Впровадження вакцин в практику: від ідеї до календаря щеплень. Календарі щеплень. Правові засади імунопрофілактики</dc:title>
  <dc:creator>Федір Лапій</dc:creator>
  <cp:lastModifiedBy>Федір Лапій</cp:lastModifiedBy>
  <cp:revision>31</cp:revision>
  <dcterms:created xsi:type="dcterms:W3CDTF">2019-07-16T16:33:35Z</dcterms:created>
  <dcterms:modified xsi:type="dcterms:W3CDTF">2019-08-28T04:23:25Z</dcterms:modified>
</cp:coreProperties>
</file>