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1;&#1089;&#1087;&#1110;&#1096;&#1085;&#1110;&#1089;&#1090;&#1100;&#1073;%204%20&#1082;&#1083;&#1072;&#1089;&#1080;%202020-202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ru-RU" sz="28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</a:p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uk-UA" sz="28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класи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високий </c:v>
                </c:pt>
              </c:strCache>
            </c:strRef>
          </c:tx>
          <c:invertIfNegative val="0"/>
          <c:cat>
            <c:strRef>
              <c:f>Лист1!$B$3:$D$3</c:f>
              <c:strCache>
                <c:ptCount val="3"/>
                <c:pt idx="0">
                  <c:v>4-А Таран Т.Ю.</c:v>
                </c:pt>
                <c:pt idx="1">
                  <c:v>4-Б Гонтар Т.В.</c:v>
                </c:pt>
                <c:pt idx="2">
                  <c:v>4-В Бойко Л.В.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cat>
            <c:strRef>
              <c:f>Лист1!$B$3:$D$3</c:f>
              <c:strCache>
                <c:ptCount val="3"/>
                <c:pt idx="0">
                  <c:v>4-А Таран Т.Ю.</c:v>
                </c:pt>
                <c:pt idx="1">
                  <c:v>4-Б Гонтар Т.В.</c:v>
                </c:pt>
                <c:pt idx="2">
                  <c:v>4-В Бойко Л.В.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Лист1!$A$6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Лист1!$B$3:$D$3</c:f>
              <c:strCache>
                <c:ptCount val="3"/>
                <c:pt idx="0">
                  <c:v>4-А Таран Т.Ю.</c:v>
                </c:pt>
                <c:pt idx="1">
                  <c:v>4-Б Гонтар Т.В.</c:v>
                </c:pt>
                <c:pt idx="2">
                  <c:v>4-В Бойко Л.В.</c:v>
                </c:pt>
              </c:strCache>
            </c:str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8</c:v>
                </c:pt>
                <c:pt idx="1">
                  <c:v>9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312768"/>
        <c:axId val="39314560"/>
        <c:axId val="0"/>
      </c:bar3DChart>
      <c:catAx>
        <c:axId val="39312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314560"/>
        <c:crosses val="autoZero"/>
        <c:auto val="1"/>
        <c:lblAlgn val="ctr"/>
        <c:lblOffset val="100"/>
        <c:noMultiLvlLbl val="0"/>
      </c:catAx>
      <c:valAx>
        <c:axId val="393145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3127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ЛІТЕРАТУРНЕ</a:t>
            </a:r>
            <a:r>
              <a:rPr lang="ru-RU" sz="28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ЧИТАННЯ</a:t>
            </a:r>
          </a:p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4 класи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Лист2!$A$5</c:f>
              <c:strCache>
                <c:ptCount val="1"/>
                <c:pt idx="0">
                  <c:v>високий </c:v>
                </c:pt>
              </c:strCache>
            </c:strRef>
          </c:tx>
          <c:invertIfNegative val="0"/>
          <c:cat>
            <c:strRef>
              <c:f>Лист2!$B$4:$D$4</c:f>
              <c:strCache>
                <c:ptCount val="3"/>
                <c:pt idx="0">
                  <c:v>4-А Таран Т.Ю.</c:v>
                </c:pt>
                <c:pt idx="1">
                  <c:v>4-Б Гонтар Т.В.</c:v>
                </c:pt>
                <c:pt idx="2">
                  <c:v>4-В Бойко Л.В.</c:v>
                </c:pt>
              </c:strCache>
            </c:strRef>
          </c:cat>
          <c:val>
            <c:numRef>
              <c:f>Лист2!$B$5:$D$5</c:f>
              <c:numCache>
                <c:formatCode>General</c:formatCode>
                <c:ptCount val="3"/>
                <c:pt idx="0">
                  <c:v>14</c:v>
                </c:pt>
                <c:pt idx="1">
                  <c:v>7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Лист2!$A$6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cat>
            <c:strRef>
              <c:f>Лист2!$B$4:$D$4</c:f>
              <c:strCache>
                <c:ptCount val="3"/>
                <c:pt idx="0">
                  <c:v>4-А Таран Т.Ю.</c:v>
                </c:pt>
                <c:pt idx="1">
                  <c:v>4-Б Гонтар Т.В.</c:v>
                </c:pt>
                <c:pt idx="2">
                  <c:v>4-В Бойко Л.В.</c:v>
                </c:pt>
              </c:strCache>
            </c:strRef>
          </c:cat>
          <c:val>
            <c:numRef>
              <c:f>Лист2!$B$6:$D$6</c:f>
              <c:numCache>
                <c:formatCode>General</c:formatCode>
                <c:ptCount val="3"/>
                <c:pt idx="0">
                  <c:v>17</c:v>
                </c:pt>
                <c:pt idx="1">
                  <c:v>23</c:v>
                </c:pt>
                <c:pt idx="2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Лист2!$A$7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Лист2!$B$4:$D$4</c:f>
              <c:strCache>
                <c:ptCount val="3"/>
                <c:pt idx="0">
                  <c:v>4-А Таран Т.Ю.</c:v>
                </c:pt>
                <c:pt idx="1">
                  <c:v>4-Б Гонтар Т.В.</c:v>
                </c:pt>
                <c:pt idx="2">
                  <c:v>4-В Бойко Л.В.</c:v>
                </c:pt>
              </c:strCache>
            </c:strRef>
          </c:cat>
          <c:val>
            <c:numRef>
              <c:f>Лист2!$B$7:$D$7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316480"/>
        <c:axId val="39618816"/>
        <c:axId val="0"/>
      </c:bar3DChart>
      <c:catAx>
        <c:axId val="393164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618816"/>
        <c:crosses val="autoZero"/>
        <c:auto val="1"/>
        <c:lblAlgn val="ctr"/>
        <c:lblOffset val="100"/>
        <c:noMultiLvlLbl val="0"/>
      </c:catAx>
      <c:valAx>
        <c:axId val="396188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3164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Англійська</a:t>
            </a:r>
            <a:r>
              <a:rPr lang="ru-RU" sz="28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мова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Лист3!$A$4</c:f>
              <c:strCache>
                <c:ptCount val="1"/>
                <c:pt idx="0">
                  <c:v>високий </c:v>
                </c:pt>
              </c:strCache>
            </c:strRef>
          </c:tx>
          <c:invertIfNegative val="0"/>
          <c:cat>
            <c:strRef>
              <c:f>Лист3!$B$3:$E$3</c:f>
              <c:strCache>
                <c:ptCount val="3"/>
                <c:pt idx="0">
                  <c:v>4-А Таран Т.Ю.</c:v>
                </c:pt>
                <c:pt idx="1">
                  <c:v>4-Б Гонтар Т.В.</c:v>
                </c:pt>
                <c:pt idx="2">
                  <c:v>4-В Бойко Л.В.</c:v>
                </c:pt>
              </c:strCache>
            </c:strRef>
          </c:cat>
          <c:val>
            <c:numRef>
              <c:f>Лист3!$B$4:$E$4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Лист3!$A$5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cat>
            <c:strRef>
              <c:f>Лист3!$B$3:$E$3</c:f>
              <c:strCache>
                <c:ptCount val="3"/>
                <c:pt idx="0">
                  <c:v>4-А Таран Т.Ю.</c:v>
                </c:pt>
                <c:pt idx="1">
                  <c:v>4-Б Гонтар Т.В.</c:v>
                </c:pt>
                <c:pt idx="2">
                  <c:v>4-В Бойко Л.В.</c:v>
                </c:pt>
              </c:strCache>
            </c:strRef>
          </c:cat>
          <c:val>
            <c:numRef>
              <c:f>Лист3!$B$5:$E$5</c:f>
              <c:numCache>
                <c:formatCode>General</c:formatCode>
                <c:ptCount val="4"/>
                <c:pt idx="0">
                  <c:v>15</c:v>
                </c:pt>
                <c:pt idx="1">
                  <c:v>12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Лист3!$A$6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Лист3!$B$3:$E$3</c:f>
              <c:strCache>
                <c:ptCount val="3"/>
                <c:pt idx="0">
                  <c:v>4-А Таран Т.Ю.</c:v>
                </c:pt>
                <c:pt idx="1">
                  <c:v>4-Б Гонтар Т.В.</c:v>
                </c:pt>
                <c:pt idx="2">
                  <c:v>4-В Бойко Л.В.</c:v>
                </c:pt>
              </c:strCache>
            </c:strRef>
          </c:cat>
          <c:val>
            <c:numRef>
              <c:f>Лист3!$B$6:$E$6</c:f>
              <c:numCache>
                <c:formatCode>General</c:formatCode>
                <c:ptCount val="4"/>
                <c:pt idx="0">
                  <c:v>11</c:v>
                </c:pt>
                <c:pt idx="1">
                  <c:v>14</c:v>
                </c:pt>
                <c:pt idx="2">
                  <c:v>17</c:v>
                </c:pt>
              </c:numCache>
            </c:numRef>
          </c:val>
        </c:ser>
        <c:ser>
          <c:idx val="3"/>
          <c:order val="3"/>
          <c:tx>
            <c:strRef>
              <c:f>Лист3!$A$7</c:f>
              <c:strCache>
                <c:ptCount val="1"/>
                <c:pt idx="0">
                  <c:v>початковий </c:v>
                </c:pt>
              </c:strCache>
            </c:strRef>
          </c:tx>
          <c:invertIfNegative val="0"/>
          <c:cat>
            <c:strRef>
              <c:f>Лист3!$B$3:$E$3</c:f>
              <c:strCache>
                <c:ptCount val="3"/>
                <c:pt idx="0">
                  <c:v>4-А Таран Т.Ю.</c:v>
                </c:pt>
                <c:pt idx="1">
                  <c:v>4-Б Гонтар Т.В.</c:v>
                </c:pt>
                <c:pt idx="2">
                  <c:v>4-В Бойко Л.В.</c:v>
                </c:pt>
              </c:strCache>
            </c:strRef>
          </c:cat>
          <c:val>
            <c:numRef>
              <c:f>Лист3!$B$7:$E$7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989888"/>
        <c:axId val="72073984"/>
        <c:axId val="0"/>
      </c:bar3DChart>
      <c:catAx>
        <c:axId val="71989888"/>
        <c:scaling>
          <c:orientation val="minMax"/>
        </c:scaling>
        <c:delete val="0"/>
        <c:axPos val="b"/>
        <c:majorTickMark val="none"/>
        <c:minorTickMark val="none"/>
        <c:tickLblPos val="nextTo"/>
        <c:crossAx val="72073984"/>
        <c:crosses val="autoZero"/>
        <c:auto val="1"/>
        <c:lblAlgn val="ctr"/>
        <c:lblOffset val="100"/>
        <c:noMultiLvlLbl val="0"/>
      </c:catAx>
      <c:valAx>
        <c:axId val="720739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19898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360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</a:p>
        </c:rich>
      </c:tx>
      <c:layout>
        <c:manualLayout>
          <c:xMode val="edge"/>
          <c:yMode val="edge"/>
          <c:x val="0.25628477690288715"/>
          <c:y val="2.3148148148148147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Лист4!$A$4</c:f>
              <c:strCache>
                <c:ptCount val="1"/>
                <c:pt idx="0">
                  <c:v>високий </c:v>
                </c:pt>
              </c:strCache>
            </c:strRef>
          </c:tx>
          <c:invertIfNegative val="0"/>
          <c:cat>
            <c:strRef>
              <c:f>Лист4!$B$3:$D$3</c:f>
              <c:strCache>
                <c:ptCount val="3"/>
                <c:pt idx="0">
                  <c:v>4-А Таран Т.Ю.</c:v>
                </c:pt>
                <c:pt idx="1">
                  <c:v>4-Б Гонтар Т.В.</c:v>
                </c:pt>
                <c:pt idx="2">
                  <c:v>4-В Бойко Л.В.</c:v>
                </c:pt>
              </c:strCache>
            </c:strRef>
          </c:cat>
          <c:val>
            <c:numRef>
              <c:f>Лист4!$B$4:$D$4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Лист4!$A$5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cat>
            <c:strRef>
              <c:f>Лист4!$B$3:$D$3</c:f>
              <c:strCache>
                <c:ptCount val="3"/>
                <c:pt idx="0">
                  <c:v>4-А Таран Т.Ю.</c:v>
                </c:pt>
                <c:pt idx="1">
                  <c:v>4-Б Гонтар Т.В.</c:v>
                </c:pt>
                <c:pt idx="2">
                  <c:v>4-В Бойко Л.В.</c:v>
                </c:pt>
              </c:strCache>
            </c:strRef>
          </c:cat>
          <c:val>
            <c:numRef>
              <c:f>Лист4!$B$5:$D$5</c:f>
              <c:numCache>
                <c:formatCode>General</c:formatCode>
                <c:ptCount val="3"/>
                <c:pt idx="0">
                  <c:v>16</c:v>
                </c:pt>
                <c:pt idx="1">
                  <c:v>17</c:v>
                </c:pt>
                <c:pt idx="2">
                  <c:v>17</c:v>
                </c:pt>
              </c:numCache>
            </c:numRef>
          </c:val>
        </c:ser>
        <c:ser>
          <c:idx val="2"/>
          <c:order val="2"/>
          <c:tx>
            <c:strRef>
              <c:f>Лист4!$A$6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Лист4!$B$3:$D$3</c:f>
              <c:strCache>
                <c:ptCount val="3"/>
                <c:pt idx="0">
                  <c:v>4-А Таран Т.Ю.</c:v>
                </c:pt>
                <c:pt idx="1">
                  <c:v>4-Б Гонтар Т.В.</c:v>
                </c:pt>
                <c:pt idx="2">
                  <c:v>4-В Бойко Л.В.</c:v>
                </c:pt>
              </c:strCache>
            </c:strRef>
          </c:cat>
          <c:val>
            <c:numRef>
              <c:f>Лист4!$B$6:$D$6</c:f>
              <c:numCache>
                <c:formatCode>General</c:formatCode>
                <c:ptCount val="3"/>
                <c:pt idx="0">
                  <c:v>10</c:v>
                </c:pt>
                <c:pt idx="1">
                  <c:v>11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725440"/>
        <c:axId val="71727744"/>
        <c:axId val="0"/>
      </c:bar3DChart>
      <c:catAx>
        <c:axId val="71725440"/>
        <c:scaling>
          <c:orientation val="minMax"/>
        </c:scaling>
        <c:delete val="0"/>
        <c:axPos val="b"/>
        <c:majorTickMark val="none"/>
        <c:minorTickMark val="none"/>
        <c:tickLblPos val="nextTo"/>
        <c:crossAx val="71727744"/>
        <c:crosses val="autoZero"/>
        <c:auto val="1"/>
        <c:lblAlgn val="ctr"/>
        <c:lblOffset val="100"/>
        <c:noMultiLvlLbl val="0"/>
      </c:catAx>
      <c:valAx>
        <c:axId val="717277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17254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ПРИРОДОЗНАВСТВО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534051772025331"/>
          <c:y val="0.18943630446290283"/>
          <c:w val="0.81465948227974661"/>
          <c:h val="0.534031022696824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Лист5!$A$4</c:f>
              <c:strCache>
                <c:ptCount val="1"/>
                <c:pt idx="0">
                  <c:v>високий </c:v>
                </c:pt>
              </c:strCache>
            </c:strRef>
          </c:tx>
          <c:invertIfNegative val="0"/>
          <c:cat>
            <c:strRef>
              <c:f>Лист5!$B$3:$D$3</c:f>
              <c:strCache>
                <c:ptCount val="3"/>
                <c:pt idx="0">
                  <c:v>4-А Таран Т.Ю.</c:v>
                </c:pt>
                <c:pt idx="1">
                  <c:v>4-Б Гонтар Т.В.</c:v>
                </c:pt>
                <c:pt idx="2">
                  <c:v>4-В Бойко Л.В. </c:v>
                </c:pt>
              </c:strCache>
            </c:strRef>
          </c:cat>
          <c:val>
            <c:numRef>
              <c:f>Лист5!$B$4:$D$4</c:f>
              <c:numCache>
                <c:formatCode>General</c:formatCode>
                <c:ptCount val="3"/>
                <c:pt idx="0">
                  <c:v>11</c:v>
                </c:pt>
                <c:pt idx="1">
                  <c:v>5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Лист5!$A$5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cat>
            <c:strRef>
              <c:f>Лист5!$B$3:$D$3</c:f>
              <c:strCache>
                <c:ptCount val="3"/>
                <c:pt idx="0">
                  <c:v>4-А Таран Т.Ю.</c:v>
                </c:pt>
                <c:pt idx="1">
                  <c:v>4-Б Гонтар Т.В.</c:v>
                </c:pt>
                <c:pt idx="2">
                  <c:v>4-В Бойко Л.В. </c:v>
                </c:pt>
              </c:strCache>
            </c:strRef>
          </c:cat>
          <c:val>
            <c:numRef>
              <c:f>Лист5!$B$5:$D$5</c:f>
              <c:numCache>
                <c:formatCode>General</c:formatCode>
                <c:ptCount val="3"/>
                <c:pt idx="0">
                  <c:v>16</c:v>
                </c:pt>
                <c:pt idx="1">
                  <c:v>20</c:v>
                </c:pt>
                <c:pt idx="2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Лист5!$A$6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cat>
            <c:strRef>
              <c:f>Лист5!$B$3:$D$3</c:f>
              <c:strCache>
                <c:ptCount val="3"/>
                <c:pt idx="0">
                  <c:v>4-А Таран Т.Ю.</c:v>
                </c:pt>
                <c:pt idx="1">
                  <c:v>4-Б Гонтар Т.В.</c:v>
                </c:pt>
                <c:pt idx="2">
                  <c:v>4-В Бойко Л.В. </c:v>
                </c:pt>
              </c:strCache>
            </c:strRef>
          </c:cat>
          <c:val>
            <c:numRef>
              <c:f>Лист5!$B$6:$D$6</c:f>
              <c:numCache>
                <c:formatCode>General</c:formatCode>
                <c:ptCount val="3"/>
                <c:pt idx="0">
                  <c:v>7</c:v>
                </c:pt>
                <c:pt idx="1">
                  <c:v>6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046848"/>
        <c:axId val="48055808"/>
        <c:axId val="0"/>
      </c:bar3DChart>
      <c:catAx>
        <c:axId val="48046848"/>
        <c:scaling>
          <c:orientation val="minMax"/>
        </c:scaling>
        <c:delete val="0"/>
        <c:axPos val="b"/>
        <c:majorTickMark val="none"/>
        <c:minorTickMark val="none"/>
        <c:tickLblPos val="nextTo"/>
        <c:crossAx val="48055808"/>
        <c:crosses val="autoZero"/>
        <c:auto val="1"/>
        <c:lblAlgn val="ctr"/>
        <c:lblOffset val="100"/>
        <c:noMultiLvlLbl val="0"/>
      </c:catAx>
      <c:valAx>
        <c:axId val="480558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80468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D0A85-F25D-492F-AF29-3FA4579AE111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0B772-3B63-44B1-B08F-5E9386343F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640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B772-3B63-44B1-B08F-5E9386343FE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90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5BD8-B9E6-4CA3-AE42-4CBEFB1392B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694FD1-F292-4492-997E-404F24D7AC9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5BD8-B9E6-4CA3-AE42-4CBEFB1392B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4FD1-F292-4492-997E-404F24D7A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5BD8-B9E6-4CA3-AE42-4CBEFB1392B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4FD1-F292-4492-997E-404F24D7A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5BD8-B9E6-4CA3-AE42-4CBEFB1392B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4FD1-F292-4492-997E-404F24D7A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5BD8-B9E6-4CA3-AE42-4CBEFB1392B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4FD1-F292-4492-997E-404F24D7AC9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5BD8-B9E6-4CA3-AE42-4CBEFB1392B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4FD1-F292-4492-997E-404F24D7AC9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5BD8-B9E6-4CA3-AE42-4CBEFB1392B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4FD1-F292-4492-997E-404F24D7AC9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5BD8-B9E6-4CA3-AE42-4CBEFB1392B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4FD1-F292-4492-997E-404F24D7A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5BD8-B9E6-4CA3-AE42-4CBEFB1392B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4FD1-F292-4492-997E-404F24D7A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5BD8-B9E6-4CA3-AE42-4CBEFB1392B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4FD1-F292-4492-997E-404F24D7A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5BD8-B9E6-4CA3-AE42-4CBEFB1392B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4FD1-F292-4492-997E-404F24D7AC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84E5BD8-B9E6-4CA3-AE42-4CBEFB1392BC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E694FD1-F292-4492-997E-404F24D7AC9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9592" y="2924944"/>
            <a:ext cx="7846640" cy="1755626"/>
          </a:xfrm>
        </p:spPr>
        <p:txBody>
          <a:bodyPr>
            <a:normAutofit fontScale="90000"/>
          </a:bodyPr>
          <a:lstStyle/>
          <a:p>
            <a:r>
              <a:rPr lang="uk-UA" sz="4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навчальних досягнень учнів 4 </a:t>
            </a:r>
            <a:r>
              <a:rPr lang="uk-UA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uk-UA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навчальний рік</a:t>
            </a:r>
            <a:endParaRPr lang="ru-RU" sz="32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Picture 2" descr="Звіт про успішність | m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31840" cy="275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06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690776"/>
              </p:ext>
            </p:extLst>
          </p:nvPr>
        </p:nvGraphicFramePr>
        <p:xfrm>
          <a:off x="37724" y="1340770"/>
          <a:ext cx="8998770" cy="4210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929"/>
                <a:gridCol w="1554067"/>
                <a:gridCol w="432048"/>
                <a:gridCol w="504056"/>
                <a:gridCol w="432048"/>
                <a:gridCol w="432048"/>
                <a:gridCol w="504056"/>
                <a:gridCol w="504056"/>
                <a:gridCol w="576064"/>
                <a:gridCol w="576064"/>
                <a:gridCol w="432048"/>
                <a:gridCol w="576064"/>
                <a:gridCol w="648072"/>
                <a:gridCol w="497084"/>
                <a:gridCol w="871066"/>
              </a:tblGrid>
              <a:tr h="53732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клас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вчитель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Учн</a:t>
                      </a:r>
                      <a:r>
                        <a:rPr lang="uk-UA" sz="1400" b="1">
                          <a:effectLst/>
                        </a:rPr>
                        <a:t>і</a:t>
                      </a:r>
                      <a:r>
                        <a:rPr lang="ru-RU" sz="1400" b="1">
                          <a:effectLst/>
                        </a:rPr>
                        <a:t>в у клас</a:t>
                      </a:r>
                      <a:r>
                        <a:rPr lang="uk-UA" sz="1400" b="1">
                          <a:effectLst/>
                        </a:rPr>
                        <a:t>і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Рівні навчальних досягнень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Середній бал класу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</a:tr>
              <a:tr h="640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початок року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527" marR="57527" marT="0" marB="0" vert="vert270"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прибуло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 vert="vert270"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вибуло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 vert="vert270"/>
                </a:tc>
                <a:tc row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на кінець року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 vert="vert27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високий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достатній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середній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b="1" dirty="0">
                          <a:effectLst/>
                        </a:rPr>
                        <a:t>початковий</a:t>
                      </a:r>
                      <a:endParaRPr lang="ru-RU" sz="13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0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учнів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учнів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учнів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учнів 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4</a:t>
                      </a:r>
                      <a:r>
                        <a:rPr lang="uk-UA" sz="1400" b="1" dirty="0" smtClean="0">
                          <a:effectLst/>
                        </a:rPr>
                        <a:t>-А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Таран Т.Ю.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32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34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 </a:t>
                      </a:r>
                      <a:r>
                        <a:rPr lang="uk-UA" sz="1400" b="1" dirty="0" smtClean="0">
                          <a:effectLst/>
                        </a:rPr>
                        <a:t>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18%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18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53%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10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29%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8,0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4</a:t>
                      </a:r>
                      <a:r>
                        <a:rPr lang="uk-UA" sz="1400" b="1" dirty="0" smtClean="0">
                          <a:effectLst/>
                        </a:rPr>
                        <a:t>-Б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Гонтар Т.В.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32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31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</a:rPr>
                        <a:t>7</a:t>
                      </a:r>
                      <a:r>
                        <a:rPr lang="ru-RU" sz="1400" b="1" dirty="0" smtClean="0">
                          <a:effectLst/>
                        </a:rPr>
                        <a:t>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18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58%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11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35%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0</a:t>
                      </a: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7,4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4</a:t>
                      </a:r>
                      <a:r>
                        <a:rPr lang="uk-UA" sz="1400" b="1" dirty="0" smtClean="0">
                          <a:effectLst/>
                        </a:rPr>
                        <a:t>-В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Бойко Л.В.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34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-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34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</a:rPr>
                        <a:t>18%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</a:rPr>
                        <a:t>62%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</a:rPr>
                        <a:t>20%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</a:rPr>
                        <a:t>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</a:rPr>
                        <a:t>8,2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</a:tr>
              <a:tr h="322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всього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98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99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14%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57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58%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28%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27" marR="57527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9633" y="-34788"/>
            <a:ext cx="763284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Результати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навчальних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досягнень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учнів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4-х 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класів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2021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 р.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77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598985"/>
              </p:ext>
            </p:extLst>
          </p:nvPr>
        </p:nvGraphicFramePr>
        <p:xfrm>
          <a:off x="539552" y="548680"/>
          <a:ext cx="835292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671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264399"/>
              </p:ext>
            </p:extLst>
          </p:nvPr>
        </p:nvGraphicFramePr>
        <p:xfrm>
          <a:off x="539552" y="332656"/>
          <a:ext cx="835292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874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1041353"/>
              </p:ext>
            </p:extLst>
          </p:nvPr>
        </p:nvGraphicFramePr>
        <p:xfrm>
          <a:off x="251520" y="260648"/>
          <a:ext cx="849694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4115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3631987"/>
              </p:ext>
            </p:extLst>
          </p:nvPr>
        </p:nvGraphicFramePr>
        <p:xfrm>
          <a:off x="179512" y="260648"/>
          <a:ext cx="871296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7231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39007"/>
              </p:ext>
            </p:extLst>
          </p:nvPr>
        </p:nvGraphicFramePr>
        <p:xfrm>
          <a:off x="467544" y="476672"/>
          <a:ext cx="8352928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1406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90</TotalTime>
  <Words>103</Words>
  <Application>Microsoft Office PowerPoint</Application>
  <PresentationFormat>Экран (4:3)</PresentationFormat>
  <Paragraphs>94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Результати навчальних досягнень учнів 4 класів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11</cp:revision>
  <dcterms:created xsi:type="dcterms:W3CDTF">2022-01-08T19:27:29Z</dcterms:created>
  <dcterms:modified xsi:type="dcterms:W3CDTF">2022-01-08T20:58:00Z</dcterms:modified>
</cp:coreProperties>
</file>