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/>
              <a:t>3-4</a:t>
            </a:r>
            <a:r>
              <a:rPr lang="ru-RU" sz="2400" baseline="0"/>
              <a:t> класи </a:t>
            </a:r>
          </a:p>
          <a:p>
            <a:pPr>
              <a:defRPr/>
            </a:pPr>
            <a:r>
              <a:rPr lang="ru-RU" sz="2400" baseline="0"/>
              <a:t>І семестр 2017-2018 н.р.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5986725518658193E-2"/>
                  <c:y val="-0.28572550580799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020059701927471E-3"/>
                  <c:y val="-0.27759230455875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285980974791508E-2"/>
                  <c:y val="-0.23886018837413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85236430924797E-2"/>
                  <c:y val="-0.20494404942660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05387197415223E-2"/>
                  <c:y val="-0.19636259551407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215260235201557E-3"/>
                  <c:y val="-0.18867764692811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204125771089187E-2"/>
                  <c:y val="-0.12447012060388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713973492927121E-2"/>
                  <c:y val="-0.19846313372588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3-В  Дяченко М.Г.</c:v>
                </c:pt>
                <c:pt idx="1">
                  <c:v>3-А  Руснак О.В.</c:v>
                </c:pt>
                <c:pt idx="2">
                  <c:v>4-Б  Кольцова А.В.</c:v>
                </c:pt>
                <c:pt idx="3">
                  <c:v>4-В  Святка Н.П.</c:v>
                </c:pt>
                <c:pt idx="4">
                  <c:v>3-Б  Перекітна </c:v>
                </c:pt>
                <c:pt idx="5">
                  <c:v>4-А  Бойко О.І.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9.1999999999999993</c:v>
                </c:pt>
                <c:pt idx="1">
                  <c:v>9</c:v>
                </c:pt>
                <c:pt idx="2">
                  <c:v>8.6</c:v>
                </c:pt>
                <c:pt idx="3">
                  <c:v>8.6</c:v>
                </c:pt>
                <c:pt idx="4">
                  <c:v>8.4</c:v>
                </c:pt>
                <c:pt idx="5">
                  <c:v>8.1999999999999993</c:v>
                </c:pt>
                <c:pt idx="6">
                  <c:v>7.9</c:v>
                </c:pt>
                <c:pt idx="7" formatCode="0.0">
                  <c:v>8.5571428571428569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60160256"/>
        <c:axId val="72894720"/>
        <c:axId val="0"/>
      </c:bar3DChart>
      <c:catAx>
        <c:axId val="60160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894720"/>
        <c:crosses val="autoZero"/>
        <c:auto val="1"/>
        <c:lblAlgn val="ctr"/>
        <c:lblOffset val="100"/>
        <c:noMultiLvlLbl val="0"/>
      </c:catAx>
      <c:valAx>
        <c:axId val="72894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16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ЗАРУБІЖНА</a:t>
            </a:r>
            <a:r>
              <a:rPr lang="ru-RU" sz="2800" baseline="0"/>
              <a:t> ЛІТЕРАТУРА</a:t>
            </a:r>
          </a:p>
          <a:p>
            <a:pPr>
              <a:defRPr sz="2800"/>
            </a:pPr>
            <a:r>
              <a:rPr lang="ru-RU" sz="2800" baseline="0"/>
              <a:t>5-11 КЛАСИ</a:t>
            </a:r>
            <a:endParaRPr lang="ru-RU" sz="2800"/>
          </a:p>
        </c:rich>
      </c:tx>
      <c:layout>
        <c:manualLayout>
          <c:xMode val="edge"/>
          <c:yMode val="edge"/>
          <c:x val="0.32988180524744565"/>
          <c:y val="1.13033437723619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Лист23!$A$2:$A$16</c:f>
              <c:strCache>
                <c:ptCount val="15"/>
                <c:pt idx="0">
                  <c:v>7-В Палчак Ю.С.</c:v>
                </c:pt>
                <c:pt idx="1">
                  <c:v>6-Б Палчак Ю.С.</c:v>
                </c:pt>
                <c:pt idx="2">
                  <c:v>5-А Головко Т.П.</c:v>
                </c:pt>
                <c:pt idx="3">
                  <c:v>11-А Поїзник В.П.</c:v>
                </c:pt>
                <c:pt idx="4">
                  <c:v>6-А Нечепоренко О.О.</c:v>
                </c:pt>
                <c:pt idx="5">
                  <c:v>5-В  Головко Т.П.</c:v>
                </c:pt>
                <c:pt idx="6">
                  <c:v>10-М Поїзник В.П.</c:v>
                </c:pt>
                <c:pt idx="7">
                  <c:v>6-В Палчак Ю.С.</c:v>
                </c:pt>
                <c:pt idx="8">
                  <c:v>8-А Палчак Ю.С.</c:v>
                </c:pt>
                <c:pt idx="9">
                  <c:v>8-М Нечепоренко О.О.</c:v>
                </c:pt>
                <c:pt idx="10">
                  <c:v>5-Б  Головко Т.П.</c:v>
                </c:pt>
                <c:pt idx="11">
                  <c:v>9-М Нечепоренко О.О.</c:v>
                </c:pt>
                <c:pt idx="12">
                  <c:v>7-А Поїзник В.П.</c:v>
                </c:pt>
                <c:pt idx="13">
                  <c:v>9-А Нечепоренко О.О.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Лист23!$B$2:$B$16</c:f>
              <c:numCache>
                <c:formatCode>General</c:formatCode>
                <c:ptCount val="15"/>
                <c:pt idx="0">
                  <c:v>8.6</c:v>
                </c:pt>
                <c:pt idx="1">
                  <c:v>8.1999999999999993</c:v>
                </c:pt>
                <c:pt idx="2">
                  <c:v>8</c:v>
                </c:pt>
                <c:pt idx="3">
                  <c:v>8</c:v>
                </c:pt>
                <c:pt idx="4">
                  <c:v>7.8</c:v>
                </c:pt>
                <c:pt idx="5">
                  <c:v>7.7</c:v>
                </c:pt>
                <c:pt idx="6">
                  <c:v>7.7</c:v>
                </c:pt>
                <c:pt idx="7">
                  <c:v>7.6</c:v>
                </c:pt>
                <c:pt idx="8">
                  <c:v>7.5</c:v>
                </c:pt>
                <c:pt idx="9">
                  <c:v>7.5</c:v>
                </c:pt>
                <c:pt idx="10">
                  <c:v>7</c:v>
                </c:pt>
                <c:pt idx="11">
                  <c:v>7</c:v>
                </c:pt>
                <c:pt idx="12">
                  <c:v>6.8</c:v>
                </c:pt>
                <c:pt idx="13">
                  <c:v>6.7</c:v>
                </c:pt>
                <c:pt idx="14" formatCode="0.0">
                  <c:v>7.5785714285714283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083264"/>
        <c:axId val="43090304"/>
        <c:axId val="0"/>
      </c:bar3DChart>
      <c:catAx>
        <c:axId val="43083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3090304"/>
        <c:crosses val="autoZero"/>
        <c:auto val="1"/>
        <c:lblAlgn val="ctr"/>
        <c:lblOffset val="100"/>
        <c:noMultiLvlLbl val="0"/>
      </c:catAx>
      <c:valAx>
        <c:axId val="43090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083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МАТЕМАТИКА</a:t>
            </a:r>
            <a:r>
              <a:rPr lang="ru-RU" sz="2800" baseline="0"/>
              <a:t> 5-11 КЛАСИ 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Лист9!$A$2:$A$16</c:f>
              <c:strCache>
                <c:ptCount val="15"/>
                <c:pt idx="0">
                  <c:v>7-А Діляєва С.Ю</c:v>
                </c:pt>
                <c:pt idx="1">
                  <c:v>5-А Діляєва С.Ю</c:v>
                </c:pt>
                <c:pt idx="2">
                  <c:v>5-Б Попруженко Л.О.</c:v>
                </c:pt>
                <c:pt idx="3">
                  <c:v>5-В Діляєва С.Ю.</c:v>
                </c:pt>
                <c:pt idx="4">
                  <c:v>6-В Попруженко Л.О.</c:v>
                </c:pt>
                <c:pt idx="5">
                  <c:v>7-В Діляєва С.Ю</c:v>
                </c:pt>
                <c:pt idx="6">
                  <c:v>8-М Шаповал Г.В.</c:v>
                </c:pt>
                <c:pt idx="7">
                  <c:v>6-Б Зайцева А.В.</c:v>
                </c:pt>
                <c:pt idx="8">
                  <c:v>10-М Зайцева А.В.</c:v>
                </c:pt>
                <c:pt idx="9">
                  <c:v>6-А Зайцева А.В.</c:v>
                </c:pt>
                <c:pt idx="10">
                  <c:v>9-М Шаповал Г.В.</c:v>
                </c:pt>
                <c:pt idx="11">
                  <c:v>11-А Лютенко О.В.</c:v>
                </c:pt>
                <c:pt idx="12">
                  <c:v>9-А Шаповал Г.В.</c:v>
                </c:pt>
                <c:pt idx="13">
                  <c:v>8-А Шаповал Г.В.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Лист9!$B$2:$B$16</c:f>
              <c:numCache>
                <c:formatCode>General</c:formatCode>
                <c:ptCount val="15"/>
                <c:pt idx="0">
                  <c:v>8.3000000000000007</c:v>
                </c:pt>
                <c:pt idx="1">
                  <c:v>7.9</c:v>
                </c:pt>
                <c:pt idx="2">
                  <c:v>7.4</c:v>
                </c:pt>
                <c:pt idx="3">
                  <c:v>7.3</c:v>
                </c:pt>
                <c:pt idx="4">
                  <c:v>7.3</c:v>
                </c:pt>
                <c:pt idx="5">
                  <c:v>7</c:v>
                </c:pt>
                <c:pt idx="6">
                  <c:v>7</c:v>
                </c:pt>
                <c:pt idx="7">
                  <c:v>6.7</c:v>
                </c:pt>
                <c:pt idx="8">
                  <c:v>6.6</c:v>
                </c:pt>
                <c:pt idx="9">
                  <c:v>6.5</c:v>
                </c:pt>
                <c:pt idx="10">
                  <c:v>6.1</c:v>
                </c:pt>
                <c:pt idx="11">
                  <c:v>6</c:v>
                </c:pt>
                <c:pt idx="12">
                  <c:v>5.9</c:v>
                </c:pt>
                <c:pt idx="13">
                  <c:v>5.4</c:v>
                </c:pt>
                <c:pt idx="14" formatCode="0.0">
                  <c:v>6.8142857142857149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421056"/>
        <c:axId val="43851136"/>
        <c:axId val="0"/>
      </c:bar3DChart>
      <c:catAx>
        <c:axId val="43421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3851136"/>
        <c:crosses val="autoZero"/>
        <c:auto val="1"/>
        <c:lblAlgn val="ctr"/>
        <c:lblOffset val="100"/>
        <c:noMultiLvlLbl val="0"/>
      </c:catAx>
      <c:valAx>
        <c:axId val="43851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42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ГЕОМЕТРІЯ</a:t>
            </a:r>
            <a:r>
              <a:rPr lang="ru-RU" sz="3200" baseline="0"/>
              <a:t> 5-11 КЛАСИ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Лист26!$A$2:$A$10</c:f>
              <c:strCache>
                <c:ptCount val="9"/>
                <c:pt idx="0">
                  <c:v>8-М Шаповал Г.В.</c:v>
                </c:pt>
                <c:pt idx="1">
                  <c:v>11-А Лютенко О.В.</c:v>
                </c:pt>
                <c:pt idx="2">
                  <c:v>7-А Діляєва С.Ю</c:v>
                </c:pt>
                <c:pt idx="3">
                  <c:v>10-М Зайцева А.В.</c:v>
                </c:pt>
                <c:pt idx="4">
                  <c:v>7-В Діляєва С.Ю</c:v>
                </c:pt>
                <c:pt idx="5">
                  <c:v>9-М Шаповал Г.В.</c:v>
                </c:pt>
                <c:pt idx="6">
                  <c:v>9-А Шаповал Г.В.</c:v>
                </c:pt>
                <c:pt idx="7">
                  <c:v>8-А Шаповал Г.В.</c:v>
                </c:pt>
                <c:pt idx="8">
                  <c:v>середній бал</c:v>
                </c:pt>
              </c:strCache>
            </c:strRef>
          </c:cat>
          <c:val>
            <c:numRef>
              <c:f>Лист26!$B$2:$B$10</c:f>
              <c:numCache>
                <c:formatCode>General</c:formatCode>
                <c:ptCount val="9"/>
                <c:pt idx="0">
                  <c:v>7.1</c:v>
                </c:pt>
                <c:pt idx="1">
                  <c:v>7</c:v>
                </c:pt>
                <c:pt idx="2">
                  <c:v>6.8</c:v>
                </c:pt>
                <c:pt idx="3">
                  <c:v>6.7</c:v>
                </c:pt>
                <c:pt idx="4">
                  <c:v>6.5</c:v>
                </c:pt>
                <c:pt idx="5">
                  <c:v>5.8</c:v>
                </c:pt>
                <c:pt idx="6">
                  <c:v>5.5</c:v>
                </c:pt>
                <c:pt idx="7">
                  <c:v>5.2</c:v>
                </c:pt>
                <c:pt idx="8" formatCode="0.0">
                  <c:v>6.3249999999999993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898240"/>
        <c:axId val="74478336"/>
        <c:axId val="0"/>
      </c:bar3DChart>
      <c:catAx>
        <c:axId val="4989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4478336"/>
        <c:crosses val="autoZero"/>
        <c:auto val="1"/>
        <c:lblAlgn val="ctr"/>
        <c:lblOffset val="100"/>
        <c:noMultiLvlLbl val="0"/>
      </c:catAx>
      <c:valAx>
        <c:axId val="74478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89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/>
              <a:t>АНГЛІЙСЬКА</a:t>
            </a:r>
            <a:r>
              <a:rPr lang="ru-RU" sz="2000" baseline="0"/>
              <a:t> МОВА 5-11 КЛАСИ</a:t>
            </a:r>
          </a:p>
          <a:p>
            <a:pPr>
              <a:defRPr/>
            </a:pPr>
            <a:r>
              <a:rPr lang="ru-RU" sz="2000" baseline="0"/>
              <a:t>І СЕМЕСТР 2017-2018 н.р.</a:t>
            </a:r>
            <a:endParaRPr lang="ru-RU" sz="2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Лист10!$A$2:$A$16</c:f>
              <c:strCache>
                <c:ptCount val="15"/>
                <c:pt idx="0">
                  <c:v>6-Б</c:v>
                </c:pt>
                <c:pt idx="1">
                  <c:v>5-А</c:v>
                </c:pt>
                <c:pt idx="2">
                  <c:v>10-М</c:v>
                </c:pt>
                <c:pt idx="3">
                  <c:v>8-М </c:v>
                </c:pt>
                <c:pt idx="4">
                  <c:v>5-В</c:v>
                </c:pt>
                <c:pt idx="5">
                  <c:v>6-В</c:v>
                </c:pt>
                <c:pt idx="6">
                  <c:v>7-В</c:v>
                </c:pt>
                <c:pt idx="7">
                  <c:v>11-А</c:v>
                </c:pt>
                <c:pt idx="8">
                  <c:v>7-А</c:v>
                </c:pt>
                <c:pt idx="9">
                  <c:v>5-Б</c:v>
                </c:pt>
                <c:pt idx="10">
                  <c:v>6-А</c:v>
                </c:pt>
                <c:pt idx="11">
                  <c:v>9-М</c:v>
                </c:pt>
                <c:pt idx="12">
                  <c:v>9-А</c:v>
                </c:pt>
                <c:pt idx="13">
                  <c:v>8-А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Лист10!$B$2:$B$16</c:f>
              <c:numCache>
                <c:formatCode>General</c:formatCode>
                <c:ptCount val="15"/>
                <c:pt idx="0">
                  <c:v>8.1</c:v>
                </c:pt>
                <c:pt idx="1">
                  <c:v>7.7</c:v>
                </c:pt>
                <c:pt idx="2">
                  <c:v>7.5</c:v>
                </c:pt>
                <c:pt idx="3">
                  <c:v>7.4</c:v>
                </c:pt>
                <c:pt idx="4">
                  <c:v>7.1</c:v>
                </c:pt>
                <c:pt idx="5">
                  <c:v>7.1</c:v>
                </c:pt>
                <c:pt idx="6">
                  <c:v>7</c:v>
                </c:pt>
                <c:pt idx="7">
                  <c:v>7</c:v>
                </c:pt>
                <c:pt idx="8">
                  <c:v>6.8</c:v>
                </c:pt>
                <c:pt idx="9">
                  <c:v>6.6</c:v>
                </c:pt>
                <c:pt idx="10">
                  <c:v>6.6</c:v>
                </c:pt>
                <c:pt idx="11">
                  <c:v>6.2</c:v>
                </c:pt>
                <c:pt idx="12">
                  <c:v>5.8</c:v>
                </c:pt>
                <c:pt idx="13">
                  <c:v>5.7</c:v>
                </c:pt>
                <c:pt idx="14">
                  <c:v>6.8999999999999995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166336"/>
        <c:axId val="49900160"/>
        <c:axId val="0"/>
      </c:bar3DChart>
      <c:catAx>
        <c:axId val="41166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9900160"/>
        <c:crosses val="autoZero"/>
        <c:auto val="1"/>
        <c:lblAlgn val="ctr"/>
        <c:lblOffset val="100"/>
        <c:noMultiLvlLbl val="0"/>
      </c:catAx>
      <c:valAx>
        <c:axId val="4990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16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ІСТОРІЯ</a:t>
            </a:r>
            <a:r>
              <a:rPr lang="ru-RU" sz="2800" baseline="0"/>
              <a:t> УКРАЇНИ 5-11 КЛАСИ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Лист11!$A$2:$A$16</c:f>
              <c:strCache>
                <c:ptCount val="15"/>
                <c:pt idx="0">
                  <c:v>6-А Жиров І.В.</c:v>
                </c:pt>
                <c:pt idx="1">
                  <c:v>8-М  Жиров І.В.</c:v>
                </c:pt>
                <c:pt idx="2">
                  <c:v>6-В  Жиров І.В.</c:v>
                </c:pt>
                <c:pt idx="3">
                  <c:v>8-А  Жиров І.В.</c:v>
                </c:pt>
                <c:pt idx="4">
                  <c:v>10-М  Жиров І.В.</c:v>
                </c:pt>
                <c:pt idx="5">
                  <c:v>5-В  Жиров І.В.</c:v>
                </c:pt>
                <c:pt idx="6">
                  <c:v>6-Б Сабадаш В.І.</c:v>
                </c:pt>
                <c:pt idx="7">
                  <c:v>5-А Сабадаш В.І.</c:v>
                </c:pt>
                <c:pt idx="8">
                  <c:v>7-В Сабадаш В.І.</c:v>
                </c:pt>
                <c:pt idx="9">
                  <c:v>5-Б Майборода І.В.</c:v>
                </c:pt>
                <c:pt idx="10">
                  <c:v>7-А Сабадаш В.І.</c:v>
                </c:pt>
                <c:pt idx="11">
                  <c:v>11-А Майборода І.В.</c:v>
                </c:pt>
                <c:pt idx="12">
                  <c:v>9-А Майборода І.В.</c:v>
                </c:pt>
                <c:pt idx="13">
                  <c:v>9-М Майборода І.В.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Лист11!$B$2:$B$16</c:f>
              <c:numCache>
                <c:formatCode>General</c:formatCode>
                <c:ptCount val="15"/>
                <c:pt idx="0">
                  <c:v>8.9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8.6</c:v>
                </c:pt>
                <c:pt idx="5">
                  <c:v>8.3000000000000007</c:v>
                </c:pt>
                <c:pt idx="6">
                  <c:v>7.6</c:v>
                </c:pt>
                <c:pt idx="7">
                  <c:v>7.5</c:v>
                </c:pt>
                <c:pt idx="8">
                  <c:v>7</c:v>
                </c:pt>
                <c:pt idx="9">
                  <c:v>7</c:v>
                </c:pt>
                <c:pt idx="10">
                  <c:v>6.3</c:v>
                </c:pt>
                <c:pt idx="11">
                  <c:v>6</c:v>
                </c:pt>
                <c:pt idx="12">
                  <c:v>5.6</c:v>
                </c:pt>
                <c:pt idx="13">
                  <c:v>5.3</c:v>
                </c:pt>
                <c:pt idx="14" formatCode="0.0">
                  <c:v>7.4571428571428573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504064"/>
        <c:axId val="75067392"/>
        <c:axId val="0"/>
      </c:bar3DChart>
      <c:catAx>
        <c:axId val="74504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5067392"/>
        <c:crosses val="autoZero"/>
        <c:auto val="1"/>
        <c:lblAlgn val="ctr"/>
        <c:lblOffset val="100"/>
        <c:noMultiLvlLbl val="0"/>
      </c:catAx>
      <c:valAx>
        <c:axId val="75067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50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ВСЕСВІТНЯ</a:t>
            </a:r>
            <a:r>
              <a:rPr lang="ru-RU" sz="3200" baseline="0"/>
              <a:t> ІСТОРІЯ 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Лист27!$A$2:$A$10</c:f>
              <c:strCache>
                <c:ptCount val="9"/>
                <c:pt idx="0">
                  <c:v>8-М  Жиров І.В.</c:v>
                </c:pt>
                <c:pt idx="1">
                  <c:v>10-М Жиров І.В.</c:v>
                </c:pt>
                <c:pt idx="2">
                  <c:v>8-А  Жиров І.В.</c:v>
                </c:pt>
                <c:pt idx="3">
                  <c:v>11-А Майборода І.В.</c:v>
                </c:pt>
                <c:pt idx="4">
                  <c:v>7-А Сабадаш В.І.</c:v>
                </c:pt>
                <c:pt idx="5">
                  <c:v>7-В  Сабадаш В.І.</c:v>
                </c:pt>
                <c:pt idx="6">
                  <c:v>9-А Майборода І.В.</c:v>
                </c:pt>
                <c:pt idx="7">
                  <c:v>9-М Майборода І.В.</c:v>
                </c:pt>
                <c:pt idx="8">
                  <c:v>середній бал</c:v>
                </c:pt>
              </c:strCache>
            </c:strRef>
          </c:cat>
          <c:val>
            <c:numRef>
              <c:f>Лист27!$B$2:$B$10</c:f>
              <c:numCache>
                <c:formatCode>General</c:formatCode>
                <c:ptCount val="9"/>
                <c:pt idx="0">
                  <c:v>9.3000000000000007</c:v>
                </c:pt>
                <c:pt idx="1">
                  <c:v>8.9</c:v>
                </c:pt>
                <c:pt idx="2">
                  <c:v>8.9</c:v>
                </c:pt>
                <c:pt idx="3">
                  <c:v>7</c:v>
                </c:pt>
                <c:pt idx="4">
                  <c:v>6.9</c:v>
                </c:pt>
                <c:pt idx="5">
                  <c:v>6.7</c:v>
                </c:pt>
                <c:pt idx="6">
                  <c:v>5.2</c:v>
                </c:pt>
                <c:pt idx="7">
                  <c:v>4.8</c:v>
                </c:pt>
                <c:pt idx="8" formatCode="0.0">
                  <c:v>7.2125000000000004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806080"/>
        <c:axId val="75070848"/>
        <c:axId val="0"/>
      </c:bar3DChart>
      <c:catAx>
        <c:axId val="43806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5070848"/>
        <c:crosses val="autoZero"/>
        <c:auto val="1"/>
        <c:lblAlgn val="ctr"/>
        <c:lblOffset val="100"/>
        <c:noMultiLvlLbl val="0"/>
      </c:catAx>
      <c:valAx>
        <c:axId val="75070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806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ГЕОГРАФІЯ</a:t>
            </a:r>
            <a:r>
              <a:rPr lang="ru-RU" sz="2800" baseline="0"/>
              <a:t> 6-11 КЛАСИ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Лист12!$A$2:$A$12</c:f>
              <c:strCache>
                <c:ptCount val="11"/>
                <c:pt idx="0">
                  <c:v>6-В</c:v>
                </c:pt>
                <c:pt idx="1">
                  <c:v>9-А</c:v>
                </c:pt>
                <c:pt idx="2">
                  <c:v>6-Б</c:v>
                </c:pt>
                <c:pt idx="3">
                  <c:v>8-М </c:v>
                </c:pt>
                <c:pt idx="4">
                  <c:v>6-А</c:v>
                </c:pt>
                <c:pt idx="5">
                  <c:v>9-М</c:v>
                </c:pt>
                <c:pt idx="6">
                  <c:v>7-В</c:v>
                </c:pt>
                <c:pt idx="7">
                  <c:v>8-А</c:v>
                </c:pt>
                <c:pt idx="8">
                  <c:v>7-А</c:v>
                </c:pt>
                <c:pt idx="9">
                  <c:v>10-М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Лист12!$B$2:$B$12</c:f>
              <c:numCache>
                <c:formatCode>General</c:formatCode>
                <c:ptCount val="11"/>
                <c:pt idx="0">
                  <c:v>7</c:v>
                </c:pt>
                <c:pt idx="1">
                  <c:v>6.9</c:v>
                </c:pt>
                <c:pt idx="2">
                  <c:v>6.8</c:v>
                </c:pt>
                <c:pt idx="3">
                  <c:v>6.7</c:v>
                </c:pt>
                <c:pt idx="4">
                  <c:v>6.2</c:v>
                </c:pt>
                <c:pt idx="5">
                  <c:v>6.1</c:v>
                </c:pt>
                <c:pt idx="6">
                  <c:v>5.7</c:v>
                </c:pt>
                <c:pt idx="7">
                  <c:v>5.6</c:v>
                </c:pt>
                <c:pt idx="8">
                  <c:v>5.3</c:v>
                </c:pt>
                <c:pt idx="10" formatCode="0.0">
                  <c:v>6.2555555555555564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308928"/>
        <c:axId val="96604544"/>
        <c:axId val="0"/>
      </c:bar3DChart>
      <c:catAx>
        <c:axId val="87308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96604544"/>
        <c:crosses val="autoZero"/>
        <c:auto val="1"/>
        <c:lblAlgn val="ctr"/>
        <c:lblOffset val="100"/>
        <c:noMultiLvlLbl val="0"/>
      </c:catAx>
      <c:valAx>
        <c:axId val="96604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30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ХІМІЯ</a:t>
            </a:r>
            <a:r>
              <a:rPr lang="ru-RU" sz="3200" baseline="0"/>
              <a:t> 5-11 КЛАСИ</a:t>
            </a:r>
          </a:p>
          <a:p>
            <a:pPr>
              <a:defRPr sz="3200"/>
            </a:pPr>
            <a:r>
              <a:rPr lang="ru-RU" sz="3200" baseline="0"/>
              <a:t>І СЕМЕСТР 2017-2018 н.р.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Лист13!$A$3:$A$11</c:f>
              <c:strCache>
                <c:ptCount val="9"/>
                <c:pt idx="0">
                  <c:v>7-В</c:v>
                </c:pt>
                <c:pt idx="1">
                  <c:v>11-А</c:v>
                </c:pt>
                <c:pt idx="2">
                  <c:v>8-М</c:v>
                </c:pt>
                <c:pt idx="3">
                  <c:v>7-А</c:v>
                </c:pt>
                <c:pt idx="4">
                  <c:v>9-А</c:v>
                </c:pt>
                <c:pt idx="5">
                  <c:v>9-М</c:v>
                </c:pt>
                <c:pt idx="6">
                  <c:v>10-М</c:v>
                </c:pt>
                <c:pt idx="7">
                  <c:v>8-А</c:v>
                </c:pt>
                <c:pt idx="8">
                  <c:v>середній бал</c:v>
                </c:pt>
              </c:strCache>
            </c:strRef>
          </c:cat>
          <c:val>
            <c:numRef>
              <c:f>Лист13!$B$3:$B$11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6.8</c:v>
                </c:pt>
                <c:pt idx="3">
                  <c:v>6.7</c:v>
                </c:pt>
                <c:pt idx="4">
                  <c:v>6.7</c:v>
                </c:pt>
                <c:pt idx="5">
                  <c:v>6.3</c:v>
                </c:pt>
                <c:pt idx="6">
                  <c:v>6.3</c:v>
                </c:pt>
                <c:pt idx="7">
                  <c:v>5.4</c:v>
                </c:pt>
                <c:pt idx="8" formatCode="0.0">
                  <c:v>6.5249999999999995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483584"/>
        <c:axId val="96651136"/>
        <c:axId val="0"/>
      </c:bar3DChart>
      <c:catAx>
        <c:axId val="74483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96651136"/>
        <c:crosses val="autoZero"/>
        <c:auto val="1"/>
        <c:lblAlgn val="ctr"/>
        <c:lblOffset val="100"/>
        <c:noMultiLvlLbl val="0"/>
      </c:catAx>
      <c:valAx>
        <c:axId val="96651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483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ФІЗИКА</a:t>
            </a:r>
            <a:r>
              <a:rPr lang="ru-RU" sz="2800" baseline="0"/>
              <a:t> 5-11 КЛАСИ</a:t>
            </a:r>
          </a:p>
          <a:p>
            <a:pPr>
              <a:defRPr sz="2800"/>
            </a:pPr>
            <a:r>
              <a:rPr lang="ru-RU" sz="2800" baseline="0"/>
              <a:t>І СЕМЕСТР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Лист14!$A$2:$A$10</c:f>
              <c:strCache>
                <c:ptCount val="9"/>
                <c:pt idx="0">
                  <c:v>8-М Тріфанова С.В.</c:v>
                </c:pt>
                <c:pt idx="1">
                  <c:v>11-А Кузнєцова Л.С.</c:v>
                </c:pt>
                <c:pt idx="2">
                  <c:v>7-А  Кузнєцова Л.С.</c:v>
                </c:pt>
                <c:pt idx="3">
                  <c:v>7-В  Кузнєцова Л.С.</c:v>
                </c:pt>
                <c:pt idx="4">
                  <c:v>9-М Тріфанова С.В.</c:v>
                </c:pt>
                <c:pt idx="5">
                  <c:v>10-М Тріфанова С.В.</c:v>
                </c:pt>
                <c:pt idx="6">
                  <c:v>9-А Тріфанова С.В.</c:v>
                </c:pt>
                <c:pt idx="7">
                  <c:v>8-А Тріфанова С.В.</c:v>
                </c:pt>
                <c:pt idx="8">
                  <c:v>середній бал</c:v>
                </c:pt>
              </c:strCache>
            </c:strRef>
          </c:cat>
          <c:val>
            <c:numRef>
              <c:f>Лист14!$B$2:$B$10</c:f>
              <c:numCache>
                <c:formatCode>General</c:formatCode>
                <c:ptCount val="9"/>
                <c:pt idx="0">
                  <c:v>7</c:v>
                </c:pt>
                <c:pt idx="1">
                  <c:v>6</c:v>
                </c:pt>
                <c:pt idx="2">
                  <c:v>5.8</c:v>
                </c:pt>
                <c:pt idx="3">
                  <c:v>5.8</c:v>
                </c:pt>
                <c:pt idx="4">
                  <c:v>5.8</c:v>
                </c:pt>
                <c:pt idx="5">
                  <c:v>5.7</c:v>
                </c:pt>
                <c:pt idx="6">
                  <c:v>5.5</c:v>
                </c:pt>
                <c:pt idx="7">
                  <c:v>5.2</c:v>
                </c:pt>
                <c:pt idx="8" formatCode="0.0">
                  <c:v>5.8500000000000005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054144"/>
        <c:axId val="105251968"/>
        <c:axId val="0"/>
      </c:bar3DChart>
      <c:catAx>
        <c:axId val="100054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5251968"/>
        <c:crosses val="autoZero"/>
        <c:auto val="1"/>
        <c:lblAlgn val="ctr"/>
        <c:lblOffset val="100"/>
        <c:noMultiLvlLbl val="0"/>
      </c:catAx>
      <c:valAx>
        <c:axId val="105251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05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БІОЛОГІЯ </a:t>
            </a:r>
            <a:r>
              <a:rPr lang="ru-RU" sz="2800" baseline="0"/>
              <a:t>(ПРИРОДОЗНАВСТВО) 5-11 КЛАСИ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Лист15!$A$2:$A$16</c:f>
              <c:strCache>
                <c:ptCount val="15"/>
                <c:pt idx="0">
                  <c:v>11-А Ніколаєва Н.І.</c:v>
                </c:pt>
                <c:pt idx="1">
                  <c:v>8-М Ніколаєва Н.І.</c:v>
                </c:pt>
                <c:pt idx="2">
                  <c:v>6-Б Ніколаєва Н.І.</c:v>
                </c:pt>
                <c:pt idx="3">
                  <c:v>6-В Ніколаєва Н.І.</c:v>
                </c:pt>
                <c:pt idx="4">
                  <c:v>6-А Ніколаєва Н.І.</c:v>
                </c:pt>
                <c:pt idx="5">
                  <c:v>5-А Огаренко І.В.</c:v>
                </c:pt>
                <c:pt idx="6">
                  <c:v>8-А Ніколаєва Н.І.</c:v>
                </c:pt>
                <c:pt idx="7">
                  <c:v>5-В Огаренко І.В.</c:v>
                </c:pt>
                <c:pt idx="8">
                  <c:v>5-Б Огаренко І.В.</c:v>
                </c:pt>
                <c:pt idx="9">
                  <c:v>10-М Огаренко І.В.</c:v>
                </c:pt>
                <c:pt idx="10">
                  <c:v>9-А Огаренко І.В.</c:v>
                </c:pt>
                <c:pt idx="11">
                  <c:v>9-М Огаренко І.В.</c:v>
                </c:pt>
                <c:pt idx="12">
                  <c:v>7-А Огаренко І.В.</c:v>
                </c:pt>
                <c:pt idx="13">
                  <c:v>7-В Огаренко І.В.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Лист15!$B$2:$B$16</c:f>
              <c:numCache>
                <c:formatCode>General</c:formatCode>
                <c:ptCount val="15"/>
                <c:pt idx="0">
                  <c:v>9</c:v>
                </c:pt>
                <c:pt idx="1">
                  <c:v>8.9</c:v>
                </c:pt>
                <c:pt idx="2">
                  <c:v>8.6</c:v>
                </c:pt>
                <c:pt idx="3">
                  <c:v>8.5</c:v>
                </c:pt>
                <c:pt idx="4">
                  <c:v>8.3000000000000007</c:v>
                </c:pt>
                <c:pt idx="5">
                  <c:v>8</c:v>
                </c:pt>
                <c:pt idx="6">
                  <c:v>8</c:v>
                </c:pt>
                <c:pt idx="7">
                  <c:v>7.7</c:v>
                </c:pt>
                <c:pt idx="8">
                  <c:v>7.1</c:v>
                </c:pt>
                <c:pt idx="9">
                  <c:v>6.9</c:v>
                </c:pt>
                <c:pt idx="10">
                  <c:v>6.2</c:v>
                </c:pt>
                <c:pt idx="11">
                  <c:v>6.1</c:v>
                </c:pt>
                <c:pt idx="12">
                  <c:v>6</c:v>
                </c:pt>
                <c:pt idx="13">
                  <c:v>5.7</c:v>
                </c:pt>
                <c:pt idx="14">
                  <c:v>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856960"/>
        <c:axId val="105305600"/>
        <c:axId val="0"/>
      </c:bar3DChart>
      <c:catAx>
        <c:axId val="40856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5305600"/>
        <c:crosses val="autoZero"/>
        <c:auto val="1"/>
        <c:lblAlgn val="ctr"/>
        <c:lblOffset val="100"/>
        <c:noMultiLvlLbl val="0"/>
      </c:catAx>
      <c:valAx>
        <c:axId val="105305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856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ru-RU" sz="2000" b="1"/>
              <a:t>УКРАЇНСЬКА</a:t>
            </a:r>
            <a:r>
              <a:rPr lang="ru-RU" sz="2000" b="1" baseline="0"/>
              <a:t> МОВА 3-4 КЛАСИ</a:t>
            </a:r>
          </a:p>
          <a:p>
            <a:pPr>
              <a:defRPr sz="2000" b="1"/>
            </a:pPr>
            <a:r>
              <a:rPr lang="ru-RU" sz="2000" b="1" baseline="0"/>
              <a:t>І СЕМЕСТР</a:t>
            </a:r>
            <a:endParaRPr lang="ru-RU" sz="2000" b="1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322956745888968E-2"/>
                  <c:y val="-0.3126043111314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43673647797658E-2"/>
                  <c:y val="-0.30269592392355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67493006273956E-2"/>
                  <c:y val="-0.28268160591394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13723928096406E-2"/>
                  <c:y val="-0.2748043600648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30916637840776E-2"/>
                  <c:y val="-0.232215927318937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8949522848100542E-3"/>
                  <c:y val="-0.20432436346023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710581346716854E-2"/>
                  <c:y val="-0.13027585278556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7522455551520302E-3"/>
                  <c:y val="-0.2376319922006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Лист2!$A$2:$A$9</c:f>
              <c:strCache>
                <c:ptCount val="8"/>
                <c:pt idx="0">
                  <c:v>3-А  Руснак О.В.</c:v>
                </c:pt>
                <c:pt idx="1">
                  <c:v>4-В  Святка Н.П.</c:v>
                </c:pt>
                <c:pt idx="2">
                  <c:v>4-Б  Кольцова А.В.</c:v>
                </c:pt>
                <c:pt idx="3">
                  <c:v>3-В  Дяченко М.Г.</c:v>
                </c:pt>
                <c:pt idx="4">
                  <c:v>4-А  Бойко О.І.</c:v>
                </c:pt>
                <c:pt idx="5">
                  <c:v>3-Б  Перекітна 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8.6</c:v>
                </c:pt>
                <c:pt idx="1">
                  <c:v>8.6</c:v>
                </c:pt>
                <c:pt idx="2">
                  <c:v>8.5</c:v>
                </c:pt>
                <c:pt idx="3">
                  <c:v>8.4</c:v>
                </c:pt>
                <c:pt idx="4">
                  <c:v>8</c:v>
                </c:pt>
                <c:pt idx="5">
                  <c:v>7.8</c:v>
                </c:pt>
                <c:pt idx="6">
                  <c:v>7.5</c:v>
                </c:pt>
                <c:pt idx="7">
                  <c:v>8.1999999999999993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547136"/>
        <c:axId val="35422592"/>
        <c:axId val="0"/>
      </c:bar3DChart>
      <c:catAx>
        <c:axId val="5547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5422592"/>
        <c:crosses val="autoZero"/>
        <c:auto val="1"/>
        <c:lblAlgn val="ctr"/>
        <c:lblOffset val="100"/>
        <c:noMultiLvlLbl val="0"/>
      </c:catAx>
      <c:valAx>
        <c:axId val="35422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4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ІНФОРМАТИКА</a:t>
            </a:r>
            <a:r>
              <a:rPr lang="ru-RU" sz="2800" baseline="0"/>
              <a:t> 5-11 КЛАСИ 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Лист16!$A$2:$A$16</c:f>
              <c:strCache>
                <c:ptCount val="15"/>
                <c:pt idx="0">
                  <c:v>11-А </c:v>
                </c:pt>
                <c:pt idx="1">
                  <c:v>7-А </c:v>
                </c:pt>
                <c:pt idx="2">
                  <c:v>5-А</c:v>
                </c:pt>
                <c:pt idx="3">
                  <c:v>9-М </c:v>
                </c:pt>
                <c:pt idx="4">
                  <c:v>10-М </c:v>
                </c:pt>
                <c:pt idx="5">
                  <c:v>8-М </c:v>
                </c:pt>
                <c:pt idx="6">
                  <c:v>6-Б </c:v>
                </c:pt>
                <c:pt idx="7">
                  <c:v>6-А </c:v>
                </c:pt>
                <c:pt idx="8">
                  <c:v>6-В </c:v>
                </c:pt>
                <c:pt idx="9">
                  <c:v>5-В </c:v>
                </c:pt>
                <c:pt idx="10">
                  <c:v>7-В </c:v>
                </c:pt>
                <c:pt idx="11">
                  <c:v>9-А </c:v>
                </c:pt>
                <c:pt idx="12">
                  <c:v>8-А </c:v>
                </c:pt>
                <c:pt idx="13">
                  <c:v>5-Б 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Лист16!$B$2:$B$16</c:f>
              <c:numCache>
                <c:formatCode>General</c:formatCode>
                <c:ptCount val="15"/>
                <c:pt idx="0">
                  <c:v>10</c:v>
                </c:pt>
                <c:pt idx="1">
                  <c:v>9.5</c:v>
                </c:pt>
                <c:pt idx="2">
                  <c:v>9.4</c:v>
                </c:pt>
                <c:pt idx="3">
                  <c:v>9.4</c:v>
                </c:pt>
                <c:pt idx="4">
                  <c:v>9.1999999999999993</c:v>
                </c:pt>
                <c:pt idx="5">
                  <c:v>9.1</c:v>
                </c:pt>
                <c:pt idx="6">
                  <c:v>9</c:v>
                </c:pt>
                <c:pt idx="7">
                  <c:v>8.8000000000000007</c:v>
                </c:pt>
                <c:pt idx="8">
                  <c:v>8.8000000000000007</c:v>
                </c:pt>
                <c:pt idx="9">
                  <c:v>8.6</c:v>
                </c:pt>
                <c:pt idx="10">
                  <c:v>8.6</c:v>
                </c:pt>
                <c:pt idx="11">
                  <c:v>8.5</c:v>
                </c:pt>
                <c:pt idx="12">
                  <c:v>8.3000000000000007</c:v>
                </c:pt>
                <c:pt idx="13">
                  <c:v>7.6</c:v>
                </c:pt>
                <c:pt idx="14" formatCode="0.0">
                  <c:v>8.9142857142857128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662720"/>
        <c:axId val="105744256"/>
        <c:axId val="0"/>
      </c:bar3DChart>
      <c:catAx>
        <c:axId val="105662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5744256"/>
        <c:crosses val="autoZero"/>
        <c:auto val="1"/>
        <c:lblAlgn val="ctr"/>
        <c:lblOffset val="100"/>
        <c:noMultiLvlLbl val="0"/>
      </c:catAx>
      <c:valAx>
        <c:axId val="105744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66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ОСНОВИ</a:t>
            </a:r>
            <a:r>
              <a:rPr lang="ru-RU" sz="3200" baseline="0"/>
              <a:t> ЗДОРОВ</a:t>
            </a:r>
            <a:r>
              <a:rPr lang="en-US" sz="3200" baseline="0"/>
              <a:t>'</a:t>
            </a:r>
            <a:r>
              <a:rPr lang="uk-UA" sz="3200" baseline="0"/>
              <a:t>Я 5-9 КЛАСИ</a:t>
            </a:r>
          </a:p>
          <a:p>
            <a:pPr>
              <a:defRPr sz="3200"/>
            </a:pPr>
            <a:r>
              <a:rPr lang="uk-UA" sz="3200" baseline="0"/>
              <a:t>І СЕМЕСТР 2017-2018 н.р.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Лист18!$A$2:$A$14</c:f>
              <c:strCache>
                <c:ptCount val="13"/>
                <c:pt idx="0">
                  <c:v>5-В</c:v>
                </c:pt>
                <c:pt idx="1">
                  <c:v>5-А</c:v>
                </c:pt>
                <c:pt idx="2">
                  <c:v>6-В</c:v>
                </c:pt>
                <c:pt idx="3">
                  <c:v>8-М</c:v>
                </c:pt>
                <c:pt idx="4">
                  <c:v>5-Б</c:v>
                </c:pt>
                <c:pt idx="5">
                  <c:v>6-Б</c:v>
                </c:pt>
                <c:pt idx="6">
                  <c:v>9-А</c:v>
                </c:pt>
                <c:pt idx="7">
                  <c:v>7-А</c:v>
                </c:pt>
                <c:pt idx="8">
                  <c:v>9-М</c:v>
                </c:pt>
                <c:pt idx="9">
                  <c:v>6-А</c:v>
                </c:pt>
                <c:pt idx="10">
                  <c:v>7-В</c:v>
                </c:pt>
                <c:pt idx="11">
                  <c:v>8-А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Лист18!$B$2:$B$14</c:f>
              <c:numCache>
                <c:formatCode>General</c:formatCode>
                <c:ptCount val="13"/>
                <c:pt idx="0">
                  <c:v>10</c:v>
                </c:pt>
                <c:pt idx="1">
                  <c:v>9.9</c:v>
                </c:pt>
                <c:pt idx="2">
                  <c:v>9.8000000000000007</c:v>
                </c:pt>
                <c:pt idx="3">
                  <c:v>9.6</c:v>
                </c:pt>
                <c:pt idx="4">
                  <c:v>9.4</c:v>
                </c:pt>
                <c:pt idx="5">
                  <c:v>9.3000000000000007</c:v>
                </c:pt>
                <c:pt idx="6">
                  <c:v>8.8000000000000007</c:v>
                </c:pt>
                <c:pt idx="7">
                  <c:v>8.3000000000000007</c:v>
                </c:pt>
                <c:pt idx="8">
                  <c:v>8.3000000000000007</c:v>
                </c:pt>
                <c:pt idx="9">
                  <c:v>8.1999999999999993</c:v>
                </c:pt>
                <c:pt idx="10">
                  <c:v>8</c:v>
                </c:pt>
                <c:pt idx="11">
                  <c:v>7.7</c:v>
                </c:pt>
                <c:pt idx="12" formatCode="0.0">
                  <c:v>8.9416666666666664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701760"/>
        <c:axId val="105703296"/>
        <c:axId val="0"/>
      </c:bar3DChart>
      <c:catAx>
        <c:axId val="105701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5703296"/>
        <c:crosses val="autoZero"/>
        <c:auto val="1"/>
        <c:lblAlgn val="ctr"/>
        <c:lblOffset val="100"/>
        <c:noMultiLvlLbl val="0"/>
      </c:catAx>
      <c:valAx>
        <c:axId val="105703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70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ТЕХНОЛОГІЇ</a:t>
            </a:r>
            <a:r>
              <a:rPr lang="ru-RU" sz="2800" baseline="0"/>
              <a:t> 5-11 КЛАСИ 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Лист19!$A$2:$A$16</c:f>
              <c:strCache>
                <c:ptCount val="15"/>
                <c:pt idx="0">
                  <c:v>10-М</c:v>
                </c:pt>
                <c:pt idx="1">
                  <c:v>7-В</c:v>
                </c:pt>
                <c:pt idx="2">
                  <c:v>11-А</c:v>
                </c:pt>
                <c:pt idx="3">
                  <c:v>8-М</c:v>
                </c:pt>
                <c:pt idx="4">
                  <c:v>5-Б</c:v>
                </c:pt>
                <c:pt idx="5">
                  <c:v>5-В</c:v>
                </c:pt>
                <c:pt idx="6">
                  <c:v>6-Б</c:v>
                </c:pt>
                <c:pt idx="7">
                  <c:v>9-А</c:v>
                </c:pt>
                <c:pt idx="8">
                  <c:v>5-А</c:v>
                </c:pt>
                <c:pt idx="9">
                  <c:v>6-В</c:v>
                </c:pt>
                <c:pt idx="10">
                  <c:v>9-М</c:v>
                </c:pt>
                <c:pt idx="11">
                  <c:v>8-А</c:v>
                </c:pt>
                <c:pt idx="12">
                  <c:v>7-А</c:v>
                </c:pt>
                <c:pt idx="13">
                  <c:v>6-А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Лист19!$B$2:$B$16</c:f>
              <c:numCache>
                <c:formatCode>General</c:formatCode>
                <c:ptCount val="15"/>
                <c:pt idx="0">
                  <c:v>10.3</c:v>
                </c:pt>
                <c:pt idx="1">
                  <c:v>10</c:v>
                </c:pt>
                <c:pt idx="2">
                  <c:v>10</c:v>
                </c:pt>
                <c:pt idx="3">
                  <c:v>9.8000000000000007</c:v>
                </c:pt>
                <c:pt idx="4">
                  <c:v>9.6999999999999993</c:v>
                </c:pt>
                <c:pt idx="5">
                  <c:v>9.5</c:v>
                </c:pt>
                <c:pt idx="6">
                  <c:v>9.5</c:v>
                </c:pt>
                <c:pt idx="7">
                  <c:v>9.4</c:v>
                </c:pt>
                <c:pt idx="8">
                  <c:v>9.3000000000000007</c:v>
                </c:pt>
                <c:pt idx="9">
                  <c:v>9.3000000000000007</c:v>
                </c:pt>
                <c:pt idx="10">
                  <c:v>9.3000000000000007</c:v>
                </c:pt>
                <c:pt idx="11">
                  <c:v>9</c:v>
                </c:pt>
                <c:pt idx="12">
                  <c:v>8.9</c:v>
                </c:pt>
                <c:pt idx="13">
                  <c:v>8.6999999999999993</c:v>
                </c:pt>
                <c:pt idx="14" formatCode="0.0">
                  <c:v>9.4785714285714278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847040"/>
        <c:axId val="105914752"/>
        <c:axId val="0"/>
      </c:bar3DChart>
      <c:catAx>
        <c:axId val="105847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5914752"/>
        <c:crosses val="autoZero"/>
        <c:auto val="1"/>
        <c:lblAlgn val="ctr"/>
        <c:lblOffset val="100"/>
        <c:noMultiLvlLbl val="0"/>
      </c:catAx>
      <c:valAx>
        <c:axId val="105914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84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ФІЗКУЛЬТУРА</a:t>
            </a:r>
            <a:r>
              <a:rPr lang="ru-RU" sz="2800" baseline="0"/>
              <a:t> 5-11 класи </a:t>
            </a:r>
          </a:p>
          <a:p>
            <a:pPr>
              <a:defRPr sz="2800"/>
            </a:pPr>
            <a:r>
              <a:rPr lang="ru-RU" sz="2800" baseline="0"/>
              <a:t>І семестр 2017-2018 н.р.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Лист20!$A$2:$A$16</c:f>
              <c:strCache>
                <c:ptCount val="1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6-В</c:v>
                </c:pt>
                <c:pt idx="4">
                  <c:v>8-М</c:v>
                </c:pt>
                <c:pt idx="5">
                  <c:v>10-М</c:v>
                </c:pt>
                <c:pt idx="6">
                  <c:v>8-А</c:v>
                </c:pt>
                <c:pt idx="7">
                  <c:v>9-А</c:v>
                </c:pt>
                <c:pt idx="8">
                  <c:v>11-А</c:v>
                </c:pt>
                <c:pt idx="9">
                  <c:v>6-А </c:v>
                </c:pt>
                <c:pt idx="10">
                  <c:v>9-М</c:v>
                </c:pt>
                <c:pt idx="11">
                  <c:v>6-Б </c:v>
                </c:pt>
                <c:pt idx="12">
                  <c:v>7-А</c:v>
                </c:pt>
                <c:pt idx="13">
                  <c:v>7-В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Лист20!$B$2:$B$16</c:f>
              <c:numCache>
                <c:formatCode>General</c:formatCode>
                <c:ptCount val="15"/>
                <c:pt idx="0">
                  <c:v>10.7</c:v>
                </c:pt>
                <c:pt idx="1">
                  <c:v>10.1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9.1999999999999993</c:v>
                </c:pt>
                <c:pt idx="6">
                  <c:v>9.1</c:v>
                </c:pt>
                <c:pt idx="7">
                  <c:v>9.1</c:v>
                </c:pt>
                <c:pt idx="8">
                  <c:v>9</c:v>
                </c:pt>
                <c:pt idx="9">
                  <c:v>8.9</c:v>
                </c:pt>
                <c:pt idx="10">
                  <c:v>8.6999999999999993</c:v>
                </c:pt>
                <c:pt idx="11">
                  <c:v>8.6</c:v>
                </c:pt>
                <c:pt idx="12">
                  <c:v>8.4</c:v>
                </c:pt>
                <c:pt idx="13">
                  <c:v>8</c:v>
                </c:pt>
                <c:pt idx="14" formatCode="0.0">
                  <c:v>9.2714285714285722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658240"/>
        <c:axId val="105959808"/>
        <c:axId val="0"/>
      </c:bar3DChart>
      <c:catAx>
        <c:axId val="10565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5959808"/>
        <c:crosses val="autoZero"/>
        <c:auto val="1"/>
        <c:lblAlgn val="ctr"/>
        <c:lblOffset val="100"/>
        <c:noMultiLvlLbl val="0"/>
      </c:catAx>
      <c:valAx>
        <c:axId val="10595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65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ОБРАЗОТВОРЧЕ</a:t>
            </a:r>
            <a:r>
              <a:rPr lang="ru-RU" sz="2800" baseline="0"/>
              <a:t> МИСТЕЦТВО </a:t>
            </a:r>
          </a:p>
          <a:p>
            <a:pPr>
              <a:defRPr sz="2800"/>
            </a:pPr>
            <a:r>
              <a:rPr lang="ru-RU" sz="2800" baseline="0"/>
              <a:t>5-7 КЛАСИ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Лист21!$A$2:$A$10</c:f>
              <c:strCache>
                <c:ptCount val="9"/>
                <c:pt idx="0">
                  <c:v>5-А</c:v>
                </c:pt>
                <c:pt idx="1">
                  <c:v>6-Б</c:v>
                </c:pt>
                <c:pt idx="2">
                  <c:v>5-В</c:v>
                </c:pt>
                <c:pt idx="3">
                  <c:v>6-В</c:v>
                </c:pt>
                <c:pt idx="4">
                  <c:v>5-Б</c:v>
                </c:pt>
                <c:pt idx="5">
                  <c:v>7-В</c:v>
                </c:pt>
                <c:pt idx="6">
                  <c:v>7-А</c:v>
                </c:pt>
                <c:pt idx="7">
                  <c:v>6-А</c:v>
                </c:pt>
                <c:pt idx="8">
                  <c:v>середній бал</c:v>
                </c:pt>
              </c:strCache>
            </c:strRef>
          </c:cat>
          <c:val>
            <c:numRef>
              <c:f>Лист21!$B$2:$B$10</c:f>
              <c:numCache>
                <c:formatCode>General</c:formatCode>
                <c:ptCount val="9"/>
                <c:pt idx="0">
                  <c:v>9.1</c:v>
                </c:pt>
                <c:pt idx="1">
                  <c:v>9.1</c:v>
                </c:pt>
                <c:pt idx="2">
                  <c:v>8.4</c:v>
                </c:pt>
                <c:pt idx="3">
                  <c:v>8.3000000000000007</c:v>
                </c:pt>
                <c:pt idx="4">
                  <c:v>8.1</c:v>
                </c:pt>
                <c:pt idx="5">
                  <c:v>7.7</c:v>
                </c:pt>
                <c:pt idx="6">
                  <c:v>7.4</c:v>
                </c:pt>
                <c:pt idx="7">
                  <c:v>7.3</c:v>
                </c:pt>
                <c:pt idx="8" formatCode="0.0">
                  <c:v>8.1750000000000007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014336"/>
        <c:axId val="107385984"/>
        <c:axId val="0"/>
      </c:bar3DChart>
      <c:catAx>
        <c:axId val="102014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7385984"/>
        <c:crosses val="autoZero"/>
        <c:auto val="1"/>
        <c:lblAlgn val="ctr"/>
        <c:lblOffset val="100"/>
        <c:noMultiLvlLbl val="0"/>
      </c:catAx>
      <c:valAx>
        <c:axId val="107385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01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МУЗИЧНЕ</a:t>
            </a:r>
            <a:r>
              <a:rPr lang="ru-RU" sz="2800" baseline="0"/>
              <a:t> МИСТЕЦТВО (МИСТЕЦТВО)</a:t>
            </a:r>
          </a:p>
          <a:p>
            <a:pPr>
              <a:defRPr sz="2800"/>
            </a:pPr>
            <a:r>
              <a:rPr lang="ru-RU" sz="2800" baseline="0"/>
              <a:t>5-9 КЛАСИ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Лист22!$A$2:$A$14</c:f>
              <c:strCache>
                <c:ptCount val="13"/>
                <c:pt idx="0">
                  <c:v>5-В</c:v>
                </c:pt>
                <c:pt idx="1">
                  <c:v>5-А</c:v>
                </c:pt>
                <c:pt idx="2">
                  <c:v>6-Б</c:v>
                </c:pt>
                <c:pt idx="3">
                  <c:v>7-В</c:v>
                </c:pt>
                <c:pt idx="4">
                  <c:v>7-А</c:v>
                </c:pt>
                <c:pt idx="5">
                  <c:v>8-М</c:v>
                </c:pt>
                <c:pt idx="6">
                  <c:v>6-В</c:v>
                </c:pt>
                <c:pt idx="7">
                  <c:v>5-Б</c:v>
                </c:pt>
                <c:pt idx="8">
                  <c:v>9-А</c:v>
                </c:pt>
                <c:pt idx="9">
                  <c:v>6-А</c:v>
                </c:pt>
                <c:pt idx="10">
                  <c:v>8-А</c:v>
                </c:pt>
                <c:pt idx="11">
                  <c:v>9-М</c:v>
                </c:pt>
                <c:pt idx="12">
                  <c:v>середній бал</c:v>
                </c:pt>
              </c:strCache>
            </c:strRef>
          </c:cat>
          <c:val>
            <c:numRef>
              <c:f>Лист22!$B$2:$B$14</c:f>
              <c:numCache>
                <c:formatCode>General</c:formatCode>
                <c:ptCount val="13"/>
                <c:pt idx="0">
                  <c:v>11</c:v>
                </c:pt>
                <c:pt idx="1">
                  <c:v>9.3000000000000007</c:v>
                </c:pt>
                <c:pt idx="2">
                  <c:v>8.5</c:v>
                </c:pt>
                <c:pt idx="3">
                  <c:v>8.5</c:v>
                </c:pt>
                <c:pt idx="4">
                  <c:v>8.4</c:v>
                </c:pt>
                <c:pt idx="5">
                  <c:v>8.4</c:v>
                </c:pt>
                <c:pt idx="6">
                  <c:v>8.1999999999999993</c:v>
                </c:pt>
                <c:pt idx="7">
                  <c:v>8.1</c:v>
                </c:pt>
                <c:pt idx="8">
                  <c:v>7.5</c:v>
                </c:pt>
                <c:pt idx="9">
                  <c:v>7.4</c:v>
                </c:pt>
                <c:pt idx="10">
                  <c:v>6.6</c:v>
                </c:pt>
                <c:pt idx="11">
                  <c:v>6</c:v>
                </c:pt>
                <c:pt idx="12" formatCode="0.0">
                  <c:v>8.1583333333333332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693952"/>
        <c:axId val="105695488"/>
        <c:axId val="0"/>
      </c:bar3DChart>
      <c:catAx>
        <c:axId val="105693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5695488"/>
        <c:crosses val="autoZero"/>
        <c:auto val="1"/>
        <c:lblAlgn val="ctr"/>
        <c:lblOffset val="100"/>
        <c:noMultiLvlLbl val="0"/>
      </c:catAx>
      <c:valAx>
        <c:axId val="105695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69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Лист25!$A$2:$A$28</c:f>
              <c:strCache>
                <c:ptCount val="27"/>
                <c:pt idx="0">
                  <c:v>екологія</c:v>
                </c:pt>
                <c:pt idx="1">
                  <c:v>захист Вітчизни</c:v>
                </c:pt>
                <c:pt idx="2">
                  <c:v>технології</c:v>
                </c:pt>
                <c:pt idx="3">
                  <c:v>фізкультура</c:v>
                </c:pt>
                <c:pt idx="4">
                  <c:v>інформатика</c:v>
                </c:pt>
                <c:pt idx="5">
                  <c:v>основи здоров'я</c:v>
                </c:pt>
                <c:pt idx="6">
                  <c:v>правознавство</c:v>
                </c:pt>
                <c:pt idx="7">
                  <c:v>музичне мистецтво</c:v>
                </c:pt>
                <c:pt idx="8">
                  <c:v>образотворче мистецтво</c:v>
                </c:pt>
                <c:pt idx="9">
                  <c:v>економіка</c:v>
                </c:pt>
                <c:pt idx="10">
                  <c:v>українська література</c:v>
                </c:pt>
                <c:pt idx="11">
                  <c:v>зарубіжна література</c:v>
                </c:pt>
                <c:pt idx="12">
                  <c:v>Історія України </c:v>
                </c:pt>
                <c:pt idx="13">
                  <c:v>біологія</c:v>
                </c:pt>
                <c:pt idx="14">
                  <c:v>художня культура</c:v>
                </c:pt>
                <c:pt idx="15">
                  <c:v>українська мова </c:v>
                </c:pt>
                <c:pt idx="16">
                  <c:v>всесвітня історія</c:v>
                </c:pt>
                <c:pt idx="17">
                  <c:v>людина і світ</c:v>
                </c:pt>
                <c:pt idx="18">
                  <c:v>англійська мова </c:v>
                </c:pt>
                <c:pt idx="19">
                  <c:v>математика(алгебра)</c:v>
                </c:pt>
                <c:pt idx="20">
                  <c:v>хімія</c:v>
                </c:pt>
                <c:pt idx="21">
                  <c:v>геометрія</c:v>
                </c:pt>
                <c:pt idx="22">
                  <c:v>географія </c:v>
                </c:pt>
                <c:pt idx="23">
                  <c:v>астрономія</c:v>
                </c:pt>
                <c:pt idx="24">
                  <c:v> фізика</c:v>
                </c:pt>
                <c:pt idx="25">
                  <c:v>німецька мова</c:v>
                </c:pt>
                <c:pt idx="26">
                  <c:v>середній бал</c:v>
                </c:pt>
              </c:strCache>
            </c:strRef>
          </c:cat>
          <c:val>
            <c:numRef>
              <c:f>Лист25!$B$2:$B$28</c:f>
              <c:numCache>
                <c:formatCode>General</c:formatCode>
                <c:ptCount val="27"/>
                <c:pt idx="0">
                  <c:v>12</c:v>
                </c:pt>
                <c:pt idx="1">
                  <c:v>9.6999999999999993</c:v>
                </c:pt>
                <c:pt idx="2">
                  <c:v>9.5</c:v>
                </c:pt>
                <c:pt idx="3">
                  <c:v>9.3000000000000007</c:v>
                </c:pt>
                <c:pt idx="4">
                  <c:v>8.9</c:v>
                </c:pt>
                <c:pt idx="5">
                  <c:v>8.9</c:v>
                </c:pt>
                <c:pt idx="6">
                  <c:v>8.6</c:v>
                </c:pt>
                <c:pt idx="7">
                  <c:v>8.1999999999999993</c:v>
                </c:pt>
                <c:pt idx="8">
                  <c:v>8.1999999999999993</c:v>
                </c:pt>
                <c:pt idx="9">
                  <c:v>8</c:v>
                </c:pt>
                <c:pt idx="10">
                  <c:v>7.9</c:v>
                </c:pt>
                <c:pt idx="11">
                  <c:v>7.6</c:v>
                </c:pt>
                <c:pt idx="12">
                  <c:v>7.5</c:v>
                </c:pt>
                <c:pt idx="13">
                  <c:v>7.5</c:v>
                </c:pt>
                <c:pt idx="14">
                  <c:v>7.4</c:v>
                </c:pt>
                <c:pt idx="15">
                  <c:v>7.2</c:v>
                </c:pt>
                <c:pt idx="16">
                  <c:v>7.2</c:v>
                </c:pt>
                <c:pt idx="17">
                  <c:v>7</c:v>
                </c:pt>
                <c:pt idx="18">
                  <c:v>6.9</c:v>
                </c:pt>
                <c:pt idx="19">
                  <c:v>6.8</c:v>
                </c:pt>
                <c:pt idx="20">
                  <c:v>6.5</c:v>
                </c:pt>
                <c:pt idx="21">
                  <c:v>6.3</c:v>
                </c:pt>
                <c:pt idx="22">
                  <c:v>6.3</c:v>
                </c:pt>
                <c:pt idx="23">
                  <c:v>6</c:v>
                </c:pt>
                <c:pt idx="24">
                  <c:v>5.9</c:v>
                </c:pt>
                <c:pt idx="25">
                  <c:v>5.8</c:v>
                </c:pt>
                <c:pt idx="26" formatCode="0.0">
                  <c:v>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549056"/>
        <c:axId val="107551744"/>
        <c:axId val="0"/>
      </c:bar3DChart>
      <c:catAx>
        <c:axId val="107549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7551744"/>
        <c:crosses val="autoZero"/>
        <c:auto val="1"/>
        <c:lblAlgn val="ctr"/>
        <c:lblOffset val="100"/>
        <c:noMultiLvlLbl val="0"/>
      </c:catAx>
      <c:valAx>
        <c:axId val="107551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54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Лист29!$B$1:$B$2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Лист29!$A$3:$A$6</c:f>
              <c:strCache>
                <c:ptCount val="3"/>
                <c:pt idx="0">
                  <c:v>5-А Шуляк Я. Г.</c:v>
                </c:pt>
                <c:pt idx="1">
                  <c:v>5-Б Врубель Н.Я.</c:v>
                </c:pt>
                <c:pt idx="2">
                  <c:v>5-В Ільїна О.В.</c:v>
                </c:pt>
              </c:strCache>
            </c:strRef>
          </c:cat>
          <c:val>
            <c:numRef>
              <c:f>Лист29!$B$3:$B$6</c:f>
              <c:numCache>
                <c:formatCode>General</c:formatCode>
                <c:ptCount val="4"/>
                <c:pt idx="0">
                  <c:v>9.1</c:v>
                </c:pt>
                <c:pt idx="1">
                  <c:v>8.5</c:v>
                </c:pt>
                <c:pt idx="2">
                  <c:v>8.6999999999999993</c:v>
                </c:pt>
              </c:numCache>
            </c:numRef>
          </c:val>
        </c:ser>
        <c:ser>
          <c:idx val="1"/>
          <c:order val="1"/>
          <c:tx>
            <c:strRef>
              <c:f>Лист29!$C$1:$C$2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Лист29!$A$3:$A$6</c:f>
              <c:strCache>
                <c:ptCount val="3"/>
                <c:pt idx="0">
                  <c:v>5-А Шуляк Я. Г.</c:v>
                </c:pt>
                <c:pt idx="1">
                  <c:v>5-Б Врубель Н.Я.</c:v>
                </c:pt>
                <c:pt idx="2">
                  <c:v>5-В Ільїна О.В.</c:v>
                </c:pt>
              </c:strCache>
            </c:strRef>
          </c:cat>
          <c:val>
            <c:numRef>
              <c:f>Лист29!$C$3:$C$6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8.4</c:v>
                </c:pt>
                <c:pt idx="2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Лист29!$D$1:$D$2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Лист29!$A$3:$A$6</c:f>
              <c:strCache>
                <c:ptCount val="3"/>
                <c:pt idx="0">
                  <c:v>5-А Шуляк Я. Г.</c:v>
                </c:pt>
                <c:pt idx="1">
                  <c:v>5-Б Врубель Н.Я.</c:v>
                </c:pt>
                <c:pt idx="2">
                  <c:v>5-В Ільїна О.В.</c:v>
                </c:pt>
              </c:strCache>
            </c:strRef>
          </c:cat>
          <c:val>
            <c:numRef>
              <c:f>Лист29!$D$3:$D$6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8</c:v>
                </c:pt>
                <c:pt idx="2">
                  <c:v>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582592"/>
        <c:axId val="107675648"/>
      </c:barChart>
      <c:catAx>
        <c:axId val="107582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7675648"/>
        <c:crosses val="autoZero"/>
        <c:auto val="1"/>
        <c:lblAlgn val="ctr"/>
        <c:lblOffset val="100"/>
        <c:noMultiLvlLbl val="0"/>
      </c:catAx>
      <c:valAx>
        <c:axId val="10767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5825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Лист3!$A$2:$A$9</c:f>
              <c:strCache>
                <c:ptCount val="8"/>
                <c:pt idx="0">
                  <c:v>3-В  Дяченко М.Г.</c:v>
                </c:pt>
                <c:pt idx="1">
                  <c:v>3-А  Руснак О.В.</c:v>
                </c:pt>
                <c:pt idx="2">
                  <c:v>4-Б  Кольцова А.В.</c:v>
                </c:pt>
                <c:pt idx="3">
                  <c:v>4-В  Святка Н.П.</c:v>
                </c:pt>
                <c:pt idx="4">
                  <c:v>3-Б  Перекітна </c:v>
                </c:pt>
                <c:pt idx="5">
                  <c:v>4-А  Бойко О.І.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Лист3!$B$2:$B$9</c:f>
              <c:numCache>
                <c:formatCode>General</c:formatCode>
                <c:ptCount val="8"/>
                <c:pt idx="0">
                  <c:v>10.4</c:v>
                </c:pt>
                <c:pt idx="1">
                  <c:v>9.3000000000000007</c:v>
                </c:pt>
                <c:pt idx="2">
                  <c:v>9.4</c:v>
                </c:pt>
                <c:pt idx="3">
                  <c:v>9.4</c:v>
                </c:pt>
                <c:pt idx="4">
                  <c:v>9.3000000000000007</c:v>
                </c:pt>
                <c:pt idx="5">
                  <c:v>9</c:v>
                </c:pt>
                <c:pt idx="6">
                  <c:v>8.6</c:v>
                </c:pt>
                <c:pt idx="7" formatCode="0.0">
                  <c:v>9.3428571428571416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398592"/>
        <c:axId val="36400512"/>
        <c:axId val="0"/>
      </c:bar3DChart>
      <c:catAx>
        <c:axId val="36398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6400512"/>
        <c:crosses val="autoZero"/>
        <c:auto val="1"/>
        <c:lblAlgn val="ctr"/>
        <c:lblOffset val="100"/>
        <c:noMultiLvlLbl val="0"/>
      </c:catAx>
      <c:valAx>
        <c:axId val="36400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39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/>
              <a:t>МАТЕМАТИКА</a:t>
            </a:r>
            <a:r>
              <a:rPr lang="ru-RU" sz="2000" baseline="0"/>
              <a:t> 3-4 КЛАСИ</a:t>
            </a:r>
          </a:p>
          <a:p>
            <a:pPr>
              <a:defRPr/>
            </a:pPr>
            <a:r>
              <a:rPr lang="ru-RU" sz="2000" baseline="0"/>
              <a:t>І СЕМЕСТР</a:t>
            </a:r>
            <a:endParaRPr lang="ru-RU" sz="2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Лист4!$A$2:$A$9</c:f>
              <c:strCache>
                <c:ptCount val="8"/>
                <c:pt idx="0">
                  <c:v>3-А  Руснак О.В.</c:v>
                </c:pt>
                <c:pt idx="1">
                  <c:v>3-В  Дяченко М.Г.</c:v>
                </c:pt>
                <c:pt idx="2">
                  <c:v>4-В  Святка Н.П.</c:v>
                </c:pt>
                <c:pt idx="3">
                  <c:v>4-Б  Кольцова А.В.</c:v>
                </c:pt>
                <c:pt idx="4">
                  <c:v>3-Б  Перекітна </c:v>
                </c:pt>
                <c:pt idx="5">
                  <c:v>4-А  Бойко О.І.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Лист4!$B$2:$B$9</c:f>
              <c:numCache>
                <c:formatCode>General</c:formatCode>
                <c:ptCount val="8"/>
                <c:pt idx="0">
                  <c:v>9.1999999999999993</c:v>
                </c:pt>
                <c:pt idx="1">
                  <c:v>9</c:v>
                </c:pt>
                <c:pt idx="2">
                  <c:v>8.6999999999999993</c:v>
                </c:pt>
                <c:pt idx="3">
                  <c:v>8.5</c:v>
                </c:pt>
                <c:pt idx="4">
                  <c:v>8.4</c:v>
                </c:pt>
                <c:pt idx="5">
                  <c:v>7.9</c:v>
                </c:pt>
                <c:pt idx="6">
                  <c:v>7.8</c:v>
                </c:pt>
                <c:pt idx="7">
                  <c:v>8.4999999999999982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37376"/>
        <c:axId val="37050624"/>
        <c:axId val="0"/>
      </c:bar3DChart>
      <c:catAx>
        <c:axId val="36437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7050624"/>
        <c:crosses val="autoZero"/>
        <c:auto val="1"/>
        <c:lblAlgn val="ctr"/>
        <c:lblOffset val="100"/>
        <c:noMultiLvlLbl val="0"/>
      </c:catAx>
      <c:valAx>
        <c:axId val="37050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43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/>
              <a:t>АНГЛІЙСЬКА</a:t>
            </a:r>
            <a:r>
              <a:rPr lang="ru-RU" sz="2400" baseline="0"/>
              <a:t> МОВА 3-4 КЛАСИ</a:t>
            </a:r>
          </a:p>
          <a:p>
            <a:pPr>
              <a:defRPr/>
            </a:pPr>
            <a:r>
              <a:rPr lang="ru-RU" sz="2400" baseline="0"/>
              <a:t>І СЕМЕСТР</a:t>
            </a:r>
            <a:endParaRPr lang="ru-RU" sz="2400"/>
          </a:p>
        </c:rich>
      </c:tx>
      <c:layout>
        <c:manualLayout>
          <c:xMode val="edge"/>
          <c:yMode val="edge"/>
          <c:x val="0.29933488797171731"/>
          <c:y val="1.534036587779204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Лист5!$A$2:$A$9</c:f>
              <c:strCache>
                <c:ptCount val="8"/>
                <c:pt idx="0">
                  <c:v>4-В  Святка Н.П.</c:v>
                </c:pt>
                <c:pt idx="1">
                  <c:v>3-В  Дяченко М.Г.</c:v>
                </c:pt>
                <c:pt idx="2">
                  <c:v>3-А  Руснак О.В.</c:v>
                </c:pt>
                <c:pt idx="3">
                  <c:v>4-Б  Кольцова А.В.</c:v>
                </c:pt>
                <c:pt idx="4">
                  <c:v>3-Б  Перекітна </c:v>
                </c:pt>
                <c:pt idx="5">
                  <c:v>4-А  Бойко О.І.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Лист5!$B$2:$B$9</c:f>
              <c:numCache>
                <c:formatCode>General</c:formatCode>
                <c:ptCount val="8"/>
                <c:pt idx="0">
                  <c:v>9.1999999999999993</c:v>
                </c:pt>
                <c:pt idx="1">
                  <c:v>8.6999999999999993</c:v>
                </c:pt>
                <c:pt idx="2">
                  <c:v>8.6</c:v>
                </c:pt>
                <c:pt idx="3">
                  <c:v>7.9</c:v>
                </c:pt>
                <c:pt idx="4">
                  <c:v>7.6</c:v>
                </c:pt>
                <c:pt idx="5">
                  <c:v>7.4</c:v>
                </c:pt>
                <c:pt idx="6">
                  <c:v>7</c:v>
                </c:pt>
                <c:pt idx="7" formatCode="0.0">
                  <c:v>8.0571428571428569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850176"/>
        <c:axId val="42851712"/>
        <c:axId val="0"/>
      </c:bar3DChart>
      <c:catAx>
        <c:axId val="4285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2851712"/>
        <c:crosses val="autoZero"/>
        <c:auto val="1"/>
        <c:lblAlgn val="ctr"/>
        <c:lblOffset val="100"/>
        <c:noMultiLvlLbl val="0"/>
      </c:catAx>
      <c:valAx>
        <c:axId val="42851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850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/>
              <a:t>ПРИРОДОЗНАВСТВО</a:t>
            </a:r>
            <a:r>
              <a:rPr lang="ru-RU" sz="2400" baseline="0"/>
              <a:t> 3-4 КЛАСИ</a:t>
            </a:r>
          </a:p>
          <a:p>
            <a:pPr>
              <a:defRPr/>
            </a:pPr>
            <a:r>
              <a:rPr lang="ru-RU" sz="2400" baseline="0"/>
              <a:t>І СЕМЕСТР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Лист6!$A$3:$A$10</c:f>
              <c:strCache>
                <c:ptCount val="8"/>
                <c:pt idx="0">
                  <c:v>3-В  Дяченко М.Г.</c:v>
                </c:pt>
                <c:pt idx="1">
                  <c:v>3-А  Руснак О.В.</c:v>
                </c:pt>
                <c:pt idx="2">
                  <c:v>4-В  Святка Н.П.</c:v>
                </c:pt>
                <c:pt idx="3">
                  <c:v>3-Б  Перекітна </c:v>
                </c:pt>
                <c:pt idx="4">
                  <c:v>4-Б  Кольцова А.В.</c:v>
                </c:pt>
                <c:pt idx="5">
                  <c:v>4-А  Бойко О.І.</c:v>
                </c:pt>
                <c:pt idx="6">
                  <c:v>3-Г  Риченко І.М.</c:v>
                </c:pt>
                <c:pt idx="7">
                  <c:v>середній бал</c:v>
                </c:pt>
              </c:strCache>
            </c:strRef>
          </c:cat>
          <c:val>
            <c:numRef>
              <c:f>Лист6!$B$3:$B$10</c:f>
              <c:numCache>
                <c:formatCode>General</c:formatCode>
                <c:ptCount val="8"/>
                <c:pt idx="0">
                  <c:v>9.6</c:v>
                </c:pt>
                <c:pt idx="1">
                  <c:v>9.4</c:v>
                </c:pt>
                <c:pt idx="2">
                  <c:v>9.1</c:v>
                </c:pt>
                <c:pt idx="3">
                  <c:v>9</c:v>
                </c:pt>
                <c:pt idx="4">
                  <c:v>8.6999999999999993</c:v>
                </c:pt>
                <c:pt idx="5">
                  <c:v>8.6</c:v>
                </c:pt>
                <c:pt idx="6">
                  <c:v>8.6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082048"/>
        <c:axId val="36119296"/>
        <c:axId val="0"/>
      </c:bar3DChart>
      <c:catAx>
        <c:axId val="36082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6119296"/>
        <c:crosses val="autoZero"/>
        <c:auto val="1"/>
        <c:lblAlgn val="ctr"/>
        <c:lblOffset val="100"/>
        <c:noMultiLvlLbl val="0"/>
      </c:catAx>
      <c:valAx>
        <c:axId val="36119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08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/>
              <a:t>5-11</a:t>
            </a:r>
            <a:r>
              <a:rPr lang="ru-RU" sz="2400" baseline="0"/>
              <a:t> КЛАСИ </a:t>
            </a:r>
          </a:p>
          <a:p>
            <a:pPr>
              <a:defRPr/>
            </a:pPr>
            <a:r>
              <a:rPr lang="ru-RU" sz="2400" baseline="0"/>
              <a:t>І СЕМЕСТР 2017-2018 н.р. 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Лист7!$A$2:$A$16</c:f>
              <c:strCache>
                <c:ptCount val="15"/>
                <c:pt idx="0">
                  <c:v>5-А  Шуляк Я.Г.</c:v>
                </c:pt>
                <c:pt idx="1">
                  <c:v>5-В  Ільїна О.В.</c:v>
                </c:pt>
                <c:pt idx="2">
                  <c:v>6-В Попруженко Л.О.</c:v>
                </c:pt>
                <c:pt idx="3">
                  <c:v>6-Б  Сіпко С.В.</c:v>
                </c:pt>
                <c:pt idx="4">
                  <c:v>8-М  Симончук Н.В.</c:v>
                </c:pt>
                <c:pt idx="5">
                  <c:v>5-Б  Врубель Н.Я.</c:v>
                </c:pt>
                <c:pt idx="6">
                  <c:v>7-В  Палчак Ю.С.</c:v>
                </c:pt>
                <c:pt idx="7">
                  <c:v>10-М  Зайцева А.В.</c:v>
                </c:pt>
                <c:pt idx="8">
                  <c:v>11-А  Ніколаєва Н.І.</c:v>
                </c:pt>
                <c:pt idx="9">
                  <c:v>6-А  Жиров І.В.</c:v>
                </c:pt>
                <c:pt idx="10">
                  <c:v>7-А  Кравченко Т.О.</c:v>
                </c:pt>
                <c:pt idx="11">
                  <c:v>8-А  Нечепоренко О.О.</c:v>
                </c:pt>
                <c:pt idx="12">
                  <c:v>9-А  Лютенко М.М.</c:v>
                </c:pt>
                <c:pt idx="13">
                  <c:v>9-М  Шаповал Г.В.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Лист7!$B$2:$B$16</c:f>
              <c:numCache>
                <c:formatCode>General</c:formatCode>
                <c:ptCount val="15"/>
                <c:pt idx="0">
                  <c:v>8.8000000000000007</c:v>
                </c:pt>
                <c:pt idx="1">
                  <c:v>8.5</c:v>
                </c:pt>
                <c:pt idx="2">
                  <c:v>8.3000000000000007</c:v>
                </c:pt>
                <c:pt idx="3">
                  <c:v>8.1999999999999993</c:v>
                </c:pt>
                <c:pt idx="4">
                  <c:v>8.1999999999999993</c:v>
                </c:pt>
                <c:pt idx="5">
                  <c:v>8</c:v>
                </c:pt>
                <c:pt idx="6">
                  <c:v>8</c:v>
                </c:pt>
                <c:pt idx="7">
                  <c:v>7.9</c:v>
                </c:pt>
                <c:pt idx="8">
                  <c:v>7.9</c:v>
                </c:pt>
                <c:pt idx="9">
                  <c:v>7.7</c:v>
                </c:pt>
                <c:pt idx="10">
                  <c:v>7.4</c:v>
                </c:pt>
                <c:pt idx="11">
                  <c:v>6.9</c:v>
                </c:pt>
                <c:pt idx="12">
                  <c:v>6.8</c:v>
                </c:pt>
                <c:pt idx="13">
                  <c:v>6.6</c:v>
                </c:pt>
                <c:pt idx="14">
                  <c:v>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948480"/>
        <c:axId val="42972288"/>
        <c:axId val="0"/>
      </c:bar3DChart>
      <c:catAx>
        <c:axId val="42948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2972288"/>
        <c:crosses val="autoZero"/>
        <c:auto val="1"/>
        <c:lblAlgn val="ctr"/>
        <c:lblOffset val="100"/>
        <c:noMultiLvlLbl val="0"/>
      </c:catAx>
      <c:valAx>
        <c:axId val="42972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94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УКРАЇНСЬКА</a:t>
            </a:r>
            <a:r>
              <a:rPr lang="ru-RU" sz="2400" baseline="0"/>
              <a:t> МОВА 5-11 КЛАСИ</a:t>
            </a:r>
          </a:p>
          <a:p>
            <a:pPr>
              <a:defRPr sz="2400"/>
            </a:pPr>
            <a:r>
              <a:rPr lang="ru-RU" sz="2400" baseline="0"/>
              <a:t>І СЕМЕСТР 2017-2018 н.р.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Лист8!$A$2:$A$16</c:f>
              <c:strCache>
                <c:ptCount val="15"/>
                <c:pt idx="0">
                  <c:v>5-А  Кравченко Т.О.</c:v>
                </c:pt>
                <c:pt idx="1">
                  <c:v>5-В  Поїзник В.П.</c:v>
                </c:pt>
                <c:pt idx="2">
                  <c:v>11-А  Зеленько В.М.</c:v>
                </c:pt>
                <c:pt idx="3">
                  <c:v>7-А  Кравченко Т.О.</c:v>
                </c:pt>
                <c:pt idx="4">
                  <c:v>5-Б  Поїзник В.П.</c:v>
                </c:pt>
                <c:pt idx="5">
                  <c:v>10-М  Кравченко Т.О.</c:v>
                </c:pt>
                <c:pt idx="6">
                  <c:v>6-В Зеленько В.М.</c:v>
                </c:pt>
                <c:pt idx="7">
                  <c:v>6-Б  Зеленько В.М.</c:v>
                </c:pt>
                <c:pt idx="8">
                  <c:v>6-А  Головко Т.П.</c:v>
                </c:pt>
                <c:pt idx="9">
                  <c:v>8-М  Головко Т.П.</c:v>
                </c:pt>
                <c:pt idx="10">
                  <c:v>7-В   Зеленько В.М.</c:v>
                </c:pt>
                <c:pt idx="11">
                  <c:v>8-А  Поїзник В.М.</c:v>
                </c:pt>
                <c:pt idx="12">
                  <c:v>9-А  Кравченко Т.О.</c:v>
                </c:pt>
                <c:pt idx="13">
                  <c:v>9-М Кравченко Т.О.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Лист8!$B$2:$B$16</c:f>
              <c:numCache>
                <c:formatCode>General</c:formatCode>
                <c:ptCount val="15"/>
                <c:pt idx="0">
                  <c:v>8.6999999999999993</c:v>
                </c:pt>
                <c:pt idx="1">
                  <c:v>8.5</c:v>
                </c:pt>
                <c:pt idx="2">
                  <c:v>7.9</c:v>
                </c:pt>
                <c:pt idx="3">
                  <c:v>7.5</c:v>
                </c:pt>
                <c:pt idx="4">
                  <c:v>7.3</c:v>
                </c:pt>
                <c:pt idx="5">
                  <c:v>7.3</c:v>
                </c:pt>
                <c:pt idx="6">
                  <c:v>7.1</c:v>
                </c:pt>
                <c:pt idx="7">
                  <c:v>7.1</c:v>
                </c:pt>
                <c:pt idx="8">
                  <c:v>7</c:v>
                </c:pt>
                <c:pt idx="9">
                  <c:v>6.9</c:v>
                </c:pt>
                <c:pt idx="10">
                  <c:v>6.7</c:v>
                </c:pt>
                <c:pt idx="11">
                  <c:v>6.6</c:v>
                </c:pt>
                <c:pt idx="12">
                  <c:v>6.5</c:v>
                </c:pt>
                <c:pt idx="13">
                  <c:v>6</c:v>
                </c:pt>
                <c:pt idx="14" formatCode="0.0">
                  <c:v>7.2214285714285724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934016"/>
        <c:axId val="42993152"/>
        <c:axId val="0"/>
      </c:bar3DChart>
      <c:catAx>
        <c:axId val="40934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2993152"/>
        <c:crosses val="autoZero"/>
        <c:auto val="1"/>
        <c:lblAlgn val="ctr"/>
        <c:lblOffset val="100"/>
        <c:noMultiLvlLbl val="0"/>
      </c:catAx>
      <c:valAx>
        <c:axId val="42993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93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УКРАЇНСЬКА</a:t>
            </a:r>
            <a:r>
              <a:rPr lang="ru-RU" sz="2400" baseline="0"/>
              <a:t> ЛІТЕРАТУРА </a:t>
            </a:r>
          </a:p>
          <a:p>
            <a:pPr>
              <a:defRPr sz="2400"/>
            </a:pPr>
            <a:r>
              <a:rPr lang="ru-RU" sz="2400" baseline="0"/>
              <a:t>5-11 КЛАСИ</a:t>
            </a:r>
            <a:endParaRPr lang="ru-RU" sz="2400"/>
          </a:p>
        </c:rich>
      </c:tx>
      <c:layout>
        <c:manualLayout>
          <c:xMode val="edge"/>
          <c:yMode val="edge"/>
          <c:x val="0.35584275799068621"/>
          <c:y val="1.545893876616975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Лист24!$A$2:$A$16</c:f>
              <c:strCache>
                <c:ptCount val="15"/>
                <c:pt idx="0">
                  <c:v>5-АКравченко Т.О.</c:v>
                </c:pt>
                <c:pt idx="1">
                  <c:v>8-М  Головко Т.П.</c:v>
                </c:pt>
                <c:pt idx="2">
                  <c:v>6-В Зеленько В.М.</c:v>
                </c:pt>
                <c:pt idx="3">
                  <c:v>11-А  Зеленько В.М.</c:v>
                </c:pt>
                <c:pt idx="4">
                  <c:v>6-Б  Зеленько В.М.</c:v>
                </c:pt>
                <c:pt idx="5">
                  <c:v>5-Б  Поїзник В.П.</c:v>
                </c:pt>
                <c:pt idx="6">
                  <c:v>5-В  Поїзник В.П.</c:v>
                </c:pt>
                <c:pt idx="7">
                  <c:v>7-А  Кравченко Т.О.</c:v>
                </c:pt>
                <c:pt idx="8">
                  <c:v>6-А  Головко Т.П.</c:v>
                </c:pt>
                <c:pt idx="9">
                  <c:v>7-В   Зеленько В.М.</c:v>
                </c:pt>
                <c:pt idx="10">
                  <c:v>10-М  Кравченко Т.О.</c:v>
                </c:pt>
                <c:pt idx="11">
                  <c:v>9-М Кравченко Т.О.</c:v>
                </c:pt>
                <c:pt idx="12">
                  <c:v>9-А  Кравченко Т.О.</c:v>
                </c:pt>
                <c:pt idx="13">
                  <c:v>8-А  Поїзник В.М.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Лист24!$B$2:$B$16</c:f>
              <c:numCache>
                <c:formatCode>General</c:formatCode>
                <c:ptCount val="15"/>
                <c:pt idx="0">
                  <c:v>9.3000000000000007</c:v>
                </c:pt>
                <c:pt idx="1">
                  <c:v>8.8000000000000007</c:v>
                </c:pt>
                <c:pt idx="2">
                  <c:v>8.6999999999999993</c:v>
                </c:pt>
                <c:pt idx="3">
                  <c:v>8.6</c:v>
                </c:pt>
                <c:pt idx="4">
                  <c:v>8.3000000000000007</c:v>
                </c:pt>
                <c:pt idx="5">
                  <c:v>8.1</c:v>
                </c:pt>
                <c:pt idx="6">
                  <c:v>7.9</c:v>
                </c:pt>
                <c:pt idx="7">
                  <c:v>7.8</c:v>
                </c:pt>
                <c:pt idx="8">
                  <c:v>7.8</c:v>
                </c:pt>
                <c:pt idx="9">
                  <c:v>7.6</c:v>
                </c:pt>
                <c:pt idx="10">
                  <c:v>7.3</c:v>
                </c:pt>
                <c:pt idx="11">
                  <c:v>7</c:v>
                </c:pt>
                <c:pt idx="12">
                  <c:v>6.9</c:v>
                </c:pt>
                <c:pt idx="13">
                  <c:v>6.7</c:v>
                </c:pt>
                <c:pt idx="14" formatCode="0.0">
                  <c:v>7.9142857142857137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334848"/>
        <c:axId val="40336384"/>
        <c:axId val="0"/>
      </c:bar3DChart>
      <c:catAx>
        <c:axId val="40334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0336384"/>
        <c:crosses val="autoZero"/>
        <c:auto val="1"/>
        <c:lblAlgn val="ctr"/>
        <c:lblOffset val="100"/>
        <c:noMultiLvlLbl val="0"/>
      </c:catAx>
      <c:valAx>
        <c:axId val="40336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33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10CE0A-DF20-44E8-A6C0-ED2429F11695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CD3B65-ABBB-4F5D-8F5A-79AB1194E9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828784"/>
              </p:ext>
            </p:extLst>
          </p:nvPr>
        </p:nvGraphicFramePr>
        <p:xfrm>
          <a:off x="179512" y="260648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63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885848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58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682588"/>
              </p:ext>
            </p:extLst>
          </p:nvPr>
        </p:nvGraphicFramePr>
        <p:xfrm>
          <a:off x="179512" y="116632"/>
          <a:ext cx="8712967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43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610478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2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625939"/>
              </p:ext>
            </p:extLst>
          </p:nvPr>
        </p:nvGraphicFramePr>
        <p:xfrm>
          <a:off x="179512" y="188640"/>
          <a:ext cx="8784975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38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266028"/>
              </p:ext>
            </p:extLst>
          </p:nvPr>
        </p:nvGraphicFramePr>
        <p:xfrm>
          <a:off x="251520" y="188640"/>
          <a:ext cx="8784975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18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062680"/>
              </p:ext>
            </p:extLst>
          </p:nvPr>
        </p:nvGraphicFramePr>
        <p:xfrm>
          <a:off x="179512" y="188640"/>
          <a:ext cx="8784976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23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131148"/>
              </p:ext>
            </p:extLst>
          </p:nvPr>
        </p:nvGraphicFramePr>
        <p:xfrm>
          <a:off x="179512" y="260648"/>
          <a:ext cx="8712968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136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206736"/>
              </p:ext>
            </p:extLst>
          </p:nvPr>
        </p:nvGraphicFramePr>
        <p:xfrm>
          <a:off x="179512" y="188640"/>
          <a:ext cx="8784976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826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449807"/>
              </p:ext>
            </p:extLst>
          </p:nvPr>
        </p:nvGraphicFramePr>
        <p:xfrm>
          <a:off x="251520" y="260648"/>
          <a:ext cx="8640960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857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234762"/>
              </p:ext>
            </p:extLst>
          </p:nvPr>
        </p:nvGraphicFramePr>
        <p:xfrm>
          <a:off x="179512" y="188640"/>
          <a:ext cx="8784975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82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560627"/>
              </p:ext>
            </p:extLst>
          </p:nvPr>
        </p:nvGraphicFramePr>
        <p:xfrm>
          <a:off x="251520" y="188640"/>
          <a:ext cx="8640959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93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143353"/>
              </p:ext>
            </p:extLst>
          </p:nvPr>
        </p:nvGraphicFramePr>
        <p:xfrm>
          <a:off x="251520" y="332656"/>
          <a:ext cx="8784976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174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378309"/>
              </p:ext>
            </p:extLst>
          </p:nvPr>
        </p:nvGraphicFramePr>
        <p:xfrm>
          <a:off x="179512" y="116632"/>
          <a:ext cx="8928992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546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08967"/>
              </p:ext>
            </p:extLst>
          </p:nvPr>
        </p:nvGraphicFramePr>
        <p:xfrm>
          <a:off x="179512" y="116632"/>
          <a:ext cx="8784976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418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820206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866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719543"/>
              </p:ext>
            </p:extLst>
          </p:nvPr>
        </p:nvGraphicFramePr>
        <p:xfrm>
          <a:off x="251520" y="260648"/>
          <a:ext cx="871296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9965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331746"/>
              </p:ext>
            </p:extLst>
          </p:nvPr>
        </p:nvGraphicFramePr>
        <p:xfrm>
          <a:off x="107504" y="116632"/>
          <a:ext cx="8856983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09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268953"/>
              </p:ext>
            </p:extLst>
          </p:nvPr>
        </p:nvGraphicFramePr>
        <p:xfrm>
          <a:off x="107504" y="44624"/>
          <a:ext cx="8856983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376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50060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23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ЛІТЕРАТУРНЕ ЧИТАННЯ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3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989951"/>
              </p:ext>
            </p:extLst>
          </p:nvPr>
        </p:nvGraphicFramePr>
        <p:xfrm>
          <a:off x="323528" y="332656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10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550083"/>
              </p:ext>
            </p:extLst>
          </p:nvPr>
        </p:nvGraphicFramePr>
        <p:xfrm>
          <a:off x="251520" y="260648"/>
          <a:ext cx="8667873" cy="63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09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6256"/>
              </p:ext>
            </p:extLst>
          </p:nvPr>
        </p:nvGraphicFramePr>
        <p:xfrm>
          <a:off x="251520" y="260648"/>
          <a:ext cx="8784976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51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332335"/>
              </p:ext>
            </p:extLst>
          </p:nvPr>
        </p:nvGraphicFramePr>
        <p:xfrm>
          <a:off x="107504" y="188640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869260"/>
              </p:ext>
            </p:extLst>
          </p:nvPr>
        </p:nvGraphicFramePr>
        <p:xfrm>
          <a:off x="179512" y="188640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07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037593"/>
              </p:ext>
            </p:extLst>
          </p:nvPr>
        </p:nvGraphicFramePr>
        <p:xfrm>
          <a:off x="179512" y="260648"/>
          <a:ext cx="878497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695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180</Words>
  <Application>Microsoft Office PowerPoint</Application>
  <PresentationFormat>Экран (4:3)</PresentationFormat>
  <Paragraphs>63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Исполнительная</vt:lpstr>
      <vt:lpstr>Презентация PowerPoint</vt:lpstr>
      <vt:lpstr>Презентация PowerPoint</vt:lpstr>
      <vt:lpstr>ЛІТЕРАТУРНЕ ЧИТАННЯ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5</cp:revision>
  <dcterms:created xsi:type="dcterms:W3CDTF">2018-01-03T21:28:30Z</dcterms:created>
  <dcterms:modified xsi:type="dcterms:W3CDTF">2018-01-03T22:43:02Z</dcterms:modified>
</cp:coreProperties>
</file>