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103;&#1082;&#1110;&#1089;&#1085;&#1080;&#1081;%20&#1089;&#1082;&#1083;&#1072;&#1076;%202021-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 err="1">
                <a:solidFill>
                  <a:srgbClr val="0070C0"/>
                </a:solidFill>
              </a:rPr>
              <a:t>Якісний</a:t>
            </a:r>
            <a:r>
              <a:rPr lang="ru-RU" sz="2800" baseline="0" dirty="0">
                <a:solidFill>
                  <a:srgbClr val="0070C0"/>
                </a:solidFill>
              </a:rPr>
              <a:t> склад </a:t>
            </a:r>
            <a:r>
              <a:rPr lang="ru-RU" sz="2800" baseline="0" dirty="0" err="1">
                <a:solidFill>
                  <a:srgbClr val="0070C0"/>
                </a:solidFill>
              </a:rPr>
              <a:t>педагогічних</a:t>
            </a:r>
            <a:r>
              <a:rPr lang="ru-RU" sz="2800" baseline="0" dirty="0">
                <a:solidFill>
                  <a:srgbClr val="0070C0"/>
                </a:solidFill>
              </a:rPr>
              <a:t> </a:t>
            </a:r>
            <a:r>
              <a:rPr lang="ru-RU" sz="2800" baseline="0" dirty="0" err="1">
                <a:solidFill>
                  <a:srgbClr val="0070C0"/>
                </a:solidFill>
              </a:rPr>
              <a:t>працівників</a:t>
            </a:r>
            <a:r>
              <a:rPr lang="ru-RU" sz="2800" baseline="0" dirty="0">
                <a:solidFill>
                  <a:srgbClr val="0070C0"/>
                </a:solidFill>
              </a:rPr>
              <a:t>  </a:t>
            </a:r>
          </a:p>
          <a:p>
            <a:pPr>
              <a:defRPr sz="2800"/>
            </a:pPr>
            <a:r>
              <a:rPr lang="ru-RU" sz="2800" baseline="0" dirty="0">
                <a:solidFill>
                  <a:srgbClr val="0070C0"/>
                </a:solidFill>
              </a:rPr>
              <a:t>2021-2022 </a:t>
            </a:r>
            <a:r>
              <a:rPr lang="ru-RU" sz="2800" baseline="0" dirty="0" err="1">
                <a:solidFill>
                  <a:srgbClr val="0070C0"/>
                </a:solidFill>
              </a:rPr>
              <a:t>н.р</a:t>
            </a:r>
            <a:r>
              <a:rPr lang="ru-RU" sz="2800" baseline="0" dirty="0">
                <a:solidFill>
                  <a:srgbClr val="0070C0"/>
                </a:solidFill>
              </a:rPr>
              <a:t>.</a:t>
            </a:r>
            <a:endParaRPr lang="ru-RU" sz="2800" dirty="0">
              <a:solidFill>
                <a:srgbClr val="0070C0"/>
              </a:solidFill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8.454079331988322E-2"/>
                  <c:y val="2.42417824787144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6F-445E-AD1E-3FAB37D4B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Лист1!$A$3:$A$6</c:f>
              <c:strCache>
                <c:ptCount val="4"/>
                <c:pt idx="0">
                  <c:v>спеціаліст</c:v>
                </c:pt>
                <c:pt idx="1">
                  <c:v>ІІ категорія</c:v>
                </c:pt>
                <c:pt idx="2">
                  <c:v>І категорія</c:v>
                </c:pt>
                <c:pt idx="3">
                  <c:v>вища категорія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7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6F-445E-AD1E-3FAB37D4BAD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sz="2000" b="1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Blackadder ITC" panose="04020505051007020D02" pitchFamily="82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 </a:t>
            </a:r>
            <a:r>
              <a:rPr lang="ru-RU" sz="3600" b="1" i="0" u="none" strike="noStrike" baseline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3600" b="1" i="0" u="none" strike="noStrike" baseline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b="1" i="0" u="none" strike="noStrike" baseline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3600" b="1" i="0" u="none" strike="noStrike" baseline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стажем</a:t>
            </a:r>
          </a:p>
          <a:p>
            <a:pPr>
              <a:defRPr sz="3600">
                <a:latin typeface="Blackadder ITC" panose="04020505051007020D02" pitchFamily="82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3600" b="1" i="0" u="none" strike="noStrike" baseline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3600" b="0" i="0" u="none" strike="noStrike" baseline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531626920680312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8943185056732828E-2"/>
                  <c:y val="5.53201623829791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41-4F58-8086-6CF6EE1409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rgbClr val="FFFF00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Лист2!$A$3:$A$7</c:f>
              <c:strCache>
                <c:ptCount val="5"/>
                <c:pt idx="0">
                  <c:v>до 3 років</c:v>
                </c:pt>
                <c:pt idx="1">
                  <c:v>від 3 до 10 років</c:v>
                </c:pt>
                <c:pt idx="2">
                  <c:v>від 10 до 20 років</c:v>
                </c:pt>
                <c:pt idx="3">
                  <c:v>від 20 до 30 років</c:v>
                </c:pt>
                <c:pt idx="4">
                  <c:v>більше 30 років</c:v>
                </c:pt>
              </c:strCache>
            </c:strRef>
          </c:cat>
          <c:val>
            <c:numRef>
              <c:f>Лист2!$B$3:$B$7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22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41-4F58-8086-6CF6EE1409A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sz="20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 </a:t>
            </a:r>
            <a:r>
              <a:rPr lang="ru-RU" sz="3600" b="1" i="0" u="none" strike="noStrike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36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0" u="none" strike="noStrike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36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b="1" i="0" u="none" strike="noStrike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Лист3!$A$3:$A$7</c:f>
              <c:strCache>
                <c:ptCount val="5"/>
                <c:pt idx="0">
                  <c:v>до 30 років</c:v>
                </c:pt>
                <c:pt idx="1">
                  <c:v>31-40 років</c:v>
                </c:pt>
                <c:pt idx="2">
                  <c:v>41-50 років</c:v>
                </c:pt>
                <c:pt idx="3">
                  <c:v>51-60 років</c:v>
                </c:pt>
                <c:pt idx="4">
                  <c:v>понад 60 років</c:v>
                </c:pt>
              </c:strCache>
            </c:strRef>
          </c:cat>
          <c:val>
            <c:numRef>
              <c:f>Лист3!$B$3:$B$7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22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58-4B91-B083-34DDA93120E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sz="2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59452F4-8931-40C0-83C1-4CFBE4C690F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BC39D0-9ED2-45A4-89E3-99AA797AD94C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 ТА КІЛЬКІСНИЙ СКЛАД </a:t>
            </a:r>
            <a:b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 ПРАЦІВНИКІВ</a:t>
            </a:r>
            <a:b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навчальний рік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53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354905"/>
              </p:ext>
            </p:extLst>
          </p:nvPr>
        </p:nvGraphicFramePr>
        <p:xfrm>
          <a:off x="323528" y="188640"/>
          <a:ext cx="856895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529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7768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кваліфікаційну категорію:	</a:t>
            </a:r>
          </a:p>
          <a:p>
            <a:r>
              <a:rPr lang="uk-UA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«спеціаліст»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«спеціаліст ІІ категорії»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«спеціаліст І категорії»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«спеціаліст вищої категорії»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–32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педагогічне звання :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«учитель-методист» –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«старший вчитель»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9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418888"/>
              </p:ext>
            </p:extLst>
          </p:nvPr>
        </p:nvGraphicFramePr>
        <p:xfrm>
          <a:off x="539552" y="332656"/>
          <a:ext cx="82809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416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2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163692"/>
              </p:ext>
            </p:extLst>
          </p:nvPr>
        </p:nvGraphicFramePr>
        <p:xfrm>
          <a:off x="323528" y="188640"/>
          <a:ext cx="864096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214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93</TotalTime>
  <Words>84</Words>
  <Application>Microsoft Office PowerPoint</Application>
  <PresentationFormat>Екран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ЯКІСНИЙ ТА КІЛЬКІСНИЙ СКЛАД  ПЕДАГОГІЧНИХ ПРАЦІВНИКІВ 2021-2022 навчальний рік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User</cp:lastModifiedBy>
  <cp:revision>4</cp:revision>
  <dcterms:created xsi:type="dcterms:W3CDTF">2022-01-22T21:18:51Z</dcterms:created>
  <dcterms:modified xsi:type="dcterms:W3CDTF">2022-01-24T09:09:09Z</dcterms:modified>
</cp:coreProperties>
</file>