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2646DB-7A2D-4413-88B9-A3A4A5316385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A818D6-32FC-432E-AE28-B637200117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09601"/>
            <a:ext cx="7126560" cy="253136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ЗНО-2021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5072608" cy="34820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42" name="Picture 2" descr="ЗНО-2021 – Івано-Франківський фаховий колед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6912768" cy="360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88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35775" y="407948"/>
            <a:ext cx="1339919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Географія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61795"/>
              </p:ext>
            </p:extLst>
          </p:nvPr>
        </p:nvGraphicFramePr>
        <p:xfrm>
          <a:off x="467552" y="908720"/>
          <a:ext cx="8352912" cy="5616624"/>
        </p:xfrm>
        <a:graphic>
          <a:graphicData uri="http://schemas.openxmlformats.org/drawingml/2006/table">
            <a:tbl>
              <a:tblPr/>
              <a:tblGrid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  <a:gridCol w="522057"/>
              </a:tblGrid>
              <a:tr h="10156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Бал за 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Оцінка ДПА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2665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анульо-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не 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136.1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185.0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6.5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5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88697" y="335940"/>
            <a:ext cx="2090059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Англійська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мова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00814"/>
              </p:ext>
            </p:extLst>
          </p:nvPr>
        </p:nvGraphicFramePr>
        <p:xfrm>
          <a:off x="539544" y="764704"/>
          <a:ext cx="8080416" cy="5599349"/>
        </p:xfrm>
        <a:graphic>
          <a:graphicData uri="http://schemas.openxmlformats.org/drawingml/2006/table">
            <a:tbl>
              <a:tblPr/>
              <a:tblGrid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  <a:gridCol w="505026"/>
              </a:tblGrid>
              <a:tr h="101247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Бал за 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Оцінка ДПА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201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анульо-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не 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72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22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18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104.0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152.1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193.0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21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7.7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12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56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78450"/>
              </p:ext>
            </p:extLst>
          </p:nvPr>
        </p:nvGraphicFramePr>
        <p:xfrm>
          <a:off x="539552" y="956430"/>
          <a:ext cx="8136912" cy="5640922"/>
        </p:xfrm>
        <a:graphic>
          <a:graphicData uri="http://schemas.openxmlformats.org/drawingml/2006/table">
            <a:tbl>
              <a:tblPr/>
              <a:tblGrid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</a:tblGrid>
              <a:tr h="101999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Бал за 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Оцінка ДПА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0197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анульо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не </a:t>
                      </a:r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3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176.0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176.0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176.0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78840" y="310099"/>
            <a:ext cx="1885836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Німецька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мова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8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9815"/>
              </p:ext>
            </p:extLst>
          </p:nvPr>
        </p:nvGraphicFramePr>
        <p:xfrm>
          <a:off x="395536" y="2348880"/>
          <a:ext cx="8280916" cy="4232096"/>
        </p:xfrm>
        <a:graphic>
          <a:graphicData uri="http://schemas.openxmlformats.org/drawingml/2006/table">
            <a:tbl>
              <a:tblPr/>
              <a:tblGrid>
                <a:gridCol w="1035116"/>
                <a:gridCol w="1035116"/>
                <a:gridCol w="1035114"/>
                <a:gridCol w="1035114"/>
                <a:gridCol w="1035114"/>
                <a:gridCol w="1035114"/>
                <a:gridCol w="1035114"/>
                <a:gridCol w="1035114"/>
              </a:tblGrid>
              <a:tr h="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закладу</a:t>
                      </a: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</a:t>
                      </a: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бал</a:t>
                      </a: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 ЗНО</a:t>
                      </a: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/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тестів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Склав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19050" marB="19050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Черкаська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ЗОШ І-ІІІ ст. №4 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2834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111.7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130.2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41/142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6126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рік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Черкаська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ЗОШ І-ІІІ ст. №4 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3107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115.2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134.3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23/63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55465" y="446187"/>
            <a:ext cx="6048672" cy="936104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Черкас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2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00506"/>
              </p:ext>
            </p:extLst>
          </p:nvPr>
        </p:nvGraphicFramePr>
        <p:xfrm>
          <a:off x="193262" y="980728"/>
          <a:ext cx="8771232" cy="5328591"/>
        </p:xfrm>
        <a:graphic>
          <a:graphicData uri="http://schemas.openxmlformats.org/drawingml/2006/table">
            <a:tbl>
              <a:tblPr/>
              <a:tblGrid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  <a:gridCol w="548202"/>
              </a:tblGrid>
              <a:tr h="110089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зареєстрованих</a:t>
                      </a:r>
                      <a:endParaRPr lang="ru-RU" sz="1400" b="1" dirty="0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учасників</a:t>
                      </a:r>
                      <a:r>
                        <a:rPr lang="ru-RU" sz="1400" b="1" dirty="0">
                          <a:effectLst/>
                        </a:rPr>
                        <a:t>,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які</a:t>
                      </a:r>
                      <a:r>
                        <a:rPr lang="ru-RU" sz="1400" b="1" dirty="0">
                          <a:effectLst/>
                        </a:rPr>
                        <a:t> не </a:t>
                      </a:r>
                      <a:r>
                        <a:rPr lang="ru-RU" sz="1400" b="1" dirty="0" err="1">
                          <a:effectLst/>
                        </a:rPr>
                        <a:t>з'явилися</a:t>
                      </a:r>
                      <a:endParaRPr lang="ru-RU" sz="1400" b="1" dirty="0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Результат </a:t>
                      </a:r>
                      <a:r>
                        <a:rPr lang="ru-RU" sz="1400" b="1" dirty="0" err="1">
                          <a:effectLst/>
                        </a:rPr>
                        <a:t>складання</a:t>
                      </a:r>
                      <a:r>
                        <a:rPr lang="ru-RU" sz="1400" b="1" dirty="0">
                          <a:effectLst/>
                        </a:rPr>
                        <a:t> тесту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Бал за шкалою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100-200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Оцінка</a:t>
                      </a:r>
                      <a:r>
                        <a:rPr lang="ru-RU" sz="1400" b="1" dirty="0">
                          <a:effectLst/>
                        </a:rPr>
                        <a:t> ДПА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3291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усього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обрано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для отримання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результату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за шкалою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100-200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обрано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для зараху-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вання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як оцінки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за ДПА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усього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обрано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для отримання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результату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за шкалою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100-200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обрано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для зараху-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вання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як оцінки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за ДПА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анульо-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вано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не подолав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поріг</a:t>
                      </a:r>
                      <a:r>
                        <a:rPr lang="ru-RU" sz="14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400" b="1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подолав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поріг</a:t>
                      </a:r>
                      <a:r>
                        <a:rPr lang="ru-RU" sz="14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400" b="1">
                        <a:effectLst/>
                      </a:endParaRP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min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avg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max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обрано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для зараху-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вання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як оцінки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 b="1">
                          <a:effectLst/>
                        </a:rPr>
                        <a:t>за ДПА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min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avg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max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4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24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24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24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23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102.0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149.4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197.0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24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7.3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12</a:t>
                      </a:r>
                    </a:p>
                  </a:txBody>
                  <a:tcPr marL="37343" marR="37343" marT="37343" marB="3734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7" y="115616"/>
            <a:ext cx="396044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Українська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мова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і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література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31361"/>
              </p:ext>
            </p:extLst>
          </p:nvPr>
        </p:nvGraphicFramePr>
        <p:xfrm>
          <a:off x="467552" y="1324580"/>
          <a:ext cx="8424928" cy="5200764"/>
        </p:xfrm>
        <a:graphic>
          <a:graphicData uri="http://schemas.openxmlformats.org/drawingml/2006/table">
            <a:tbl>
              <a:tblPr/>
              <a:tblGrid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  <a:gridCol w="526558"/>
              </a:tblGrid>
              <a:tr h="94040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зареєстрованих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учасників</a:t>
                      </a:r>
                      <a:r>
                        <a:rPr lang="ru-RU" sz="1400" b="1" dirty="0">
                          <a:effectLst/>
                        </a:rPr>
                        <a:t>,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які</a:t>
                      </a:r>
                      <a:r>
                        <a:rPr lang="ru-RU" sz="1400" b="1" dirty="0">
                          <a:effectLst/>
                        </a:rPr>
                        <a:t> не </a:t>
                      </a:r>
                      <a:r>
                        <a:rPr lang="ru-RU" sz="1400" b="1" dirty="0" err="1">
                          <a:effectLst/>
                        </a:rPr>
                        <a:t>з'явилися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Результат </a:t>
                      </a:r>
                      <a:r>
                        <a:rPr lang="ru-RU" sz="1400" b="1" dirty="0" err="1">
                          <a:effectLst/>
                        </a:rPr>
                        <a:t>складання</a:t>
                      </a:r>
                      <a:r>
                        <a:rPr lang="ru-RU" sz="14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Бал за шкалою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100-200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Оцінка</a:t>
                      </a:r>
                      <a:r>
                        <a:rPr lang="ru-RU" sz="1400" b="1" dirty="0">
                          <a:effectLst/>
                        </a:rPr>
                        <a:t> ДПА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отримання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результату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 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отримання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результату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 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анульо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не </a:t>
                      </a:r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41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41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39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147.8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198.0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6.8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63888" y="493582"/>
            <a:ext cx="213032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Українська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мова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6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55281" y="304582"/>
            <a:ext cx="190090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Історія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України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30413"/>
              </p:ext>
            </p:extLst>
          </p:nvPr>
        </p:nvGraphicFramePr>
        <p:xfrm>
          <a:off x="395528" y="1052736"/>
          <a:ext cx="8496960" cy="5184576"/>
        </p:xfrm>
        <a:graphic>
          <a:graphicData uri="http://schemas.openxmlformats.org/drawingml/2006/table">
            <a:tbl>
              <a:tblPr/>
              <a:tblGrid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</a:tblGrid>
              <a:tr h="92086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Бал за 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Оцінка ДПА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4627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анульо-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не 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24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23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24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100.0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138.8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187.0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23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7.1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11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89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82107" y="227637"/>
            <a:ext cx="230031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Математика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30626"/>
              </p:ext>
            </p:extLst>
          </p:nvPr>
        </p:nvGraphicFramePr>
        <p:xfrm>
          <a:off x="395536" y="980728"/>
          <a:ext cx="8280912" cy="5544616"/>
        </p:xfrm>
        <a:graphic>
          <a:graphicData uri="http://schemas.openxmlformats.org/drawingml/2006/table">
            <a:tbl>
              <a:tblPr/>
              <a:tblGrid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  <a:gridCol w="517557"/>
              </a:tblGrid>
              <a:tr h="100257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зареєстрованих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Кількість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учасників</a:t>
                      </a:r>
                      <a:r>
                        <a:rPr lang="ru-RU" sz="1400" b="1" dirty="0">
                          <a:effectLst/>
                        </a:rPr>
                        <a:t>,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які</a:t>
                      </a:r>
                      <a:r>
                        <a:rPr lang="ru-RU" sz="1400" b="1" dirty="0">
                          <a:effectLst/>
                        </a:rPr>
                        <a:t> не </a:t>
                      </a:r>
                      <a:r>
                        <a:rPr lang="ru-RU" sz="1400" b="1" dirty="0" err="1">
                          <a:effectLst/>
                        </a:rPr>
                        <a:t>з'явилися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Результат </a:t>
                      </a:r>
                      <a:r>
                        <a:rPr lang="ru-RU" sz="1400" b="1" dirty="0" err="1">
                          <a:effectLst/>
                        </a:rPr>
                        <a:t>складання</a:t>
                      </a:r>
                      <a:r>
                        <a:rPr lang="ru-RU" sz="14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Бал за шкалою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100-200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effectLst/>
                        </a:rPr>
                        <a:t>Оцінка</a:t>
                      </a:r>
                      <a:r>
                        <a:rPr lang="ru-RU" sz="1400" b="1" dirty="0">
                          <a:effectLst/>
                        </a:rPr>
                        <a:t> ДПА</a:t>
                      </a:r>
                      <a:r>
                        <a:rPr lang="ru-RU" sz="1400" b="1" dirty="0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4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708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отримання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результату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 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анульо-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не 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подолав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поріг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5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25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147.6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191.0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31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2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6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44549" y="427927"/>
            <a:ext cx="62797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Математика (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завдання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рівня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стандарту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)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27398"/>
              </p:ext>
            </p:extLst>
          </p:nvPr>
        </p:nvGraphicFramePr>
        <p:xfrm>
          <a:off x="395539" y="1055131"/>
          <a:ext cx="8280916" cy="5542221"/>
        </p:xfrm>
        <a:graphic>
          <a:graphicData uri="http://schemas.openxmlformats.org/drawingml/2006/table">
            <a:tbl>
              <a:tblPr/>
              <a:tblGrid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</a:tblGrid>
              <a:tr h="14784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err="1">
                          <a:effectLst/>
                        </a:rPr>
                        <a:t>Кількість</a:t>
                      </a:r>
                      <a:r>
                        <a:rPr lang="ru-RU" sz="1500" b="1" dirty="0">
                          <a:effectLst/>
                        </a:rPr>
                        <a:t/>
                      </a:r>
                      <a:br>
                        <a:rPr lang="ru-RU" sz="1500" b="1" dirty="0">
                          <a:effectLst/>
                        </a:rPr>
                      </a:br>
                      <a:r>
                        <a:rPr lang="ru-RU" sz="1500" b="1" dirty="0" err="1">
                          <a:effectLst/>
                        </a:rPr>
                        <a:t>зареєстрованих</a:t>
                      </a:r>
                      <a:endParaRPr lang="ru-RU" sz="1500" b="1" dirty="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err="1">
                          <a:effectLst/>
                        </a:rPr>
                        <a:t>Кількість</a:t>
                      </a:r>
                      <a:r>
                        <a:rPr lang="ru-RU" sz="1500" b="1" dirty="0">
                          <a:effectLst/>
                        </a:rPr>
                        <a:t> </a:t>
                      </a:r>
                      <a:r>
                        <a:rPr lang="ru-RU" sz="1500" b="1" dirty="0" err="1">
                          <a:effectLst/>
                        </a:rPr>
                        <a:t>учасників</a:t>
                      </a:r>
                      <a:r>
                        <a:rPr lang="ru-RU" sz="1500" b="1" dirty="0">
                          <a:effectLst/>
                        </a:rPr>
                        <a:t>,</a:t>
                      </a:r>
                      <a:br>
                        <a:rPr lang="ru-RU" sz="1500" b="1" dirty="0">
                          <a:effectLst/>
                        </a:rPr>
                      </a:br>
                      <a:r>
                        <a:rPr lang="ru-RU" sz="1500" b="1" dirty="0" err="1">
                          <a:effectLst/>
                        </a:rPr>
                        <a:t>які</a:t>
                      </a:r>
                      <a:r>
                        <a:rPr lang="ru-RU" sz="1500" b="1" dirty="0">
                          <a:effectLst/>
                        </a:rPr>
                        <a:t> не </a:t>
                      </a:r>
                      <a:r>
                        <a:rPr lang="ru-RU" sz="1500" b="1" dirty="0" err="1">
                          <a:effectLst/>
                        </a:rPr>
                        <a:t>з'явилися</a:t>
                      </a:r>
                      <a:endParaRPr lang="ru-RU" sz="1500" b="1" dirty="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Результат </a:t>
                      </a:r>
                      <a:r>
                        <a:rPr lang="ru-RU" sz="1500" b="1" dirty="0" err="1">
                          <a:effectLst/>
                        </a:rPr>
                        <a:t>складання</a:t>
                      </a:r>
                      <a:r>
                        <a:rPr lang="ru-RU" sz="1500" b="1" dirty="0">
                          <a:effectLst/>
                        </a:rPr>
                        <a:t> тесту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Бал за шкалою</a:t>
                      </a:r>
                      <a:br>
                        <a:rPr lang="ru-RU" sz="1500" b="1" dirty="0">
                          <a:effectLst/>
                        </a:rPr>
                      </a:br>
                      <a:r>
                        <a:rPr lang="ru-RU" sz="1500" b="1" dirty="0">
                          <a:effectLst/>
                        </a:rPr>
                        <a:t>100-200</a:t>
                      </a:r>
                      <a:r>
                        <a:rPr lang="ru-RU" sz="15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500" b="1" dirty="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500" b="1" dirty="0" err="1">
                          <a:effectLst/>
                        </a:rPr>
                        <a:t>Оцінка</a:t>
                      </a:r>
                      <a:r>
                        <a:rPr lang="ru-RU" sz="1500" b="1" dirty="0">
                          <a:effectLst/>
                        </a:rPr>
                        <a:t> ДПА</a:t>
                      </a:r>
                      <a:r>
                        <a:rPr lang="ru-RU" sz="1500" b="1" dirty="0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500" b="1" dirty="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2137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усього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>
                          <a:effectLst/>
                        </a:rPr>
                        <a:t>усього</a:t>
                      </a:r>
                      <a:endParaRPr lang="ru-RU" sz="1500" dirty="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анульо-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вано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не подолав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поріг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подолав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поріг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min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avg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max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min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avg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max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2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7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7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7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7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0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0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57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986668"/>
              </p:ext>
            </p:extLst>
          </p:nvPr>
        </p:nvGraphicFramePr>
        <p:xfrm>
          <a:off x="251528" y="812414"/>
          <a:ext cx="8640960" cy="5856946"/>
        </p:xfrm>
        <a:graphic>
          <a:graphicData uri="http://schemas.openxmlformats.org/drawingml/2006/table">
            <a:tbl>
              <a:tblPr/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120960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Кількість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зареєстрованих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Кількість учасників,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які не з'явилися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Результат складання тесту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Бал за шкалою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100-200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Оцінка ДПА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3292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усього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отримання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результату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 шкалою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100-200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усього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отримання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результату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 шкалою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100-200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анульо-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вано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не подолав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поріг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подолав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поріг</a:t>
                      </a:r>
                      <a:r>
                        <a:rPr lang="ru-RU" sz="1500" b="1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500">
                        <a:effectLst/>
                      </a:endParaRP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min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avg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max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обрано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для зараху-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вання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 оцінки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за ДПА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min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avg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max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51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0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—</a:t>
                      </a:r>
                    </a:p>
                  </a:txBody>
                  <a:tcPr marL="39206" marR="39206" marT="39206" marB="39206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87871" y="166083"/>
            <a:ext cx="94769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Фізика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7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91258" y="382107"/>
            <a:ext cx="772968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Хімія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07397"/>
              </p:ext>
            </p:extLst>
          </p:nvPr>
        </p:nvGraphicFramePr>
        <p:xfrm>
          <a:off x="251520" y="908720"/>
          <a:ext cx="8640960" cy="5400601"/>
        </p:xfrm>
        <a:graphic>
          <a:graphicData uri="http://schemas.openxmlformats.org/drawingml/2006/table">
            <a:tbl>
              <a:tblPr/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9765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Бал за 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Оцінка</a:t>
                      </a:r>
                      <a:r>
                        <a:rPr lang="ru-RU" sz="1200" b="1" dirty="0">
                          <a:effectLst/>
                        </a:rPr>
                        <a:t> ДПА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7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отримання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результату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 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усього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отримання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результату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 шкалою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анульо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вано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не </a:t>
                      </a:r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117.0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136.7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188.0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4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5.7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89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40900" y="382107"/>
            <a:ext cx="1129668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Біологія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84173"/>
              </p:ext>
            </p:extLst>
          </p:nvPr>
        </p:nvGraphicFramePr>
        <p:xfrm>
          <a:off x="251520" y="980728"/>
          <a:ext cx="8640960" cy="5145434"/>
        </p:xfrm>
        <a:graphic>
          <a:graphicData uri="http://schemas.openxmlformats.org/drawingml/2006/table">
            <a:tbl>
              <a:tblPr/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9303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зареєстрованих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Кількість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учасників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які</a:t>
                      </a:r>
                      <a:r>
                        <a:rPr lang="ru-RU" sz="1200" b="1" dirty="0">
                          <a:effectLst/>
                        </a:rPr>
                        <a:t> не </a:t>
                      </a:r>
                      <a:r>
                        <a:rPr lang="ru-RU" sz="1200" b="1" dirty="0" err="1">
                          <a:effectLst/>
                        </a:rPr>
                        <a:t>з'явилися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Результат </a:t>
                      </a:r>
                      <a:r>
                        <a:rPr lang="ru-RU" sz="1200" b="1" dirty="0" err="1">
                          <a:effectLst/>
                        </a:rPr>
                        <a:t>складання</a:t>
                      </a:r>
                      <a:r>
                        <a:rPr lang="ru-RU" sz="1200" b="1" dirty="0">
                          <a:effectLst/>
                        </a:rPr>
                        <a:t> тесту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Бал за 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Оцінка ДПА</a:t>
                      </a:r>
                      <a:r>
                        <a:rPr lang="ru-RU" sz="1200" b="1">
                          <a:solidFill>
                            <a:srgbClr val="F24E5E"/>
                          </a:solidFill>
                          <a:effectLst/>
                        </a:rPr>
                        <a:t>***</a:t>
                      </a:r>
                      <a:endParaRPr lang="ru-RU" sz="1200" b="1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2679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усього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отримання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результату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 шкалою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100-200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обрано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для зараху-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вання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як оцінки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анульо-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вано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не </a:t>
                      </a:r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подолав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поріг</a:t>
                      </a:r>
                      <a:r>
                        <a:rPr lang="ru-RU" sz="1200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</a:rPr>
                        <a:t>обрано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для </a:t>
                      </a:r>
                      <a:r>
                        <a:rPr lang="ru-RU" sz="1200" b="1" dirty="0" err="1">
                          <a:effectLst/>
                        </a:rPr>
                        <a:t>зараху</a:t>
                      </a:r>
                      <a:r>
                        <a:rPr lang="ru-RU" sz="1200" b="1" dirty="0">
                          <a:effectLst/>
                        </a:rPr>
                        <a:t>-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 err="1">
                          <a:effectLst/>
                        </a:rPr>
                        <a:t>вання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як </a:t>
                      </a:r>
                      <a:r>
                        <a:rPr lang="ru-RU" sz="1200" b="1" dirty="0" err="1">
                          <a:effectLst/>
                        </a:rPr>
                        <a:t>оцінки</a:t>
                      </a:r>
                      <a:r>
                        <a:rPr lang="ru-RU" sz="1200" b="1" dirty="0">
                          <a:effectLst/>
                        </a:rPr>
                        <a:t/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за ДПА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min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</a:rPr>
                        <a:t>avg</a:t>
                      </a:r>
                      <a:endParaRPr lang="en-US" sz="1200" b="1" dirty="0">
                        <a:effectLst/>
                      </a:endParaRP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max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9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8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130.0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147.6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178.0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7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6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7.1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10</a:t>
                      </a:r>
                    </a:p>
                  </a:txBody>
                  <a:tcPr marL="32683" marR="32683" marT="32683" marB="32683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304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549</TotalTime>
  <Words>570</Words>
  <Application>Microsoft Office PowerPoint</Application>
  <PresentationFormat>Экран (4:3)</PresentationFormat>
  <Paragraphs>441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РЕЗУЛЬТАТИ ЗНО-2021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Рейтинг шкіл Черкас 2021 року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16</cp:revision>
  <dcterms:created xsi:type="dcterms:W3CDTF">2021-08-26T17:32:00Z</dcterms:created>
  <dcterms:modified xsi:type="dcterms:W3CDTF">2021-08-29T13:01:02Z</dcterms:modified>
</cp:coreProperties>
</file>