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69" r:id="rId3"/>
    <p:sldId id="270" r:id="rId4"/>
    <p:sldId id="271" r:id="rId5"/>
    <p:sldId id="272" r:id="rId6"/>
    <p:sldId id="257" r:id="rId7"/>
    <p:sldId id="263" r:id="rId8"/>
    <p:sldId id="258" r:id="rId9"/>
    <p:sldId id="259" r:id="rId10"/>
    <p:sldId id="260" r:id="rId11"/>
    <p:sldId id="261" r:id="rId12"/>
    <p:sldId id="262" r:id="rId13"/>
    <p:sldId id="27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861048"/>
            <a:ext cx="6172200" cy="2425191"/>
          </a:xfrm>
        </p:spPr>
        <p:txBody>
          <a:bodyPr>
            <a:noAutofit/>
          </a:bodyPr>
          <a:lstStyle/>
          <a:p>
            <a:pPr algn="ctr"/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Наші успіхи </a:t>
            </a:r>
            <a:b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2017-2018 </a:t>
            </a:r>
            <a:r>
              <a:rPr lang="uk-UA" sz="6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http://smcamp.com.ua/wp-content/uploads/2012/01/ActionWinn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192" y="188640"/>
            <a:ext cx="2912491" cy="357190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47284"/>
            <a:ext cx="4016220" cy="34132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573016"/>
            <a:ext cx="1680220" cy="30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1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accent6"/>
                </a:solidFill>
                <a:latin typeface="Monotype Corsiva" panose="03010101010201010101" pitchFamily="66" charset="0"/>
              </a:rPr>
              <a:t>географія</a:t>
            </a:r>
            <a:endParaRPr lang="ru-RU" sz="6000" b="1" dirty="0">
              <a:solidFill>
                <a:schemeClr val="accent6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84235255"/>
              </p:ext>
            </p:extLst>
          </p:nvPr>
        </p:nvGraphicFramePr>
        <p:xfrm>
          <a:off x="395536" y="2060848"/>
          <a:ext cx="813690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06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6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06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43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Ситник Єгор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Міщенко В. М.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940"/>
            <a:ext cx="2608556" cy="19538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2996952"/>
            <a:ext cx="4650517" cy="3600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06080"/>
            <a:ext cx="3816424" cy="35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36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accent6"/>
                </a:solidFill>
                <a:latin typeface="Monotype Corsiva" panose="03010101010201010101" pitchFamily="66" charset="0"/>
              </a:rPr>
              <a:t>БІОЛОГІЯ</a:t>
            </a:r>
            <a:endParaRPr lang="ru-RU" sz="6000" b="1" dirty="0">
              <a:solidFill>
                <a:schemeClr val="accent6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4698079"/>
              </p:ext>
            </p:extLst>
          </p:nvPr>
        </p:nvGraphicFramePr>
        <p:xfrm>
          <a:off x="467544" y="2348880"/>
          <a:ext cx="800323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3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3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291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Голдер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Камелія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Огаренко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І. 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18" y="223644"/>
            <a:ext cx="2336106" cy="21252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0340"/>
            <a:ext cx="4464496" cy="3099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570340"/>
            <a:ext cx="4248472" cy="309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8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33265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accent6"/>
                </a:solidFill>
                <a:latin typeface="Monotype Corsiva" panose="03010101010201010101" pitchFamily="66" charset="0"/>
              </a:rPr>
              <a:t>ЕКОЛОГІЯ</a:t>
            </a:r>
            <a:endParaRPr lang="ru-RU" sz="6000" b="1" dirty="0">
              <a:solidFill>
                <a:schemeClr val="accent6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9471949"/>
              </p:ext>
            </p:extLst>
          </p:nvPr>
        </p:nvGraphicFramePr>
        <p:xfrm>
          <a:off x="287524" y="1916832"/>
          <a:ext cx="842493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2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4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7154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7886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Кирдода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Діана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en-US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</a:p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Ніколаєва</a:t>
                      </a:r>
                      <a:r>
                        <a:rPr lang="uk-UA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 І.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57"/>
            <a:ext cx="2592288" cy="1857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4944"/>
            <a:ext cx="83529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4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accent6"/>
                </a:solidFill>
                <a:latin typeface="Monotype Corsiva" panose="03010101010201010101" pitchFamily="66" charset="0"/>
              </a:rPr>
              <a:t>правознавство</a:t>
            </a:r>
            <a:endParaRPr lang="ru-RU" sz="60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93095073"/>
              </p:ext>
            </p:extLst>
          </p:nvPr>
        </p:nvGraphicFramePr>
        <p:xfrm>
          <a:off x="457200" y="1600200"/>
          <a:ext cx="8424936" cy="995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26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4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64638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9374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Ситник Єгор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uk-UA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Майборода І.В.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42" y="2780928"/>
            <a:ext cx="3937518" cy="3672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80928"/>
            <a:ext cx="4201641" cy="37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06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ТРУДОВЕ НАВЧАННЯ</a:t>
            </a:r>
            <a:br>
              <a:rPr lang="uk-UA" sz="5400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6000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(обслуговуюча праця)</a:t>
            </a:r>
            <a:endParaRPr lang="ru-RU" sz="6000" b="1" dirty="0">
              <a:solidFill>
                <a:schemeClr val="accent6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63384131"/>
              </p:ext>
            </p:extLst>
          </p:nvPr>
        </p:nvGraphicFramePr>
        <p:xfrm>
          <a:off x="755576" y="2060848"/>
          <a:ext cx="7467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3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35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935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Кучко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Оксана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Ільїна О.</a:t>
                      </a:r>
                      <a:r>
                        <a:rPr lang="uk-UA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32048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54773"/>
            <a:ext cx="4056112" cy="36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74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851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Переможці ІІ-го міського етапу </a:t>
            </a:r>
            <a:r>
              <a:rPr lang="en-US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XVIII</a:t>
            </a:r>
            <a:r>
              <a:rPr lang="uk-UA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Міжнародного конкурсу з української мови </a:t>
            </a:r>
            <a:br>
              <a:rPr lang="uk-UA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ім. П. </a:t>
            </a:r>
            <a:r>
              <a:rPr lang="uk-UA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Яцика</a:t>
            </a:r>
            <a:endParaRPr lang="ru-RU" b="1" dirty="0">
              <a:solidFill>
                <a:schemeClr val="accent6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2419"/>
              </p:ext>
            </p:extLst>
          </p:nvPr>
        </p:nvGraphicFramePr>
        <p:xfrm>
          <a:off x="17810" y="1628799"/>
          <a:ext cx="8928994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8164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7794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7999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Шевченко Анастасія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Дяченко М.</a:t>
                      </a:r>
                      <a:r>
                        <a:rPr lang="uk-UA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3424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Бутова </a:t>
                      </a: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Єлізавета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Кольцова А. 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3424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Поплавська Фаїна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Поїзник</a:t>
                      </a:r>
                      <a:r>
                        <a:rPr lang="uk-UA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 П.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5265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Голдер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Камєлія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Зеленько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 М.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32632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Панкратова </a:t>
                      </a: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Альона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Кравченко Т. О.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839"/>
            <a:ext cx="1512168" cy="160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65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Переможці</a:t>
            </a:r>
            <a:r>
              <a:rPr lang="ru-RU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ІІ-</a:t>
            </a:r>
            <a:r>
              <a:rPr lang="ru-RU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го</a:t>
            </a:r>
            <a:r>
              <a:rPr lang="ru-RU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міського</a:t>
            </a:r>
            <a:r>
              <a:rPr lang="ru-RU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етапу</a:t>
            </a:r>
            <a:r>
              <a:rPr lang="ru-RU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V</a:t>
            </a:r>
            <a:r>
              <a:rPr lang="uk-UA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ІІ Міжнародного мовно-літературного конкурсу </a:t>
            </a:r>
            <a:r>
              <a:rPr lang="uk-UA" b="1" dirty="0" err="1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ім.Т.Г.Шевченка</a:t>
            </a:r>
            <a:endParaRPr lang="ru-RU" b="1" dirty="0">
              <a:solidFill>
                <a:schemeClr val="accent6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8996452"/>
              </p:ext>
            </p:extLst>
          </p:nvPr>
        </p:nvGraphicFramePr>
        <p:xfrm>
          <a:off x="457200" y="1600200"/>
          <a:ext cx="8147248" cy="113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68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6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368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5212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5212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Шендрик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Тетяна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Поїзник</a:t>
                      </a:r>
                      <a:r>
                        <a:rPr lang="uk-UA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 П.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96952"/>
            <a:ext cx="4327374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3600400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41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6819528" cy="114300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МІСЬКИЙ КОНКУРС </a:t>
            </a:r>
            <a:br>
              <a:rPr lang="uk-UA" sz="48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uk-UA" sz="4800" b="1" dirty="0">
                <a:solidFill>
                  <a:schemeClr val="tx1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«ЮНИЙ МАТЕМАТИК»</a:t>
            </a:r>
            <a:endParaRPr lang="ru-RU" sz="4800" b="1" dirty="0">
              <a:solidFill>
                <a:schemeClr val="tx1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4071"/>
              </p:ext>
            </p:extLst>
          </p:nvPr>
        </p:nvGraphicFramePr>
        <p:xfrm>
          <a:off x="971600" y="2060848"/>
          <a:ext cx="6840760" cy="200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Учениця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252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Усіченко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Поліна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Руснак О. 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252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Поплавська Фаїна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Діляєва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Ю.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1357"/>
            <a:ext cx="2161057" cy="1957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77072"/>
            <a:ext cx="864096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60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577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9600" dirty="0">
                <a:solidFill>
                  <a:srgbClr val="FF0000"/>
                </a:solidFill>
                <a:latin typeface="Monotype Corsiva" panose="03010101010201010101" pitchFamily="66" charset="0"/>
              </a:rPr>
              <a:t>ман</a:t>
            </a:r>
            <a:endParaRPr lang="ru-RU" sz="9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19931219"/>
              </p:ext>
            </p:extLst>
          </p:nvPr>
        </p:nvGraphicFramePr>
        <p:xfrm>
          <a:off x="539552" y="2204864"/>
          <a:ext cx="8219255" cy="319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8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38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38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38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38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05185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Учень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Клас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Місце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Вчитель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369">
                <a:tc>
                  <a:txBody>
                    <a:bodyPr/>
                    <a:lstStyle/>
                    <a:p>
                      <a:pPr algn="ctr"/>
                      <a:r>
                        <a:rPr lang="uk-UA" dirty="0" err="1"/>
                        <a:t>Кирдода</a:t>
                      </a:r>
                      <a:r>
                        <a:rPr lang="uk-UA" dirty="0"/>
                        <a:t> Діана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ІІІ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Міський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Ніколаєва Н.І.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236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Ситник Єгор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ІІ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Міський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/>
                        <a:t>Любіч</a:t>
                      </a:r>
                      <a:r>
                        <a:rPr lang="uk-UA" baseline="0" dirty="0"/>
                        <a:t> Т.В.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23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err="1"/>
                        <a:t>Кирдода</a:t>
                      </a:r>
                      <a:r>
                        <a:rPr lang="uk-UA" dirty="0"/>
                        <a:t> Діана</a:t>
                      </a:r>
                      <a:endParaRPr lang="ru-RU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rgbClr val="FF0000"/>
                          </a:solidFill>
                        </a:rPr>
                        <a:t>ІІІ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Обласний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Ніколаєва Н.І.</a:t>
                      </a:r>
                      <a:endParaRPr lang="ru-RU" dirty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154"/>
            <a:ext cx="2448272" cy="18556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9154"/>
            <a:ext cx="2880320" cy="18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97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9678" y="476672"/>
            <a:ext cx="68946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“З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народженням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кожної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людини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в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світ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вноситься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щось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нове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чого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ще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було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</a:t>
            </a:r>
            <a:b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щось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первозданне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і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неповторне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.</a:t>
            </a:r>
            <a:b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Обов’язок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кожного – знати і не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забувати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</a:t>
            </a:r>
            <a:b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що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він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у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світі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єдиний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у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своїй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якості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і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що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ще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ніколи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не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з’являвся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хтось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такий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 як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він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</a:t>
            </a:r>
            <a:b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адже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якби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вже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був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такий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 як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він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,</a:t>
            </a:r>
            <a:b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то не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було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б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необхідності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в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ньому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самому”</a:t>
            </a:r>
            <a:endParaRPr lang="en-US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Мартін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Monotype Corsiva" panose="03010101010201010101" pitchFamily="66" charset="0"/>
              </a:rPr>
              <a:t>Бубер</a:t>
            </a:r>
            <a: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8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261794"/>
              </p:ext>
            </p:extLst>
          </p:nvPr>
        </p:nvGraphicFramePr>
        <p:xfrm>
          <a:off x="1043606" y="1700808"/>
          <a:ext cx="6984778" cy="439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8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28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28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28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06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398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199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з/п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Конкурси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>
                          <a:effectLst/>
                        </a:rPr>
                        <a:t>КІЛЬКІСТЬ УЧАСНИКІВ/ПРИЗОВИХ МІСЦЬ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29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r>
                        <a:rPr lang="uk-UA" sz="1200">
                          <a:effectLst/>
                        </a:rPr>
                        <a:t>16</a:t>
                      </a:r>
                      <a:r>
                        <a:rPr lang="ru-RU" sz="1200">
                          <a:effectLst/>
                        </a:rPr>
                        <a:t>/201</a:t>
                      </a: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</a:t>
                      </a:r>
                      <a:r>
                        <a:rPr lang="uk-UA" sz="1200">
                          <a:effectLst/>
                        </a:rPr>
                        <a:t>7</a:t>
                      </a:r>
                      <a:r>
                        <a:rPr lang="ru-RU" sz="1200">
                          <a:effectLst/>
                        </a:rPr>
                        <a:t>/201</a:t>
                      </a: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8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учасників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призових місць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Кількість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учасників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призових місць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Левеня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І-6, ІІ-7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Соняшник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І-1, ІІ-12, ІІІ-23</a:t>
                      </a: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01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Бобер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І-8, ІІ-2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82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Кенгур</a:t>
                      </a:r>
                      <a:r>
                        <a:rPr lang="uk-UA" sz="1400">
                          <a:effectLst/>
                        </a:rPr>
                        <a:t>у І тур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178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І- 30, ІІ-25 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Кенгур</a:t>
                      </a:r>
                      <a:r>
                        <a:rPr lang="uk-UA" sz="1400">
                          <a:effectLst/>
                        </a:rPr>
                        <a:t>у ІІтур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І-35, ІІ-52,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Конкурс ім. П.Яцика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Конкурс ім.. Т.Шевченка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41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Об’єднаємося ж брати мої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62068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>
                <a:solidFill>
                  <a:srgbClr val="FF0000"/>
                </a:solidFill>
              </a:rPr>
              <a:t>ДИНАМІКА РОСТУ УЧАСТІ УЧНІВ ШКОЛИ У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cap="all" dirty="0">
                <a:solidFill>
                  <a:srgbClr val="FF0000"/>
                </a:solidFill>
              </a:rPr>
              <a:t>ВСЕУКРАЇНСЬКИХ ТА МІЖНАРОДНИХ ІНТЕРАКТИВНИХ ПРЕДМЕТНИХ КОНКУРСАХ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74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673280" cy="1589038"/>
          </a:xfrm>
        </p:spPr>
        <p:txBody>
          <a:bodyPr>
            <a:noAutofit/>
          </a:bodyPr>
          <a:lstStyle/>
          <a:p>
            <a:pPr algn="ctr"/>
            <a:r>
              <a:rPr lang="en-US" sz="1800" b="1" cap="all" dirty="0">
                <a:solidFill>
                  <a:srgbClr val="FF0000"/>
                </a:solidFill>
              </a:rPr>
              <a:t/>
            </a:r>
            <a:br>
              <a:rPr lang="en-US" sz="1800" b="1" cap="all" dirty="0">
                <a:solidFill>
                  <a:srgbClr val="FF0000"/>
                </a:solidFill>
              </a:rPr>
            </a:br>
            <a:r>
              <a:rPr lang="en-US" sz="1800" b="1" cap="all" dirty="0">
                <a:solidFill>
                  <a:srgbClr val="FF0000"/>
                </a:solidFill>
              </a:rPr>
              <a:t/>
            </a:r>
            <a:br>
              <a:rPr lang="en-US" sz="1800" b="1" cap="all" dirty="0">
                <a:solidFill>
                  <a:srgbClr val="FF0000"/>
                </a:solidFill>
              </a:rPr>
            </a:br>
            <a:r>
              <a:rPr lang="ru-RU" sz="1800" b="1" cap="all" dirty="0">
                <a:solidFill>
                  <a:srgbClr val="FF0000"/>
                </a:solidFill>
              </a:rPr>
              <a:t>ДИНАМІКА РОСТУ УЧАСТІ УЧНІВ ШКОЛИ У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r>
              <a:rPr lang="uk-UA" sz="1800" b="1" cap="all" dirty="0">
                <a:solidFill>
                  <a:srgbClr val="FF0000"/>
                </a:solidFill>
              </a:rPr>
              <a:t>ІІ етапі </a:t>
            </a:r>
            <a:r>
              <a:rPr lang="ru-RU" sz="1800" b="1" cap="all" dirty="0">
                <a:solidFill>
                  <a:srgbClr val="FF0000"/>
                </a:solidFill>
              </a:rPr>
              <a:t> ВСЕУКРАЇНСЬКИХ </a:t>
            </a:r>
            <a:r>
              <a:rPr lang="uk-UA" sz="1800" b="1" cap="all" dirty="0">
                <a:solidFill>
                  <a:srgbClr val="FF0000"/>
                </a:solidFill>
              </a:rPr>
              <a:t>учнівських олімпіадах з базових </a:t>
            </a:r>
            <a:r>
              <a:rPr lang="uk-UA" sz="1800" b="1" cap="all" dirty="0" err="1">
                <a:solidFill>
                  <a:srgbClr val="FF0000"/>
                </a:solidFill>
              </a:rPr>
              <a:t>дисциплінта</a:t>
            </a:r>
            <a:r>
              <a:rPr lang="uk-UA" sz="1800" b="1" cap="all" dirty="0">
                <a:solidFill>
                  <a:srgbClr val="FF0000"/>
                </a:solidFill>
              </a:rPr>
              <a:t> конкурсу юних математиків</a:t>
            </a:r>
            <a:r>
              <a:rPr lang="ru-RU" sz="1800" dirty="0">
                <a:solidFill>
                  <a:srgbClr val="FF0000"/>
                </a:solidFill>
              </a:rPr>
              <a:t/>
            </a:r>
            <a:br>
              <a:rPr lang="ru-RU" sz="1800" dirty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91096"/>
              </p:ext>
            </p:extLst>
          </p:nvPr>
        </p:nvGraphicFramePr>
        <p:xfrm>
          <a:off x="251520" y="1501856"/>
          <a:ext cx="8496944" cy="53561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16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73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73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73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1071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0241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 з/п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Предмет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>
                          <a:effectLst/>
                        </a:rPr>
                        <a:t>КІЛЬКІСТЬ УЧАСНИКІВ/ПРИЗОВИХ МІСЦЬ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</a:t>
                      </a:r>
                      <a:r>
                        <a:rPr lang="uk-UA" sz="1200" dirty="0">
                          <a:effectLst/>
                        </a:rPr>
                        <a:t>16</a:t>
                      </a:r>
                      <a:r>
                        <a:rPr lang="ru-RU" sz="1200" dirty="0">
                          <a:effectLst/>
                        </a:rPr>
                        <a:t>/201</a:t>
                      </a:r>
                      <a:r>
                        <a:rPr lang="uk-UA" sz="1200" dirty="0">
                          <a:effectLst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</a:t>
                      </a:r>
                      <a:r>
                        <a:rPr lang="uk-UA" sz="1200">
                          <a:effectLst/>
                        </a:rPr>
                        <a:t>7</a:t>
                      </a:r>
                      <a:r>
                        <a:rPr lang="ru-RU" sz="1200">
                          <a:effectLst/>
                        </a:rPr>
                        <a:t>/201</a:t>
                      </a: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учасників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призових місць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учасників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призових місць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Географія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Екологія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 (1обл.)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Фізика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66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Мамематика, </a:t>
                      </a:r>
                      <a:endParaRPr lang="ru-RU" sz="1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Юні математики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+5кл.+3кл.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0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+5кл.+3кл.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1-5кл.,1-3кл.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Хімія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 (1-обл.)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 (1 обл.)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Українська мова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Біологія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Історія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Астрономія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2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Правознавство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917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Іноземна мова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24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Трудове навчання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1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Інформ.техн.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97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cap="all" dirty="0">
                <a:solidFill>
                  <a:srgbClr val="FF0000"/>
                </a:solidFill>
              </a:rPr>
              <a:t>ДИНАМІКА РОСТУ УЧАСТІ УЧНІВ ШКОЛИ У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uk-UA" sz="2000" b="1" cap="all" dirty="0">
                <a:solidFill>
                  <a:srgbClr val="FF0000"/>
                </a:solidFill>
              </a:rPr>
              <a:t>конкурсі-захисту науково-дослідницьких робіт МАН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910686"/>
              </p:ext>
            </p:extLst>
          </p:nvPr>
        </p:nvGraphicFramePr>
        <p:xfrm>
          <a:off x="251520" y="1340768"/>
          <a:ext cx="8496942" cy="504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8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26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26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266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4877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з/п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Предмет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200" cap="all">
                          <a:effectLst/>
                        </a:rPr>
                        <a:t>КІЛЬКІСТЬ УЧАСНИКІВ/ПРИЗОВИХ МІСЦЬ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77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r>
                        <a:rPr lang="uk-UA" sz="1200">
                          <a:effectLst/>
                        </a:rPr>
                        <a:t>10</a:t>
                      </a:r>
                      <a:r>
                        <a:rPr lang="ru-RU" sz="1200">
                          <a:effectLst/>
                        </a:rPr>
                        <a:t>/201</a:t>
                      </a: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</a:t>
                      </a:r>
                      <a:r>
                        <a:rPr lang="uk-UA" sz="1200">
                          <a:effectLst/>
                        </a:rPr>
                        <a:t>1</a:t>
                      </a:r>
                      <a:r>
                        <a:rPr lang="ru-RU" sz="1200">
                          <a:effectLst/>
                        </a:rPr>
                        <a:t>/201</a:t>
                      </a:r>
                      <a:r>
                        <a:rPr lang="uk-UA" sz="12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826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Кількість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учасників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призових місць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учасників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Кількість призових місць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7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Біологія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 (2-обл.)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 (1обл)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Психологія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 (1обл.)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73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75864037"/>
              </p:ext>
            </p:extLst>
          </p:nvPr>
        </p:nvGraphicFramePr>
        <p:xfrm>
          <a:off x="675491" y="1695377"/>
          <a:ext cx="7488832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963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Ширяєв</a:t>
                      </a:r>
                      <a:r>
                        <a:rPr lang="uk-UA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Даніїл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Кузнєцова Л.С.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Матюшенко Катерина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Кузнєцова Л.С.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Дубінська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Єлизавета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Тріфанова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Кирдода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Діана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Кузнєцова Л.С.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7" y="-104823"/>
            <a:ext cx="233362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24507" y="302725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ФІЗИКА</a:t>
            </a:r>
            <a:endParaRPr lang="ru-RU" sz="6000" b="1" dirty="0">
              <a:solidFill>
                <a:schemeClr val="accent6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3" y="5199972"/>
            <a:ext cx="1728610" cy="163026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11" y="5184444"/>
            <a:ext cx="2479551" cy="155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03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798" y="6206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АСТРОНОМІЯ</a:t>
            </a:r>
            <a:endParaRPr lang="ru-RU" sz="6000" b="1" dirty="0">
              <a:solidFill>
                <a:schemeClr val="accent6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93461591"/>
              </p:ext>
            </p:extLst>
          </p:nvPr>
        </p:nvGraphicFramePr>
        <p:xfrm>
          <a:off x="539552" y="2132856"/>
          <a:ext cx="785921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4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5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54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54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174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422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 Катерина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Тріфанова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 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4" y="0"/>
            <a:ext cx="1566986" cy="15669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660"/>
            <a:ext cx="2096269" cy="1597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15403"/>
            <a:ext cx="5256584" cy="330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91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5557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ХІМІЯ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2718691" cy="19888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213" y="44624"/>
            <a:ext cx="3120259" cy="1944215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39156982"/>
              </p:ext>
            </p:extLst>
          </p:nvPr>
        </p:nvGraphicFramePr>
        <p:xfrm>
          <a:off x="467544" y="2060848"/>
          <a:ext cx="7776866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7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97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97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976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3976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5886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0301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Дубінська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Єлизавета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Баранова Т.В.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4715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Кучко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Оксана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Баранова Т.В.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14715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Панкратова </a:t>
                      </a: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Альона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Баранова Т.В.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91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Панкратова </a:t>
                      </a: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Альона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Обласний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Баранова Т.В.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5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4624"/>
            <a:ext cx="6963544" cy="1642194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5400" b="1" dirty="0">
                <a:solidFill>
                  <a:schemeClr val="accent6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УКРАЇНСЬКА МОВА ТА ЛІТЕРАТУРА</a:t>
            </a:r>
            <a:endParaRPr lang="ru-RU" sz="5400" b="1" dirty="0">
              <a:solidFill>
                <a:schemeClr val="accent6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7313164"/>
              </p:ext>
            </p:extLst>
          </p:nvPr>
        </p:nvGraphicFramePr>
        <p:xfrm>
          <a:off x="611560" y="1573912"/>
          <a:ext cx="7848872" cy="257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35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3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3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35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748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7462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Вчитель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550"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Шендрик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Тетяна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Поїзник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 П.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55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Панкратова </a:t>
                      </a: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Альона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Кравченко Т. О.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550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Сіренко </a:t>
                      </a:r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Анджеліка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Міський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Зеленько</a:t>
                      </a:r>
                      <a:r>
                        <a:rPr lang="uk-UA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 </a:t>
                      </a:r>
                      <a:r>
                        <a:rPr lang="uk-UA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55707"/>
            <a:ext cx="4517529" cy="2702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3672408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22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396</TotalTime>
  <Words>647</Words>
  <Application>Microsoft Office PowerPoint</Application>
  <PresentationFormat>Экран (4:3)</PresentationFormat>
  <Paragraphs>383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 PowerPoint</vt:lpstr>
      <vt:lpstr>Презентация PowerPoint</vt:lpstr>
      <vt:lpstr>Презентация PowerPoint</vt:lpstr>
      <vt:lpstr>  ДИНАМІКА РОСТУ УЧАСТІ УЧНІВ ШКОЛИ У ІІ етапі  ВСЕУКРАЇНСЬКИХ учнівських олімпіадах з базових дисциплінта конкурсу юних математиків </vt:lpstr>
      <vt:lpstr>ДИНАМІКА РОСТУ УЧАСТІ УЧНІВ ШКОЛИ У конкурсі-захисту науково-дослідницьких робіт МАН </vt:lpstr>
      <vt:lpstr>Презентация PowerPoint</vt:lpstr>
      <vt:lpstr>АСТРОНОМІЯ</vt:lpstr>
      <vt:lpstr>ХІМІЯ</vt:lpstr>
      <vt:lpstr>  УКРАЇНСЬКА МОВА ТА ЛІТЕРАТУРА</vt:lpstr>
      <vt:lpstr>географія</vt:lpstr>
      <vt:lpstr>БІОЛОГІЯ</vt:lpstr>
      <vt:lpstr>ЕКОЛОГІЯ</vt:lpstr>
      <vt:lpstr>правознавство</vt:lpstr>
      <vt:lpstr>ТРУДОВЕ НАВЧАННЯ (обслуговуюча праця)</vt:lpstr>
      <vt:lpstr>Переможці ІІ-го міського етапу XVIII Міжнародного конкурсу з української мови  ім. П. Яцика</vt:lpstr>
      <vt:lpstr>Переможці ІІ-го міського етапу VІІ Міжнародного мовно-літературного конкурсу ім.Т.Г.Шевченка</vt:lpstr>
      <vt:lpstr>МІСЬКИЙ КОНКУРС  «ЮНИЙ МАТЕМАТИК»</vt:lpstr>
      <vt:lpstr>ман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Windows User</cp:lastModifiedBy>
  <cp:revision>61</cp:revision>
  <dcterms:modified xsi:type="dcterms:W3CDTF">2018-09-17T12:18:43Z</dcterms:modified>
</cp:coreProperties>
</file>