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4254F2B6-CCFF-4754-A8CA-C70BABEEDF1B}">
          <p14:sldIdLst>
            <p14:sldId id="278"/>
            <p14:sldId id="257"/>
            <p14:sldId id="258"/>
            <p14:sldId id="259"/>
            <p14:sldId id="260"/>
            <p14:sldId id="261"/>
            <p14:sldId id="262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8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/>
              <a:t>УКРАЇНСЬКА</a:t>
            </a:r>
            <a:r>
              <a:rPr lang="ru-RU" sz="3200" baseline="0"/>
              <a:t> МОВА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32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5.4533064570726738E-3"/>
                  <c:y val="-5.1336904160108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906612914145348E-2"/>
                  <c:y val="-3.4224602773405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4533064570726738E-3"/>
                  <c:y val="-5.1336904160108263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1</a:t>
                    </a:r>
                    <a:r>
                      <a:rPr lang="uk-UA"/>
                      <a:t>53,6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Лист9!$A$3:$A$5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Лист9!$B$3:$B$5</c:f>
              <c:numCache>
                <c:formatCode>General</c:formatCode>
                <c:ptCount val="3"/>
                <c:pt idx="0">
                  <c:v>160.4</c:v>
                </c:pt>
                <c:pt idx="1">
                  <c:v>148.80000000000001</c:v>
                </c:pt>
                <c:pt idx="2">
                  <c:v>153.6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956224"/>
        <c:axId val="124278976"/>
        <c:axId val="0"/>
      </c:bar3DChart>
      <c:catAx>
        <c:axId val="1239562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24278976"/>
        <c:crosses val="autoZero"/>
        <c:auto val="1"/>
        <c:lblAlgn val="ctr"/>
        <c:lblOffset val="100"/>
        <c:noMultiLvlLbl val="0"/>
      </c:catAx>
      <c:valAx>
        <c:axId val="124278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956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4400"/>
              <a:t>МАТЕМАТИКА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44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4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26040972248018E-2"/>
                  <c:y val="-5.1009569984415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70031899948053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40063799896106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Лист10!$A$2:$A$4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Лист10!$B$2:$B$4</c:f>
              <c:numCache>
                <c:formatCode>General</c:formatCode>
                <c:ptCount val="3"/>
                <c:pt idx="0">
                  <c:v>139.9</c:v>
                </c:pt>
                <c:pt idx="1">
                  <c:v>150.4</c:v>
                </c:pt>
                <c:pt idx="2">
                  <c:v>143.69999999999999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956736"/>
        <c:axId val="124322368"/>
        <c:axId val="0"/>
      </c:bar3DChart>
      <c:catAx>
        <c:axId val="12395673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4322368"/>
        <c:crosses val="autoZero"/>
        <c:auto val="1"/>
        <c:lblAlgn val="ctr"/>
        <c:lblOffset val="100"/>
        <c:noMultiLvlLbl val="0"/>
      </c:catAx>
      <c:valAx>
        <c:axId val="1243223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9567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200"/>
              <a:t>ІСТОРІЯ</a:t>
            </a:r>
            <a:r>
              <a:rPr lang="ru-RU" sz="3200" baseline="0"/>
              <a:t> УКРАЇНИ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32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9596747806811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7.10321947363465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1435446929535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Лист11!$A$2:$A$4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Лист11!$B$2:$B$4</c:f>
              <c:numCache>
                <c:formatCode>General</c:formatCode>
                <c:ptCount val="3"/>
                <c:pt idx="0">
                  <c:v>142</c:v>
                </c:pt>
                <c:pt idx="1">
                  <c:v>134.30000000000001</c:v>
                </c:pt>
                <c:pt idx="2">
                  <c:v>139.9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101632"/>
        <c:axId val="124324672"/>
        <c:axId val="0"/>
      </c:bar3DChart>
      <c:catAx>
        <c:axId val="12410163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4324672"/>
        <c:crosses val="autoZero"/>
        <c:auto val="1"/>
        <c:lblAlgn val="ctr"/>
        <c:lblOffset val="100"/>
        <c:noMultiLvlLbl val="0"/>
      </c:catAx>
      <c:valAx>
        <c:axId val="12432467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1016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3600"/>
              <a:t>АНГЛІЙСЬКА</a:t>
            </a:r>
            <a:r>
              <a:rPr lang="ru-RU" sz="3600" baseline="0"/>
              <a:t> МОВА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40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40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3.466955973981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3.17804297614966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3.46695597398145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Лист12!$A$2:$A$4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Лист12!$B$2:$B$4</c:f>
              <c:numCache>
                <c:formatCode>General</c:formatCode>
                <c:ptCount val="3"/>
                <c:pt idx="0">
                  <c:v>140.80000000000001</c:v>
                </c:pt>
                <c:pt idx="1">
                  <c:v>144.1</c:v>
                </c:pt>
                <c:pt idx="2">
                  <c:v>135.6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102144"/>
        <c:axId val="124326976"/>
        <c:axId val="0"/>
      </c:bar3DChart>
      <c:catAx>
        <c:axId val="12410214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4326976"/>
        <c:crosses val="autoZero"/>
        <c:auto val="1"/>
        <c:lblAlgn val="ctr"/>
        <c:lblOffset val="100"/>
        <c:noMultiLvlLbl val="0"/>
      </c:catAx>
      <c:valAx>
        <c:axId val="12432697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10214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4000"/>
              <a:t>ГЕОГРАФІЯ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40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4000"/>
          </a:p>
        </c:rich>
      </c:tx>
      <c:layout>
        <c:manualLayout>
          <c:xMode val="edge"/>
          <c:yMode val="edge"/>
          <c:x val="0.36132733436359388"/>
          <c:y val="3.723595120940159E-2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0050127574293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1052970874213115E-3"/>
                  <c:y val="-3.437164727021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2.00501275742931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Лист13!$A$2:$A$4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Лист13!$B$2:$B$4</c:f>
              <c:numCache>
                <c:formatCode>General</c:formatCode>
                <c:ptCount val="3"/>
                <c:pt idx="0">
                  <c:v>141.69999999999999</c:v>
                </c:pt>
                <c:pt idx="1">
                  <c:v>122.4</c:v>
                </c:pt>
                <c:pt idx="2">
                  <c:v>137.6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3342848"/>
        <c:axId val="124329280"/>
        <c:axId val="0"/>
      </c:bar3DChart>
      <c:catAx>
        <c:axId val="12334284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4329280"/>
        <c:crosses val="autoZero"/>
        <c:auto val="1"/>
        <c:lblAlgn val="ctr"/>
        <c:lblOffset val="100"/>
        <c:noMultiLvlLbl val="0"/>
      </c:catAx>
      <c:valAx>
        <c:axId val="1243292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334284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4400"/>
              <a:t>БІОЛОГІЯ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44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4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7238681845118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1.9067077291582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3581890952189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Лист14!$A$2:$A$4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Лист14!$B$2:$B$4</c:f>
              <c:numCache>
                <c:formatCode>General</c:formatCode>
                <c:ptCount val="3"/>
                <c:pt idx="0">
                  <c:v>162.19999999999999</c:v>
                </c:pt>
                <c:pt idx="1">
                  <c:v>144.19999999999999</c:v>
                </c:pt>
                <c:pt idx="2">
                  <c:v>129.19999999999999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104192"/>
        <c:axId val="125036224"/>
        <c:axId val="0"/>
      </c:bar3DChart>
      <c:catAx>
        <c:axId val="124104192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5036224"/>
        <c:crosses val="autoZero"/>
        <c:auto val="1"/>
        <c:lblAlgn val="ctr"/>
        <c:lblOffset val="100"/>
        <c:noMultiLvlLbl val="0"/>
      </c:catAx>
      <c:valAx>
        <c:axId val="12503622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1041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4400"/>
              <a:t>ХІМІЯ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i="0" baseline="0">
                <a:effectLst/>
              </a:rPr>
              <a:t>(СЕРЕДНІЙ БАЛ)</a:t>
            </a:r>
            <a:endParaRPr lang="ru-RU" sz="4400">
              <a:effectLst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ru-RU" sz="44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0"/>
                  <c:y val="-2.6030368763557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-2.60303687635574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237665466318891E-3"/>
                  <c:y val="-4.3383947939262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Лист15!$A$2:$A$4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Лист15!$B$2:$B$4</c:f>
              <c:numCache>
                <c:formatCode>General</c:formatCode>
                <c:ptCount val="3"/>
                <c:pt idx="0">
                  <c:v>159.19999999999999</c:v>
                </c:pt>
                <c:pt idx="1">
                  <c:v>160.30000000000001</c:v>
                </c:pt>
                <c:pt idx="2">
                  <c:v>181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937216"/>
        <c:axId val="125038528"/>
        <c:axId val="0"/>
      </c:bar3DChart>
      <c:catAx>
        <c:axId val="124937216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800" b="1"/>
            </a:pPr>
            <a:endParaRPr lang="ru-RU"/>
          </a:p>
        </c:txPr>
        <c:crossAx val="125038528"/>
        <c:crosses val="autoZero"/>
        <c:auto val="1"/>
        <c:lblAlgn val="ctr"/>
        <c:lblOffset val="100"/>
        <c:noMultiLvlLbl val="0"/>
      </c:catAx>
      <c:valAx>
        <c:axId val="12503852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9372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ru-RU" sz="3200" b="1" dirty="0"/>
              <a:t>ФІЗИКА</a:t>
            </a:r>
          </a:p>
          <a:p>
            <a:pPr>
              <a:defRPr sz="2000"/>
            </a:pPr>
            <a:r>
              <a:rPr lang="ru-RU" sz="2400" b="1" dirty="0"/>
              <a:t>(СЕРЕДНІЙ</a:t>
            </a:r>
            <a:r>
              <a:rPr lang="ru-RU" sz="2400" b="1" baseline="0" dirty="0"/>
              <a:t> БАЛ</a:t>
            </a:r>
            <a:r>
              <a:rPr lang="ru-RU" sz="2400" baseline="0" dirty="0"/>
              <a:t>)</a:t>
            </a:r>
            <a:endParaRPr lang="ru-RU" sz="24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494096791190733E-2"/>
          <c:y val="0.43241331040123249"/>
          <c:w val="0.9751893313566663"/>
          <c:h val="0.44219077399438989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dLbl>
              <c:idx val="1"/>
              <c:layout>
                <c:manualLayout>
                  <c:x val="1.8557180664528256E-3"/>
                  <c:y val="-2.39431378754754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Лист16!$A$2:$A$4</c:f>
              <c:strCache>
                <c:ptCount val="3"/>
                <c:pt idx="0">
                  <c:v>2016 рік</c:v>
                </c:pt>
                <c:pt idx="1">
                  <c:v>2017 рік</c:v>
                </c:pt>
                <c:pt idx="2">
                  <c:v>2018 рік</c:v>
                </c:pt>
              </c:strCache>
            </c:strRef>
          </c:cat>
          <c:val>
            <c:numRef>
              <c:f>Лист16!$B$2:$B$4</c:f>
              <c:numCache>
                <c:formatCode>General</c:formatCode>
                <c:ptCount val="3"/>
                <c:pt idx="1">
                  <c:v>146.5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937728"/>
        <c:axId val="125040832"/>
        <c:axId val="0"/>
      </c:bar3DChart>
      <c:catAx>
        <c:axId val="124937728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25040832"/>
        <c:crosses val="autoZero"/>
        <c:auto val="1"/>
        <c:lblAlgn val="ctr"/>
        <c:lblOffset val="100"/>
        <c:noMultiLvlLbl val="0"/>
      </c:catAx>
      <c:valAx>
        <c:axId val="12504083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249377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/>
              <a:t>середній</a:t>
            </a:r>
            <a:r>
              <a:rPr lang="ru-RU" sz="3200" baseline="0"/>
              <a:t> бал по школі</a:t>
            </a:r>
            <a:endParaRPr lang="ru-RU" sz="320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8263834887611394E-2"/>
          <c:y val="0.23474818907512787"/>
          <c:w val="0.96992959846590765"/>
          <c:h val="0.40712973029226696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2000" b="1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Лист8!$A$1:$A$8</c:f>
              <c:strCache>
                <c:ptCount val="8"/>
                <c:pt idx="0">
                  <c:v>хімія</c:v>
                </c:pt>
                <c:pt idx="1">
                  <c:v>українська мова</c:v>
                </c:pt>
                <c:pt idx="2">
                  <c:v>історія України</c:v>
                </c:pt>
                <c:pt idx="3">
                  <c:v>географія</c:v>
                </c:pt>
                <c:pt idx="4">
                  <c:v>англійська мова</c:v>
                </c:pt>
                <c:pt idx="5">
                  <c:v>математика</c:v>
                </c:pt>
                <c:pt idx="6">
                  <c:v>біологія</c:v>
                </c:pt>
                <c:pt idx="7">
                  <c:v>середній бал</c:v>
                </c:pt>
              </c:strCache>
            </c:strRef>
          </c:cat>
          <c:val>
            <c:numRef>
              <c:f>Лист8!$B$1:$B$8</c:f>
              <c:numCache>
                <c:formatCode>0.0</c:formatCode>
                <c:ptCount val="8"/>
                <c:pt idx="0">
                  <c:v>10</c:v>
                </c:pt>
                <c:pt idx="1">
                  <c:v>7.6</c:v>
                </c:pt>
                <c:pt idx="2">
                  <c:v>6.7</c:v>
                </c:pt>
                <c:pt idx="3">
                  <c:v>6.7</c:v>
                </c:pt>
                <c:pt idx="4">
                  <c:v>6.7</c:v>
                </c:pt>
                <c:pt idx="5">
                  <c:v>6.6</c:v>
                </c:pt>
                <c:pt idx="6">
                  <c:v>6.3</c:v>
                </c:pt>
                <c:pt idx="7">
                  <c:v>7.2285714285714286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24939264"/>
        <c:axId val="125075456"/>
        <c:axId val="0"/>
      </c:bar3DChart>
      <c:catAx>
        <c:axId val="12493926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2000" b="1"/>
            </a:pPr>
            <a:endParaRPr lang="ru-RU"/>
          </a:p>
        </c:txPr>
        <c:crossAx val="125075456"/>
        <c:crosses val="autoZero"/>
        <c:auto val="1"/>
        <c:lblAlgn val="ctr"/>
        <c:lblOffset val="100"/>
        <c:noMultiLvlLbl val="0"/>
      </c:catAx>
      <c:valAx>
        <c:axId val="1250754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2493926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C26DF-5BDF-41FE-AFDC-D9E448C2B8DA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4234B-7930-4AEA-B4DD-76ABE46C68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182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DBA1B27-C814-4D78-A0D7-743F51DDFEA4}" type="datetimeFigureOut">
              <a:rPr lang="ru-RU" smtClean="0"/>
              <a:t>10.09.2018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9211AB4-561E-454B-9989-94B175E1469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513582"/>
              </p:ext>
            </p:extLst>
          </p:nvPr>
        </p:nvGraphicFramePr>
        <p:xfrm>
          <a:off x="323530" y="2420888"/>
          <a:ext cx="8568950" cy="3456384"/>
        </p:xfrm>
        <a:graphic>
          <a:graphicData uri="http://schemas.openxmlformats.org/drawingml/2006/table">
            <a:tbl>
              <a:tblPr/>
              <a:tblGrid>
                <a:gridCol w="682522"/>
                <a:gridCol w="682522"/>
                <a:gridCol w="682522"/>
                <a:gridCol w="682522"/>
                <a:gridCol w="682522"/>
                <a:gridCol w="682522"/>
                <a:gridCol w="682522"/>
                <a:gridCol w="758038"/>
                <a:gridCol w="909978"/>
                <a:gridCol w="530821"/>
                <a:gridCol w="758315"/>
                <a:gridCol w="834144"/>
              </a:tblGrid>
              <a:tr h="761789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</a:t>
                      </a: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зареєстрованих</a:t>
                      </a:r>
                      <a:endParaRPr lang="ru-RU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складання</a:t>
                      </a: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Оцінка</a:t>
                      </a: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08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b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подолав</a:t>
                      </a:r>
                      <a:b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подолав</a:t>
                      </a:r>
                      <a:b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обрано</a:t>
                      </a: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avg</a:t>
                      </a:r>
                      <a:endParaRPr lang="en-US" b="1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371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153.6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188.0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694934" y="804282"/>
            <a:ext cx="6261442" cy="95410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kumimoji="0" lang="ru-RU" altLang="ru-RU" sz="32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endParaRPr kumimoji="0" lang="ru-RU" altLang="ru-RU" sz="32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080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59086683"/>
              </p:ext>
            </p:extLst>
          </p:nvPr>
        </p:nvGraphicFramePr>
        <p:xfrm>
          <a:off x="755576" y="620688"/>
          <a:ext cx="7443067" cy="49538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54449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5932350"/>
              </p:ext>
            </p:extLst>
          </p:nvPr>
        </p:nvGraphicFramePr>
        <p:xfrm>
          <a:off x="611560" y="764704"/>
          <a:ext cx="7506121" cy="48621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76196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63850882"/>
              </p:ext>
            </p:extLst>
          </p:nvPr>
        </p:nvGraphicFramePr>
        <p:xfrm>
          <a:off x="683569" y="836712"/>
          <a:ext cx="7619850" cy="4809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13949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47911"/>
              </p:ext>
            </p:extLst>
          </p:nvPr>
        </p:nvGraphicFramePr>
        <p:xfrm>
          <a:off x="859631" y="692696"/>
          <a:ext cx="7456785" cy="5067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90258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896460"/>
              </p:ext>
            </p:extLst>
          </p:nvPr>
        </p:nvGraphicFramePr>
        <p:xfrm>
          <a:off x="683568" y="692697"/>
          <a:ext cx="7572225" cy="49318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68182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3926487"/>
              </p:ext>
            </p:extLst>
          </p:nvPr>
        </p:nvGraphicFramePr>
        <p:xfrm>
          <a:off x="827584" y="548680"/>
          <a:ext cx="7166272" cy="5002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31768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988794"/>
              </p:ext>
            </p:extLst>
          </p:nvPr>
        </p:nvGraphicFramePr>
        <p:xfrm>
          <a:off x="467544" y="548680"/>
          <a:ext cx="7793012" cy="583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1224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66324"/>
              </p:ext>
            </p:extLst>
          </p:nvPr>
        </p:nvGraphicFramePr>
        <p:xfrm>
          <a:off x="457200" y="2276873"/>
          <a:ext cx="8229600" cy="3600400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127204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</a:rPr>
                        <a:t>складання</a:t>
                      </a:r>
                      <a:r>
                        <a:rPr lang="ru-RU" b="1" dirty="0">
                          <a:effectLst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avg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0666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139.9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179.0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31640" y="701497"/>
            <a:ext cx="6408712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Історія</a:t>
            </a:r>
            <a:r>
              <a:rPr kumimoji="0" lang="ru-RU" altLang="ru-RU" sz="36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36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України</a:t>
            </a:r>
            <a:endParaRPr kumimoji="0" lang="ru-RU" altLang="ru-RU" sz="36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69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214143"/>
              </p:ext>
            </p:extLst>
          </p:nvPr>
        </p:nvGraphicFramePr>
        <p:xfrm>
          <a:off x="251520" y="2132856"/>
          <a:ext cx="8435280" cy="3816424"/>
        </p:xfrm>
        <a:graphic>
          <a:graphicData uri="http://schemas.openxmlformats.org/drawingml/2006/table">
            <a:tbl>
              <a:tblPr/>
              <a:tblGrid>
                <a:gridCol w="936104"/>
                <a:gridCol w="641176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271220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</a:rPr>
                        <a:t>складання</a:t>
                      </a:r>
                      <a:r>
                        <a:rPr lang="ru-RU" b="1" dirty="0">
                          <a:effectLst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avg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674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143.7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186.0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3608" y="465547"/>
            <a:ext cx="6264696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Математика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844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736296"/>
              </p:ext>
            </p:extLst>
          </p:nvPr>
        </p:nvGraphicFramePr>
        <p:xfrm>
          <a:off x="457200" y="2276872"/>
          <a:ext cx="8229600" cy="3456384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127204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Результат складання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avg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177.0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181.0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185.0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647600"/>
            <a:ext cx="5976664" cy="107721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0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Хімія</a:t>
            </a:r>
            <a:endParaRPr kumimoji="0" lang="ru-RU" altLang="ru-RU" sz="40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05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178579"/>
              </p:ext>
            </p:extLst>
          </p:nvPr>
        </p:nvGraphicFramePr>
        <p:xfrm>
          <a:off x="457200" y="1988840"/>
          <a:ext cx="8229600" cy="3744416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415236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</a:rPr>
                        <a:t>складання</a:t>
                      </a:r>
                      <a:r>
                        <a:rPr lang="ru-RU" b="1" dirty="0">
                          <a:effectLst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avg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129.2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176.0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691680" y="384966"/>
            <a:ext cx="4824536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Біологія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220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887831"/>
              </p:ext>
            </p:extLst>
          </p:nvPr>
        </p:nvGraphicFramePr>
        <p:xfrm>
          <a:off x="457200" y="2060848"/>
          <a:ext cx="8229600" cy="3672408"/>
        </p:xfrm>
        <a:graphic>
          <a:graphicData uri="http://schemas.openxmlformats.org/drawingml/2006/table">
            <a:tbl>
              <a:tblPr/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1343228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</a:rPr>
                        <a:t>складання</a:t>
                      </a:r>
                      <a:r>
                        <a:rPr lang="ru-RU" b="1" dirty="0">
                          <a:effectLst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з’явився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112.0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137.6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3808" y="423918"/>
            <a:ext cx="3009350" cy="113877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Географія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5982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419527"/>
              </p:ext>
            </p:extLst>
          </p:nvPr>
        </p:nvGraphicFramePr>
        <p:xfrm>
          <a:off x="395535" y="2420888"/>
          <a:ext cx="8424936" cy="3672408"/>
        </p:xfrm>
        <a:graphic>
          <a:graphicData uri="http://schemas.openxmlformats.org/drawingml/2006/table">
            <a:tbl>
              <a:tblPr/>
              <a:tblGrid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  <a:gridCol w="702078"/>
              </a:tblGrid>
              <a:tr h="1173212">
                <a:tc rowSpan="2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Кількість</a:t>
                      </a:r>
                      <a:r>
                        <a:rPr lang="ru-RU" b="1" dirty="0">
                          <a:effectLst/>
                        </a:rPr>
                        <a:t/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зареєстрованих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Результат </a:t>
                      </a:r>
                      <a:r>
                        <a:rPr lang="ru-RU" b="1" dirty="0" err="1">
                          <a:effectLst/>
                        </a:rPr>
                        <a:t>складання</a:t>
                      </a:r>
                      <a:r>
                        <a:rPr lang="ru-RU" b="1" dirty="0">
                          <a:effectLst/>
                        </a:rPr>
                        <a:t> тесту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Бал за шкалою 100-200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b="1" dirty="0" err="1">
                          <a:effectLst/>
                        </a:rPr>
                        <a:t>Оцінка</a:t>
                      </a:r>
                      <a:r>
                        <a:rPr lang="ru-RU" b="1" dirty="0">
                          <a:effectLst/>
                        </a:rPr>
                        <a:t> ДПА</a:t>
                      </a:r>
                      <a:r>
                        <a:rPr lang="ru-RU" b="1" dirty="0">
                          <a:solidFill>
                            <a:srgbClr val="F24E5E"/>
                          </a:solidFill>
                          <a:effectLst/>
                        </a:rPr>
                        <a:t>**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4120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>
                          <a:effectLst/>
                        </a:rPr>
                        <a:t>не</a:t>
                      </a:r>
                      <a:br>
                        <a:rPr lang="ru-RU" b="1" dirty="0">
                          <a:effectLst/>
                        </a:rPr>
                      </a:br>
                      <a:r>
                        <a:rPr lang="ru-RU" b="1" dirty="0" err="1">
                          <a:effectLst/>
                        </a:rPr>
                        <a:t>з’явився</a:t>
                      </a:r>
                      <a:endParaRPr lang="ru-RU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анульовано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не 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подолав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поріг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avg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>
                          <a:effectLst/>
                        </a:rPr>
                        <a:t>обрано</a:t>
                      </a:r>
                      <a:br>
                        <a:rPr lang="ru-RU" b="1">
                          <a:effectLst/>
                        </a:rPr>
                      </a:br>
                      <a:r>
                        <a:rPr lang="ru-RU" b="1">
                          <a:effectLst/>
                        </a:rPr>
                        <a:t>як ДПА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>
                          <a:effectLst/>
                        </a:rPr>
                        <a:t>min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>
                          <a:effectLst/>
                        </a:rPr>
                        <a:t>avg</a:t>
                      </a:r>
                      <a:endParaRPr lang="en-US" b="1" dirty="0">
                        <a:effectLst/>
                      </a:endParaRP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effectLst/>
                        </a:rPr>
                        <a:t>max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799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135.6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171.0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6.7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47625" marR="47625" marT="47625" marB="47625" anchor="ctr">
                    <a:lnL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195736" y="542092"/>
            <a:ext cx="4838119" cy="104644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44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Англійська</a:t>
            </a:r>
            <a:r>
              <a:rPr kumimoji="0" lang="ru-RU" altLang="ru-RU" sz="4400" b="1" i="0" u="none" strike="noStrike" cap="none" normalizeH="0" baseline="0" dirty="0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 </a:t>
            </a:r>
            <a:r>
              <a:rPr kumimoji="0" lang="ru-RU" altLang="ru-RU" sz="4400" b="1" i="0" u="none" strike="noStrike" cap="none" normalizeH="0" baseline="0" dirty="0" err="1" smtClean="0">
                <a:ln>
                  <a:noFill/>
                </a:ln>
                <a:solidFill>
                  <a:srgbClr val="F24E5E"/>
                </a:solidFill>
                <a:effectLst/>
                <a:latin typeface="ArialRegular"/>
                <a:cs typeface="Arial" pitchFamily="34" charset="0"/>
              </a:rPr>
              <a:t>мова</a:t>
            </a:r>
            <a:endParaRPr kumimoji="0" lang="ru-RU" altLang="ru-RU" sz="4400" b="1" i="0" u="none" strike="noStrike" cap="none" normalizeH="0" baseline="0" dirty="0" smtClean="0">
              <a:ln>
                <a:noFill/>
              </a:ln>
              <a:solidFill>
                <a:srgbClr val="F24E5E"/>
              </a:solidFill>
              <a:effectLst/>
              <a:latin typeface="ArialRegular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688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>
            <a:graphicFrameLocks/>
          </p:cNvGraphicFramePr>
          <p:nvPr/>
        </p:nvGraphicFramePr>
        <p:xfrm>
          <a:off x="1078706" y="1202531"/>
          <a:ext cx="6986587" cy="4452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2534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67200" y="3333750"/>
          <a:ext cx="609600" cy="190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0970788"/>
              </p:ext>
            </p:extLst>
          </p:nvPr>
        </p:nvGraphicFramePr>
        <p:xfrm>
          <a:off x="899592" y="548680"/>
          <a:ext cx="7199039" cy="5121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32333610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334</Words>
  <Application>Microsoft Office PowerPoint</Application>
  <PresentationFormat>Экран (4:3)</PresentationFormat>
  <Paragraphs>241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УКРАЇНСЬКА МОВА</dc:title>
  <dc:creator>ПК</dc:creator>
  <cp:lastModifiedBy>Windows User</cp:lastModifiedBy>
  <cp:revision>11</cp:revision>
  <dcterms:created xsi:type="dcterms:W3CDTF">2018-08-30T22:31:58Z</dcterms:created>
  <dcterms:modified xsi:type="dcterms:W3CDTF">2018-09-10T13:18:37Z</dcterms:modified>
</cp:coreProperties>
</file>