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3" r:id="rId4"/>
    <p:sldId id="262" r:id="rId5"/>
    <p:sldId id="261" r:id="rId6"/>
    <p:sldId id="271" r:id="rId7"/>
    <p:sldId id="272" r:id="rId8"/>
    <p:sldId id="274" r:id="rId9"/>
    <p:sldId id="275" r:id="rId10"/>
    <p:sldId id="264" r:id="rId11"/>
    <p:sldId id="270" r:id="rId12"/>
    <p:sldId id="269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&#1057;&#1090;&#1091;&#1087;&#1110;&#1085;&#1100;%20&#1085;&#1072;&#1074;&#1095;&#1077;&#1085;&#1086;&#1089;&#1090;&#1110;%20(2)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uk-UA" sz="20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успішності</a:t>
            </a:r>
          </a:p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uk-UA" sz="20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2021-2022н.р.</a:t>
            </a:r>
            <a:endParaRPr lang="uk-UA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Аркуш1!$A$21:$A$38</c:f>
              <c:strCache>
                <c:ptCount val="18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6-А</c:v>
                </c:pt>
                <c:pt idx="4">
                  <c:v>6-Б</c:v>
                </c:pt>
                <c:pt idx="5">
                  <c:v>6-В</c:v>
                </c:pt>
                <c:pt idx="6">
                  <c:v>7-А</c:v>
                </c:pt>
                <c:pt idx="7">
                  <c:v>7-Б</c:v>
                </c:pt>
                <c:pt idx="8">
                  <c:v>7-В</c:v>
                </c:pt>
                <c:pt idx="9">
                  <c:v>8-М</c:v>
                </c:pt>
                <c:pt idx="10">
                  <c:v>8-Б</c:v>
                </c:pt>
                <c:pt idx="11">
                  <c:v>9-М</c:v>
                </c:pt>
                <c:pt idx="12">
                  <c:v>9-Б</c:v>
                </c:pt>
                <c:pt idx="13">
                  <c:v>9-В</c:v>
                </c:pt>
                <c:pt idx="14">
                  <c:v>10-А</c:v>
                </c:pt>
                <c:pt idx="15">
                  <c:v>11-А</c:v>
                </c:pt>
                <c:pt idx="16">
                  <c:v>11-М</c:v>
                </c:pt>
                <c:pt idx="17">
                  <c:v>середній бал</c:v>
                </c:pt>
              </c:strCache>
            </c:strRef>
          </c:cat>
          <c:val>
            <c:numRef>
              <c:f>Аркуш1!$B$21:$B$38</c:f>
              <c:numCache>
                <c:formatCode>General</c:formatCode>
                <c:ptCount val="18"/>
                <c:pt idx="0">
                  <c:v>9</c:v>
                </c:pt>
                <c:pt idx="1">
                  <c:v>8.8000000000000007</c:v>
                </c:pt>
                <c:pt idx="2">
                  <c:v>8.9</c:v>
                </c:pt>
                <c:pt idx="3">
                  <c:v>9.4</c:v>
                </c:pt>
                <c:pt idx="4">
                  <c:v>8.6999999999999993</c:v>
                </c:pt>
                <c:pt idx="5">
                  <c:v>8.5</c:v>
                </c:pt>
                <c:pt idx="6">
                  <c:v>8.6999999999999993</c:v>
                </c:pt>
                <c:pt idx="7">
                  <c:v>7.9</c:v>
                </c:pt>
                <c:pt idx="8">
                  <c:v>8</c:v>
                </c:pt>
                <c:pt idx="9">
                  <c:v>8</c:v>
                </c:pt>
                <c:pt idx="10">
                  <c:v>7.8</c:v>
                </c:pt>
                <c:pt idx="11">
                  <c:v>9.1</c:v>
                </c:pt>
                <c:pt idx="12">
                  <c:v>7</c:v>
                </c:pt>
                <c:pt idx="13">
                  <c:v>8.1999999999999993</c:v>
                </c:pt>
                <c:pt idx="14">
                  <c:v>9.5</c:v>
                </c:pt>
                <c:pt idx="15">
                  <c:v>8.5</c:v>
                </c:pt>
                <c:pt idx="16">
                  <c:v>9.1</c:v>
                </c:pt>
                <c:pt idx="17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46-40FD-A189-BFBC9BC391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10303424"/>
        <c:axId val="413048624"/>
      </c:barChart>
      <c:catAx>
        <c:axId val="410303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413048624"/>
        <c:crosses val="autoZero"/>
        <c:auto val="1"/>
        <c:lblAlgn val="ctr"/>
        <c:lblOffset val="100"/>
        <c:noMultiLvlLbl val="0"/>
      </c:catAx>
      <c:valAx>
        <c:axId val="4130486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030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ПОРІВНЯЛЬНА</a:t>
            </a:r>
            <a:r>
              <a:rPr lang="uk-UA" baseline="0"/>
              <a:t> ДІАГРАМА індекса успішності за результатами річного оцінювання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Аркуш4!$B$1</c:f>
              <c:strCache>
                <c:ptCount val="1"/>
                <c:pt idx="0">
                  <c:v>2020-2021 н.р.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Аркуш4!$A$2:$A$19</c:f>
              <c:strCache>
                <c:ptCount val="18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6-А</c:v>
                </c:pt>
                <c:pt idx="4">
                  <c:v>6-Б</c:v>
                </c:pt>
                <c:pt idx="5">
                  <c:v>6-В</c:v>
                </c:pt>
                <c:pt idx="6">
                  <c:v>7-А</c:v>
                </c:pt>
                <c:pt idx="7">
                  <c:v>7-Б</c:v>
                </c:pt>
                <c:pt idx="8">
                  <c:v>7-В</c:v>
                </c:pt>
                <c:pt idx="9">
                  <c:v>8-М</c:v>
                </c:pt>
                <c:pt idx="10">
                  <c:v>8-Б</c:v>
                </c:pt>
                <c:pt idx="11">
                  <c:v>9-М</c:v>
                </c:pt>
                <c:pt idx="12">
                  <c:v>9-Б</c:v>
                </c:pt>
                <c:pt idx="13">
                  <c:v>9-В</c:v>
                </c:pt>
                <c:pt idx="14">
                  <c:v>10-А</c:v>
                </c:pt>
                <c:pt idx="15">
                  <c:v>11-А</c:v>
                </c:pt>
                <c:pt idx="16">
                  <c:v>11-М</c:v>
                </c:pt>
                <c:pt idx="17">
                  <c:v>середній бал</c:v>
                </c:pt>
              </c:strCache>
            </c:strRef>
          </c:cat>
          <c:val>
            <c:numRef>
              <c:f>Аркуш4!$B$2:$B$19</c:f>
              <c:numCache>
                <c:formatCode>General</c:formatCode>
                <c:ptCount val="18"/>
                <c:pt idx="0">
                  <c:v>8</c:v>
                </c:pt>
                <c:pt idx="1">
                  <c:v>7.4</c:v>
                </c:pt>
                <c:pt idx="2">
                  <c:v>8.1999999999999993</c:v>
                </c:pt>
                <c:pt idx="3">
                  <c:v>9.5</c:v>
                </c:pt>
                <c:pt idx="4">
                  <c:v>8</c:v>
                </c:pt>
                <c:pt idx="5">
                  <c:v>8.1</c:v>
                </c:pt>
                <c:pt idx="6">
                  <c:v>8.8000000000000007</c:v>
                </c:pt>
                <c:pt idx="7">
                  <c:v>7.5</c:v>
                </c:pt>
                <c:pt idx="8">
                  <c:v>8.6</c:v>
                </c:pt>
                <c:pt idx="9">
                  <c:v>8.1</c:v>
                </c:pt>
                <c:pt idx="10">
                  <c:v>7.8</c:v>
                </c:pt>
                <c:pt idx="11">
                  <c:v>8.4</c:v>
                </c:pt>
                <c:pt idx="12">
                  <c:v>6.2</c:v>
                </c:pt>
                <c:pt idx="13">
                  <c:v>7.6</c:v>
                </c:pt>
                <c:pt idx="14">
                  <c:v>8.1</c:v>
                </c:pt>
                <c:pt idx="15">
                  <c:v>7.5</c:v>
                </c:pt>
                <c:pt idx="16">
                  <c:v>8.3000000000000007</c:v>
                </c:pt>
                <c:pt idx="17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4E-4CE6-ADD8-16F483C2E388}"/>
            </c:ext>
          </c:extLst>
        </c:ser>
        <c:ser>
          <c:idx val="1"/>
          <c:order val="1"/>
          <c:tx>
            <c:strRef>
              <c:f>Аркуш4!$C$1</c:f>
              <c:strCache>
                <c:ptCount val="1"/>
                <c:pt idx="0">
                  <c:v>2021-2022 н.р.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Аркуш4!$A$2:$A$19</c:f>
              <c:strCache>
                <c:ptCount val="18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6-А</c:v>
                </c:pt>
                <c:pt idx="4">
                  <c:v>6-Б</c:v>
                </c:pt>
                <c:pt idx="5">
                  <c:v>6-В</c:v>
                </c:pt>
                <c:pt idx="6">
                  <c:v>7-А</c:v>
                </c:pt>
                <c:pt idx="7">
                  <c:v>7-Б</c:v>
                </c:pt>
                <c:pt idx="8">
                  <c:v>7-В</c:v>
                </c:pt>
                <c:pt idx="9">
                  <c:v>8-М</c:v>
                </c:pt>
                <c:pt idx="10">
                  <c:v>8-Б</c:v>
                </c:pt>
                <c:pt idx="11">
                  <c:v>9-М</c:v>
                </c:pt>
                <c:pt idx="12">
                  <c:v>9-Б</c:v>
                </c:pt>
                <c:pt idx="13">
                  <c:v>9-В</c:v>
                </c:pt>
                <c:pt idx="14">
                  <c:v>10-А</c:v>
                </c:pt>
                <c:pt idx="15">
                  <c:v>11-А</c:v>
                </c:pt>
                <c:pt idx="16">
                  <c:v>11-М</c:v>
                </c:pt>
                <c:pt idx="17">
                  <c:v>середній бал</c:v>
                </c:pt>
              </c:strCache>
            </c:strRef>
          </c:cat>
          <c:val>
            <c:numRef>
              <c:f>Аркуш4!$C$2:$C$19</c:f>
              <c:numCache>
                <c:formatCode>General</c:formatCode>
                <c:ptCount val="18"/>
                <c:pt idx="0">
                  <c:v>9</c:v>
                </c:pt>
                <c:pt idx="1">
                  <c:v>8.8000000000000007</c:v>
                </c:pt>
                <c:pt idx="2">
                  <c:v>8.9</c:v>
                </c:pt>
                <c:pt idx="3">
                  <c:v>9.4</c:v>
                </c:pt>
                <c:pt idx="4">
                  <c:v>8.6999999999999993</c:v>
                </c:pt>
                <c:pt idx="5">
                  <c:v>8.5</c:v>
                </c:pt>
                <c:pt idx="6">
                  <c:v>8.6999999999999993</c:v>
                </c:pt>
                <c:pt idx="7">
                  <c:v>7.9</c:v>
                </c:pt>
                <c:pt idx="8">
                  <c:v>8</c:v>
                </c:pt>
                <c:pt idx="9">
                  <c:v>8</c:v>
                </c:pt>
                <c:pt idx="10">
                  <c:v>7.8</c:v>
                </c:pt>
                <c:pt idx="11">
                  <c:v>9.1</c:v>
                </c:pt>
                <c:pt idx="12">
                  <c:v>7</c:v>
                </c:pt>
                <c:pt idx="13">
                  <c:v>8.1999999999999993</c:v>
                </c:pt>
                <c:pt idx="14">
                  <c:v>9.5</c:v>
                </c:pt>
                <c:pt idx="15">
                  <c:v>8.5</c:v>
                </c:pt>
                <c:pt idx="16">
                  <c:v>9.1</c:v>
                </c:pt>
                <c:pt idx="17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4E-4CE6-ADD8-16F483C2E3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446177983"/>
        <c:axId val="1475902271"/>
      </c:barChart>
      <c:catAx>
        <c:axId val="1446177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1475902271"/>
        <c:crosses val="autoZero"/>
        <c:auto val="1"/>
        <c:lblAlgn val="ctr"/>
        <c:lblOffset val="100"/>
        <c:noMultiLvlLbl val="0"/>
      </c:catAx>
      <c:valAx>
        <c:axId val="147590227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46177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ПОРІВНЯЛЬНА ДІАГРАМА успішності з навчальних предметів за 2020-2021 та 2021-2022 н.р.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Аркуш5!$B$1</c:f>
              <c:strCache>
                <c:ptCount val="1"/>
                <c:pt idx="0">
                  <c:v>2020-2021 н.р.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Аркуш5!$A$2:$A$25</c:f>
              <c:strCache>
                <c:ptCount val="24"/>
                <c:pt idx="0">
                  <c:v>англійська мова</c:v>
                </c:pt>
                <c:pt idx="1">
                  <c:v>астрономія</c:v>
                </c:pt>
                <c:pt idx="2">
                  <c:v>біологія</c:v>
                </c:pt>
                <c:pt idx="3">
                  <c:v>всесвітня історія</c:v>
                </c:pt>
                <c:pt idx="4">
                  <c:v>географія</c:v>
                </c:pt>
                <c:pt idx="5">
                  <c:v>геометрія</c:v>
                </c:pt>
                <c:pt idx="6">
                  <c:v>зарубіжна література </c:v>
                </c:pt>
                <c:pt idx="7">
                  <c:v>захист України</c:v>
                </c:pt>
                <c:pt idx="8">
                  <c:v>інформатика</c:v>
                </c:pt>
                <c:pt idx="9">
                  <c:v>історія України</c:v>
                </c:pt>
                <c:pt idx="10">
                  <c:v>математика (алгебра)</c:v>
                </c:pt>
                <c:pt idx="11">
                  <c:v>мистецтво</c:v>
                </c:pt>
                <c:pt idx="12">
                  <c:v>музичне мистецтво</c:v>
                </c:pt>
                <c:pt idx="13">
                  <c:v>німецька мова</c:v>
                </c:pt>
                <c:pt idx="14">
                  <c:v>образотворче мистецтво</c:v>
                </c:pt>
                <c:pt idx="15">
                  <c:v>основи здоров'я</c:v>
                </c:pt>
                <c:pt idx="16">
                  <c:v>правознавство/громадянська освіта</c:v>
                </c:pt>
                <c:pt idx="17">
                  <c:v>технології</c:v>
                </c:pt>
                <c:pt idx="18">
                  <c:v>українська література</c:v>
                </c:pt>
                <c:pt idx="19">
                  <c:v>українська мова</c:v>
                </c:pt>
                <c:pt idx="20">
                  <c:v>фізика</c:v>
                </c:pt>
                <c:pt idx="21">
                  <c:v>фізична культура</c:v>
                </c:pt>
                <c:pt idx="22">
                  <c:v>хімія</c:v>
                </c:pt>
                <c:pt idx="23">
                  <c:v>середній бал</c:v>
                </c:pt>
              </c:strCache>
            </c:strRef>
          </c:cat>
          <c:val>
            <c:numRef>
              <c:f>Аркуш5!$B$2:$B$25</c:f>
              <c:numCache>
                <c:formatCode>General</c:formatCode>
                <c:ptCount val="24"/>
                <c:pt idx="0">
                  <c:v>7.1</c:v>
                </c:pt>
                <c:pt idx="1">
                  <c:v>10</c:v>
                </c:pt>
                <c:pt idx="2">
                  <c:v>7.2</c:v>
                </c:pt>
                <c:pt idx="3">
                  <c:v>7.6</c:v>
                </c:pt>
                <c:pt idx="4">
                  <c:v>6.9</c:v>
                </c:pt>
                <c:pt idx="5">
                  <c:v>6.2</c:v>
                </c:pt>
                <c:pt idx="6">
                  <c:v>8.6</c:v>
                </c:pt>
                <c:pt idx="7">
                  <c:v>9.9</c:v>
                </c:pt>
                <c:pt idx="8">
                  <c:v>9.4</c:v>
                </c:pt>
                <c:pt idx="9">
                  <c:v>7.9</c:v>
                </c:pt>
                <c:pt idx="10">
                  <c:v>6.6</c:v>
                </c:pt>
                <c:pt idx="11">
                  <c:v>8.3000000000000007</c:v>
                </c:pt>
                <c:pt idx="12">
                  <c:v>8.4</c:v>
                </c:pt>
                <c:pt idx="13">
                  <c:v>7.4</c:v>
                </c:pt>
                <c:pt idx="14">
                  <c:v>8.8000000000000007</c:v>
                </c:pt>
                <c:pt idx="15">
                  <c:v>9.5</c:v>
                </c:pt>
                <c:pt idx="16">
                  <c:v>8.6999999999999993</c:v>
                </c:pt>
                <c:pt idx="17">
                  <c:v>9.8000000000000007</c:v>
                </c:pt>
                <c:pt idx="18">
                  <c:v>8</c:v>
                </c:pt>
                <c:pt idx="19">
                  <c:v>7.3</c:v>
                </c:pt>
                <c:pt idx="20">
                  <c:v>6.2</c:v>
                </c:pt>
                <c:pt idx="21">
                  <c:v>10.4</c:v>
                </c:pt>
                <c:pt idx="22">
                  <c:v>7.2</c:v>
                </c:pt>
                <c:pt idx="23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0E-4AF2-A113-8C33919CE639}"/>
            </c:ext>
          </c:extLst>
        </c:ser>
        <c:ser>
          <c:idx val="1"/>
          <c:order val="1"/>
          <c:tx>
            <c:strRef>
              <c:f>Аркуш5!$C$1</c:f>
              <c:strCache>
                <c:ptCount val="1"/>
                <c:pt idx="0">
                  <c:v>2021-2022 н.р.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Аркуш5!$A$2:$A$25</c:f>
              <c:strCache>
                <c:ptCount val="24"/>
                <c:pt idx="0">
                  <c:v>англійська мова</c:v>
                </c:pt>
                <c:pt idx="1">
                  <c:v>астрономія</c:v>
                </c:pt>
                <c:pt idx="2">
                  <c:v>біологія</c:v>
                </c:pt>
                <c:pt idx="3">
                  <c:v>всесвітня історія</c:v>
                </c:pt>
                <c:pt idx="4">
                  <c:v>географія</c:v>
                </c:pt>
                <c:pt idx="5">
                  <c:v>геометрія</c:v>
                </c:pt>
                <c:pt idx="6">
                  <c:v>зарубіжна література </c:v>
                </c:pt>
                <c:pt idx="7">
                  <c:v>захист України</c:v>
                </c:pt>
                <c:pt idx="8">
                  <c:v>інформатика</c:v>
                </c:pt>
                <c:pt idx="9">
                  <c:v>історія України</c:v>
                </c:pt>
                <c:pt idx="10">
                  <c:v>математика (алгебра)</c:v>
                </c:pt>
                <c:pt idx="11">
                  <c:v>мистецтво</c:v>
                </c:pt>
                <c:pt idx="12">
                  <c:v>музичне мистецтво</c:v>
                </c:pt>
                <c:pt idx="13">
                  <c:v>німецька мова</c:v>
                </c:pt>
                <c:pt idx="14">
                  <c:v>образотворче мистецтво</c:v>
                </c:pt>
                <c:pt idx="15">
                  <c:v>основи здоров'я</c:v>
                </c:pt>
                <c:pt idx="16">
                  <c:v>правознавство/громадянська освіта</c:v>
                </c:pt>
                <c:pt idx="17">
                  <c:v>технології</c:v>
                </c:pt>
                <c:pt idx="18">
                  <c:v>українська література</c:v>
                </c:pt>
                <c:pt idx="19">
                  <c:v>українська мова</c:v>
                </c:pt>
                <c:pt idx="20">
                  <c:v>фізика</c:v>
                </c:pt>
                <c:pt idx="21">
                  <c:v>фізична культура</c:v>
                </c:pt>
                <c:pt idx="22">
                  <c:v>хімія</c:v>
                </c:pt>
                <c:pt idx="23">
                  <c:v>середній бал</c:v>
                </c:pt>
              </c:strCache>
            </c:strRef>
          </c:cat>
          <c:val>
            <c:numRef>
              <c:f>Аркуш5!$C$2:$C$25</c:f>
              <c:numCache>
                <c:formatCode>General</c:formatCode>
                <c:ptCount val="24"/>
                <c:pt idx="0">
                  <c:v>7.4</c:v>
                </c:pt>
                <c:pt idx="1">
                  <c:v>8.6999999999999993</c:v>
                </c:pt>
                <c:pt idx="2">
                  <c:v>8</c:v>
                </c:pt>
                <c:pt idx="3">
                  <c:v>7.6</c:v>
                </c:pt>
                <c:pt idx="4">
                  <c:v>8.1999999999999993</c:v>
                </c:pt>
                <c:pt idx="5">
                  <c:v>7</c:v>
                </c:pt>
                <c:pt idx="6">
                  <c:v>8.6999999999999993</c:v>
                </c:pt>
                <c:pt idx="7">
                  <c:v>10</c:v>
                </c:pt>
                <c:pt idx="8">
                  <c:v>9.6999999999999993</c:v>
                </c:pt>
                <c:pt idx="9">
                  <c:v>8.1</c:v>
                </c:pt>
                <c:pt idx="10">
                  <c:v>7.1</c:v>
                </c:pt>
                <c:pt idx="11">
                  <c:v>8.4</c:v>
                </c:pt>
                <c:pt idx="12">
                  <c:v>8.6999999999999993</c:v>
                </c:pt>
                <c:pt idx="13">
                  <c:v>7.4</c:v>
                </c:pt>
                <c:pt idx="14">
                  <c:v>9.4</c:v>
                </c:pt>
                <c:pt idx="15">
                  <c:v>9.8000000000000007</c:v>
                </c:pt>
                <c:pt idx="16">
                  <c:v>8.1999999999999993</c:v>
                </c:pt>
                <c:pt idx="17">
                  <c:v>10.4</c:v>
                </c:pt>
                <c:pt idx="18">
                  <c:v>8.5</c:v>
                </c:pt>
                <c:pt idx="19">
                  <c:v>7.8</c:v>
                </c:pt>
                <c:pt idx="20">
                  <c:v>6.2</c:v>
                </c:pt>
                <c:pt idx="21">
                  <c:v>11</c:v>
                </c:pt>
                <c:pt idx="22">
                  <c:v>8.1</c:v>
                </c:pt>
                <c:pt idx="23" formatCode="0.0">
                  <c:v>8.4521739130434792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0E-4AF2-A113-8C33919CE6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440595551"/>
        <c:axId val="1358797791"/>
      </c:barChart>
      <c:catAx>
        <c:axId val="14405955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1358797791"/>
        <c:crosses val="autoZero"/>
        <c:auto val="1"/>
        <c:lblAlgn val="ctr"/>
        <c:lblOffset val="100"/>
        <c:noMultiLvlLbl val="0"/>
      </c:catAx>
      <c:valAx>
        <c:axId val="135879779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40595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 СТУПЕНЯ НАВЧЕНОСТІ ЗА 2020-2021 ТА 2021-2022 Н.Р.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>
                    <a:latin typeface="Bookman Old Style" panose="02050604050505020204" pitchFamily="18" charset="0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Лист2!$B$29:$B$42</c:f>
              <c:strCache>
                <c:ptCount val="14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6-А</c:v>
                </c:pt>
                <c:pt idx="4">
                  <c:v>6-Б</c:v>
                </c:pt>
                <c:pt idx="5">
                  <c:v>6-В</c:v>
                </c:pt>
                <c:pt idx="6">
                  <c:v>7-А</c:v>
                </c:pt>
                <c:pt idx="7">
                  <c:v>7-Б</c:v>
                </c:pt>
                <c:pt idx="8">
                  <c:v>7-В</c:v>
                </c:pt>
                <c:pt idx="9">
                  <c:v>8-М</c:v>
                </c:pt>
                <c:pt idx="10">
                  <c:v>8-Б</c:v>
                </c:pt>
                <c:pt idx="11">
                  <c:v>9-М</c:v>
                </c:pt>
                <c:pt idx="12">
                  <c:v>9-Б</c:v>
                </c:pt>
                <c:pt idx="13">
                  <c:v>9-В</c:v>
                </c:pt>
              </c:strCache>
            </c:strRef>
          </c:cat>
          <c:val>
            <c:numRef>
              <c:f>Лист2!$C$29:$C$42</c:f>
              <c:numCache>
                <c:formatCode>0.00%</c:formatCode>
                <c:ptCount val="14"/>
                <c:pt idx="0">
                  <c:v>0.64</c:v>
                </c:pt>
                <c:pt idx="1">
                  <c:v>0.64</c:v>
                </c:pt>
                <c:pt idx="2">
                  <c:v>0.64</c:v>
                </c:pt>
                <c:pt idx="3">
                  <c:v>0.83379999999999999</c:v>
                </c:pt>
                <c:pt idx="4">
                  <c:v>0.69540000000000002</c:v>
                </c:pt>
                <c:pt idx="5">
                  <c:v>0.69710000000000005</c:v>
                </c:pt>
                <c:pt idx="6">
                  <c:v>0.7429</c:v>
                </c:pt>
                <c:pt idx="7">
                  <c:v>0.62460000000000004</c:v>
                </c:pt>
                <c:pt idx="8">
                  <c:v>0.7429</c:v>
                </c:pt>
                <c:pt idx="9">
                  <c:v>0.66439999999999999</c:v>
                </c:pt>
                <c:pt idx="10">
                  <c:v>0.62890000000000001</c:v>
                </c:pt>
                <c:pt idx="11">
                  <c:v>0.72470000000000001</c:v>
                </c:pt>
                <c:pt idx="12">
                  <c:v>0.44240000000000002</c:v>
                </c:pt>
                <c:pt idx="13">
                  <c:v>0.68710000000000004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67-4C77-8A5A-83971A8A5F81}"/>
            </c:ext>
          </c:extLst>
        </c:ser>
        <c:ser>
          <c:idx val="1"/>
          <c:order val="1"/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Лист2!$B$29:$B$42</c:f>
              <c:strCache>
                <c:ptCount val="14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6-А</c:v>
                </c:pt>
                <c:pt idx="4">
                  <c:v>6-Б</c:v>
                </c:pt>
                <c:pt idx="5">
                  <c:v>6-В</c:v>
                </c:pt>
                <c:pt idx="6">
                  <c:v>7-А</c:v>
                </c:pt>
                <c:pt idx="7">
                  <c:v>7-Б</c:v>
                </c:pt>
                <c:pt idx="8">
                  <c:v>7-В</c:v>
                </c:pt>
                <c:pt idx="9">
                  <c:v>8-М</c:v>
                </c:pt>
                <c:pt idx="10">
                  <c:v>8-Б</c:v>
                </c:pt>
                <c:pt idx="11">
                  <c:v>9-М</c:v>
                </c:pt>
                <c:pt idx="12">
                  <c:v>9-Б</c:v>
                </c:pt>
                <c:pt idx="13">
                  <c:v>9-В</c:v>
                </c:pt>
              </c:strCache>
            </c:strRef>
          </c:cat>
          <c:val>
            <c:numRef>
              <c:f>Лист2!$D$29:$D$42</c:f>
              <c:numCache>
                <c:formatCode>0.00%</c:formatCode>
                <c:ptCount val="14"/>
                <c:pt idx="0">
                  <c:v>0.76859999999999995</c:v>
                </c:pt>
                <c:pt idx="1">
                  <c:v>0.75690000000000002</c:v>
                </c:pt>
                <c:pt idx="2">
                  <c:v>0.72919999999999996</c:v>
                </c:pt>
                <c:pt idx="3">
                  <c:v>0.79430000000000001</c:v>
                </c:pt>
                <c:pt idx="4">
                  <c:v>0.7429</c:v>
                </c:pt>
                <c:pt idx="5">
                  <c:v>0.73599999999999999</c:v>
                </c:pt>
                <c:pt idx="6">
                  <c:v>0.72470000000000001</c:v>
                </c:pt>
                <c:pt idx="7">
                  <c:v>0.61780000000000002</c:v>
                </c:pt>
                <c:pt idx="8">
                  <c:v>0.65329999999999999</c:v>
                </c:pt>
                <c:pt idx="9">
                  <c:v>0.66590000000000005</c:v>
                </c:pt>
                <c:pt idx="10">
                  <c:v>0.68710000000000004</c:v>
                </c:pt>
                <c:pt idx="11">
                  <c:v>0.74590000000000001</c:v>
                </c:pt>
                <c:pt idx="12">
                  <c:v>0.58220000000000005</c:v>
                </c:pt>
                <c:pt idx="13">
                  <c:v>0.70440000000000003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67-4C77-8A5A-83971A8A5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425984"/>
        <c:axId val="91099072"/>
      </c:barChart>
      <c:catAx>
        <c:axId val="48425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91099072"/>
        <c:crosses val="autoZero"/>
        <c:auto val="1"/>
        <c:lblAlgn val="ctr"/>
        <c:lblOffset val="100"/>
        <c:noMultiLvlLbl val="0"/>
      </c:catAx>
      <c:valAx>
        <c:axId val="910990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48425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i="0" u="none" strike="noStrike" baseline="0" dirty="0">
                <a:effectLst/>
              </a:rPr>
              <a:t>Рівні навчальних досягнень </a:t>
            </a:r>
            <a:r>
              <a:rPr lang="uk-UA" dirty="0"/>
              <a:t>5-А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Аркуш1!$B$1:$B$2</c:f>
              <c:strCache>
                <c:ptCount val="2"/>
                <c:pt idx="0">
                  <c:v>5-А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468-42F5-B9B1-C75E3F76D83C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468-42F5-B9B1-C75E3F76D83C}"/>
              </c:ext>
            </c:extLst>
          </c:dPt>
          <c:dPt>
            <c:idx val="2"/>
            <c:bubble3D val="0"/>
            <c:spPr>
              <a:solidFill>
                <a:srgbClr val="ED7D3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468-42F5-B9B1-C75E3F76D83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468-42F5-B9B1-C75E3F76D8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Аркуш1!$A$3:$A$6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Аркуш1!$B$3:$B$6</c:f>
              <c:numCache>
                <c:formatCode>General</c:formatCode>
                <c:ptCount val="4"/>
                <c:pt idx="0">
                  <c:v>12</c:v>
                </c:pt>
                <c:pt idx="1">
                  <c:v>16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68-42F5-B9B1-C75E3F76D83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uk-UA" sz="24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 навчальних досягнень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545166938460723E-2"/>
          <c:y val="9.8009940693644382E-2"/>
          <c:w val="0.85394601058564257"/>
          <c:h val="0.63045199444791555"/>
        </c:manualLayout>
      </c:layout>
      <c:pie3DChart>
        <c:varyColors val="1"/>
        <c:ser>
          <c:idx val="0"/>
          <c:order val="0"/>
          <c:tx>
            <c:strRef>
              <c:f>Аркуш7!$C$3</c:f>
              <c:strCache>
                <c:ptCount val="1"/>
                <c:pt idx="0">
                  <c:v>5-Б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0A5-4754-AA10-23A5E8A7DED3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70A5-4754-AA10-23A5E8A7DED3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70A5-4754-AA10-23A5E8A7DED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70A5-4754-AA10-23A5E8A7DED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Аркуш7!$A$4:$B$7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Аркуш7!$C$4:$C$7</c:f>
              <c:numCache>
                <c:formatCode>General</c:formatCode>
                <c:ptCount val="4"/>
                <c:pt idx="0">
                  <c:v>7</c:v>
                </c:pt>
                <c:pt idx="1">
                  <c:v>16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0A5-4754-AA10-23A5E8A7DED3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8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 навчальних досягнень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172989161910709"/>
          <c:y val="0.13918694413470034"/>
          <c:w val="0.83847379765926178"/>
          <c:h val="0.67789610314548043"/>
        </c:manualLayout>
      </c:layout>
      <c:pie3DChart>
        <c:varyColors val="1"/>
        <c:ser>
          <c:idx val="0"/>
          <c:order val="0"/>
          <c:tx>
            <c:strRef>
              <c:f>Аркуш6!$C$6</c:f>
              <c:strCache>
                <c:ptCount val="1"/>
                <c:pt idx="0">
                  <c:v>5-В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10D-4D87-AAA8-D05D4186F673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10D-4D87-AAA8-D05D4186F673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10D-4D87-AAA8-D05D4186F6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10D-4D87-AAA8-D05D4186F6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Аркуш6!$B$7:$B$10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Аркуш6!$C$7:$C$10</c:f>
              <c:numCache>
                <c:formatCode>General</c:formatCode>
                <c:ptCount val="4"/>
                <c:pt idx="0">
                  <c:v>4</c:v>
                </c:pt>
                <c:pt idx="1">
                  <c:v>15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10D-4D87-AAA8-D05D4186F67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FF4E9D-C84D-49EF-B7FA-0BA5A228E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BF25A87-F5DB-487D-907D-79ED6FC67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407C53A-9CCE-42F7-9AAE-8EC7EABA0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1A22-F1EA-4AFF-A239-BBAC6C430E3C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504C793-6944-4C8F-B424-3D2978A31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BEAAA62-64C7-4361-AA7E-AE9DE3C12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41E-C66A-4FE3-80F0-D577140EE3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538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7B1F1-6B25-4A5A-BAD1-40908846F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48943AE-47BC-41A0-816F-0FB6F914E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8ED8F91-96BD-4FEA-A616-D54607A2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1A22-F1EA-4AFF-A239-BBAC6C430E3C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6FA56C7-1C2C-4CBE-AEA2-5EADD8CAD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153137F-084C-4483-A579-244537993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41E-C66A-4FE3-80F0-D577140EE3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445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DCA82EC8-F172-4D77-935E-010F48AF6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376EEB25-4FF2-4809-A838-AD4725AC5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5F5FFFB-B2BA-4A6C-9C3E-682679D3E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1A22-F1EA-4AFF-A239-BBAC6C430E3C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FAE45C7-B5E1-4BC1-B295-CC099389C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FDEB64B-6B3A-4D7D-8801-F54357CAC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41E-C66A-4FE3-80F0-D577140EE3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90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EFEA77-8F73-4048-8139-DA0A05B47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0B459AD-B6F9-4FEB-8E86-B7588873E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5854FCC-0B49-48AA-A9C1-3E224BE7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1A22-F1EA-4AFF-A239-BBAC6C430E3C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6865DF8-A9AC-4A2D-86EE-B352079B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0802BC2-5CFC-426E-BF3C-F703B3366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41E-C66A-4FE3-80F0-D577140EE3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427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E7C5F5-62E1-4C59-AAB1-20726A87A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3B9FE741-E9A2-4BC9-B76C-64CDE3FFE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A320BB3-C459-4F27-9ACD-4D010C360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1A22-F1EA-4AFF-A239-BBAC6C430E3C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7FB520E-0ADB-4A0B-B609-652B666D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688E8A6-D437-4BE5-9D53-A0639EAF0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41E-C66A-4FE3-80F0-D577140EE3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886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FD8BFE-A06D-43AC-9E08-E51C42A3A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0ED1221-5949-44F2-B1A7-07A6DAC4E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42C2F52-64A1-4BB7-8C49-C8A03254A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F5F5D9A-7BB8-48BB-9FEA-87D67B98D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1A22-F1EA-4AFF-A239-BBAC6C430E3C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0F4B91D-BDAC-4254-A576-829B6AE79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A9F6921-93E1-4333-BE6D-508C81C4F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41E-C66A-4FE3-80F0-D577140EE3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535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355960-8B9A-44FE-B50E-D973EDA0F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CD52114-20C0-4CCE-B7DA-52DEF5F3E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3F33AB4-C12C-48EB-9475-947E23ECD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B2D6AF8F-F5BA-423B-82E4-ABCF9333E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EF8E20A-7F8D-426A-B993-030C3AFB8F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38F37A04-8440-4BBF-BAAA-84EF7C97A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1A22-F1EA-4AFF-A239-BBAC6C430E3C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8BC5B737-BCF1-413A-ACB5-D0F2806C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C9EC45F5-FFE8-4D41-B72D-01A398F5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41E-C66A-4FE3-80F0-D577140EE3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779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03A944-B636-4EA7-B090-CE70E82D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D4AFEEB-C1DD-4615-8859-C762A1362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1A22-F1EA-4AFF-A239-BBAC6C430E3C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A5F33C2C-8F02-469A-B406-B6B7A95E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49A88297-5B06-4CFB-97C8-E51885579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41E-C66A-4FE3-80F0-D577140EE3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7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9293D2D0-2B83-4A55-A905-01F29618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1A22-F1EA-4AFF-A239-BBAC6C430E3C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E3E1E258-1B04-4C18-ADC7-1BAC39C6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4DD5C8C-AB53-4A04-8BD0-2082782CB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41E-C66A-4FE3-80F0-D577140EE3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950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9A462-C99C-4CD6-AC3E-F8754AEFB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8799AF-665D-4115-AAD9-1F7A7180C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8001A0F0-FB1B-40B5-871B-82E04F278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B853551-0436-4BB1-964C-BFB3A6D35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1A22-F1EA-4AFF-A239-BBAC6C430E3C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772703D-E060-498D-865B-571CD2BF0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3471C96-F7ED-4B2C-BD4E-2FC0AC9B9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41E-C66A-4FE3-80F0-D577140EE3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905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B711B-E40B-4C60-AF10-9970FD9E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C3404A95-EAE9-405E-BE85-33A4E75EFC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D466E3C-7E85-4EE3-90BF-A4A03F383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3698872-7FA4-4485-B7CE-7654EA275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1A22-F1EA-4AFF-A239-BBAC6C430E3C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98F9991-D3F6-47ED-8716-160CA5D21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1A55344-7AD9-4533-9C01-0EE4F67F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41E-C66A-4FE3-80F0-D577140EE3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102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06826C94-1E85-4779-8461-DB3971438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9EEFC33-959E-49DF-B832-696ADBC4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F3C1150-2F7C-4768-BE25-EFFD943C3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A1A22-F1EA-4AFF-A239-BBAC6C430E3C}" type="datetimeFigureOut">
              <a:rPr lang="uk-UA" smtClean="0"/>
              <a:t>27.06.2022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417D4E6-907D-4BD1-94CE-7BE8D1530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A6993F0-608A-47E4-94A9-BF78414D9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A041E-C66A-4FE3-80F0-D577140EE3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442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001E1-14C6-4B6C-9058-E0A8A58127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НАВЧАЛЬНИХ ДОСЯГНЕНЬ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DD59EBD-C2C4-435E-B16F-0E1F78732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6066" y="2790334"/>
            <a:ext cx="7971934" cy="490194"/>
          </a:xfrm>
        </p:spPr>
        <p:txBody>
          <a:bodyPr/>
          <a:lstStyle/>
          <a:p>
            <a:r>
              <a:rPr lang="uk-UA" dirty="0"/>
              <a:t>2021-2022 навчальний рік</a:t>
            </a:r>
          </a:p>
        </p:txBody>
      </p:sp>
      <p:pic>
        <p:nvPicPr>
          <p:cNvPr id="1030" name="Picture 6" descr="Моніторинг навчальних досягнень учнів 3-11 класів за 2019/2020 н.р. -  Макарівський ліцей №1 Макарівської селищної ради Бучанського району  Київської області">
            <a:extLst>
              <a:ext uri="{FF2B5EF4-FFF2-40B4-BE49-F238E27FC236}">
                <a16:creationId xmlns:a16="http://schemas.microsoft.com/office/drawing/2014/main" id="{CBCE58EB-F514-47E4-8D54-1CD0D5035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457" y="3280527"/>
            <a:ext cx="7173797" cy="345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780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B488AC99-F4C3-439B-95CE-F3E84EA1A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4737517"/>
              </p:ext>
            </p:extLst>
          </p:nvPr>
        </p:nvGraphicFramePr>
        <p:xfrm>
          <a:off x="854697" y="923827"/>
          <a:ext cx="10482606" cy="4779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958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7F1B0702-8127-4AE5-8168-C0B9934169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528150"/>
              </p:ext>
            </p:extLst>
          </p:nvPr>
        </p:nvGraphicFramePr>
        <p:xfrm>
          <a:off x="1197203" y="791851"/>
          <a:ext cx="10086681" cy="5571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5274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686BC0F5-B63B-42DA-82BA-A9C6882B05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74309"/>
              </p:ext>
            </p:extLst>
          </p:nvPr>
        </p:nvGraphicFramePr>
        <p:xfrm>
          <a:off x="603315" y="744718"/>
          <a:ext cx="10850252" cy="5674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199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2B57E60D-CB29-4DF1-B978-8BD7B9F887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987258"/>
              </p:ext>
            </p:extLst>
          </p:nvPr>
        </p:nvGraphicFramePr>
        <p:xfrm>
          <a:off x="282803" y="188536"/>
          <a:ext cx="11547835" cy="6287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250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034110-EEF9-4C9D-B3E2-35B3956D0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298" y="365126"/>
            <a:ext cx="9138501" cy="813226"/>
          </a:xfrm>
        </p:spPr>
        <p:txBody>
          <a:bodyPr/>
          <a:lstStyle/>
          <a:p>
            <a:pPr algn="ctr">
              <a:defRPr sz="2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b="1" dirty="0" err="1">
                <a:solidFill>
                  <a:prstClr val="black"/>
                </a:solidFill>
              </a:rPr>
              <a:t>Індекс</a:t>
            </a:r>
            <a:r>
              <a:rPr lang="ru-RU" b="1" dirty="0">
                <a:solidFill>
                  <a:prstClr val="black"/>
                </a:solidFill>
              </a:rPr>
              <a:t> </a:t>
            </a:r>
            <a:r>
              <a:rPr lang="ru-RU" b="1" dirty="0" err="1">
                <a:solidFill>
                  <a:prstClr val="black"/>
                </a:solidFill>
              </a:rPr>
              <a:t>успішності</a:t>
            </a:r>
            <a:r>
              <a:rPr lang="ru-RU" b="1" dirty="0">
                <a:solidFill>
                  <a:prstClr val="black"/>
                </a:solidFill>
              </a:rPr>
              <a:t> </a:t>
            </a:r>
            <a:r>
              <a:rPr lang="ru-RU" b="1" dirty="0" err="1">
                <a:solidFill>
                  <a:prstClr val="black"/>
                </a:solidFill>
              </a:rPr>
              <a:t>навчальних</a:t>
            </a:r>
            <a:r>
              <a:rPr lang="ru-RU" b="1" dirty="0">
                <a:solidFill>
                  <a:prstClr val="black"/>
                </a:solidFill>
              </a:rPr>
              <a:t> </a:t>
            </a:r>
            <a:r>
              <a:rPr lang="ru-RU" b="1" dirty="0" err="1">
                <a:solidFill>
                  <a:prstClr val="black"/>
                </a:solidFill>
              </a:rPr>
              <a:t>предметів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2021-2022 </a:t>
            </a:r>
            <a:r>
              <a:rPr lang="ru-RU" b="1" dirty="0" err="1">
                <a:solidFill>
                  <a:prstClr val="black"/>
                </a:solidFill>
              </a:rPr>
              <a:t>н.р</a:t>
            </a:r>
            <a:r>
              <a:rPr lang="ru-RU" b="1" dirty="0">
                <a:solidFill>
                  <a:prstClr val="black"/>
                </a:solidFill>
              </a:rPr>
              <a:t>.</a:t>
            </a:r>
            <a:endParaRPr lang="uk-U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BC123C5-B819-4978-87E5-5AC378068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77" y="1178352"/>
            <a:ext cx="11453567" cy="548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79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B4064D1E-CA33-455F-96FF-EBF71996E5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808477"/>
              </p:ext>
            </p:extLst>
          </p:nvPr>
        </p:nvGraphicFramePr>
        <p:xfrm>
          <a:off x="575035" y="622169"/>
          <a:ext cx="11217897" cy="588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5656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5BB19CA2-EB3A-4134-9E0C-D4A495F045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299767"/>
              </p:ext>
            </p:extLst>
          </p:nvPr>
        </p:nvGraphicFramePr>
        <p:xfrm>
          <a:off x="122547" y="188536"/>
          <a:ext cx="11896627" cy="666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62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4E03528-586F-4386-B207-9B4694360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479" y="546755"/>
            <a:ext cx="8870623" cy="5712643"/>
          </a:xfrm>
          <a:prstGeom prst="rect">
            <a:avLst/>
          </a:prstGeom>
        </p:spPr>
      </p:pic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95D7FD97-3A8E-49B5-BA89-1950B6F9E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624248"/>
              </p:ext>
            </p:extLst>
          </p:nvPr>
        </p:nvGraphicFramePr>
        <p:xfrm>
          <a:off x="245097" y="480767"/>
          <a:ext cx="2177591" cy="6089732"/>
        </p:xfrm>
        <a:graphic>
          <a:graphicData uri="http://schemas.openxmlformats.org/drawingml/2006/table">
            <a:tbl>
              <a:tblPr/>
              <a:tblGrid>
                <a:gridCol w="1061347">
                  <a:extLst>
                    <a:ext uri="{9D8B030D-6E8A-4147-A177-3AD203B41FA5}">
                      <a16:colId xmlns:a16="http://schemas.microsoft.com/office/drawing/2014/main" val="1123708012"/>
                    </a:ext>
                  </a:extLst>
                </a:gridCol>
                <a:gridCol w="1116244">
                  <a:extLst>
                    <a:ext uri="{9D8B030D-6E8A-4147-A177-3AD203B41FA5}">
                      <a16:colId xmlns:a16="http://schemas.microsoft.com/office/drawing/2014/main" val="1785936964"/>
                    </a:ext>
                  </a:extLst>
                </a:gridCol>
              </a:tblGrid>
              <a:tr h="276806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75%-100%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високий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717728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50%-74%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достатній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409112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45%-49%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середній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316291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0%-44%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низький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779328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668533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5-А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76,86%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987554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5-Б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75,69%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713087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5-В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72,92%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709764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6-А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79,43%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015658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6-Б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74,29%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729621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6-В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73,60%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201953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7-А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72,47%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389850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7-Б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61,78%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630767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7-В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65,33%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482717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8-М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66,59%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340079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8-Б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68,71%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472954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9-М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74,59%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101742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9-Б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58,22%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358673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9-В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70,44%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308756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10-А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83,20%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041900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11-А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67,47%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237490"/>
                  </a:ext>
                </a:extLst>
              </a:tr>
              <a:tr h="27680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11-М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75,25%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901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510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617827"/>
              </p:ext>
            </p:extLst>
          </p:nvPr>
        </p:nvGraphicFramePr>
        <p:xfrm>
          <a:off x="659876" y="650449"/>
          <a:ext cx="11010507" cy="5938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817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F808A6BD-D341-4DD9-A320-FDC26505E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" y="38100"/>
            <a:ext cx="11054646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994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A9567E24-E801-41E9-ADB6-E0717611B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01" y="319088"/>
            <a:ext cx="11783505" cy="62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9317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Офіс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фіс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фіс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Офіс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фіс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фіс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Офіс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фіс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фіс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141</Words>
  <Application>Microsoft Office PowerPoint</Application>
  <PresentationFormat>Широкий екран</PresentationFormat>
  <Paragraphs>53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МОНІТОРИНГ НАВЧАЛЬНИХ ДОСЯГНЕНЬ </vt:lpstr>
      <vt:lpstr>Презентація PowerPoint</vt:lpstr>
      <vt:lpstr>Індекс успішності навчальних предметів 2021-2022 н.р.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МОНІТОРИНГ НАВЧАЛЬНИХ ДОСЯГНЕНЬ </dc:title>
  <dc:creator>User</dc:creator>
  <cp:lastModifiedBy>User</cp:lastModifiedBy>
  <cp:revision>7</cp:revision>
  <dcterms:created xsi:type="dcterms:W3CDTF">2022-06-17T07:27:13Z</dcterms:created>
  <dcterms:modified xsi:type="dcterms:W3CDTF">2022-06-27T07:59:43Z</dcterms:modified>
</cp:coreProperties>
</file>