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72" r:id="rId2"/>
    <p:sldId id="273" r:id="rId3"/>
    <p:sldId id="274" r:id="rId4"/>
    <p:sldId id="258" r:id="rId5"/>
    <p:sldId id="260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44;&#1055;&#1040;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36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450310816970493"/>
          <c:y val="2.621705696364067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-1.6483111429986491E-3"/>
                  <c:y val="1.43002128892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Лист4!$B$2:$B$5</c:f>
              <c:numCache>
                <c:formatCode>General</c:formatCode>
                <c:ptCount val="4"/>
                <c:pt idx="0">
                  <c:v>1</c:v>
                </c:pt>
                <c:pt idx="1">
                  <c:v>12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9275264"/>
        <c:axId val="159296128"/>
        <c:axId val="0"/>
      </c:bar3DChart>
      <c:catAx>
        <c:axId val="159275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296128"/>
        <c:crosses val="autoZero"/>
        <c:auto val="1"/>
        <c:lblAlgn val="ctr"/>
        <c:lblOffset val="100"/>
        <c:noMultiLvlLbl val="0"/>
      </c:catAx>
      <c:valAx>
        <c:axId val="159296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9275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0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03617921595456E-2"/>
          <c:y val="0.14450742245570597"/>
          <c:w val="0.96596382078404541"/>
          <c:h val="0.717172298316060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Лист21!$A$4:$C$4</c:f>
              <c:strCache>
                <c:ptCount val="1"/>
                <c:pt idx="0">
                  <c:v>англійська мова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Лист21!$D$3:$F$3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Лист21!$D$4:$F$4</c:f>
              <c:numCache>
                <c:formatCode>General</c:formatCode>
                <c:ptCount val="3"/>
                <c:pt idx="0">
                  <c:v>6.7</c:v>
                </c:pt>
                <c:pt idx="1">
                  <c:v>7.2</c:v>
                </c:pt>
                <c:pt idx="2">
                  <c:v>7.6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6495744"/>
        <c:axId val="146516608"/>
        <c:axId val="0"/>
      </c:bar3DChart>
      <c:catAx>
        <c:axId val="14649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="1"/>
            </a:pPr>
            <a:endParaRPr lang="ru-RU"/>
          </a:p>
        </c:txPr>
        <c:crossAx val="146516608"/>
        <c:crosses val="autoZero"/>
        <c:auto val="1"/>
        <c:lblAlgn val="ctr"/>
        <c:lblOffset val="100"/>
        <c:noMultiLvlLbl val="0"/>
      </c:catAx>
      <c:valAx>
        <c:axId val="146516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649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0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Лист22!$A$4:$C$4</c:f>
              <c:strCache>
                <c:ptCount val="1"/>
                <c:pt idx="0">
                  <c:v>біологія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Лист22!$D$3:$F$3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Лист22!$D$4:$F$4</c:f>
              <c:numCache>
                <c:formatCode>General</c:formatCode>
                <c:ptCount val="3"/>
                <c:pt idx="0">
                  <c:v>6.3</c:v>
                </c:pt>
                <c:pt idx="1">
                  <c:v>7.3</c:v>
                </c:pt>
                <c:pt idx="2">
                  <c:v>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8175104"/>
        <c:axId val="148506112"/>
        <c:axId val="0"/>
      </c:bar3DChart>
      <c:catAx>
        <c:axId val="14817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="1"/>
            </a:pPr>
            <a:endParaRPr lang="ru-RU"/>
          </a:p>
        </c:txPr>
        <c:crossAx val="148506112"/>
        <c:crosses val="autoZero"/>
        <c:auto val="1"/>
        <c:lblAlgn val="ctr"/>
        <c:lblOffset val="100"/>
        <c:noMultiLvlLbl val="0"/>
      </c:catAx>
      <c:valAx>
        <c:axId val="148506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8175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304852600918736"/>
          <c:y val="1.230483434657131E-2"/>
        </c:manualLayout>
      </c:layout>
      <c:overlay val="0"/>
      <c:txPr>
        <a:bodyPr/>
        <a:lstStyle/>
        <a:p>
          <a:pPr>
            <a:defRPr sz="48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Лист23!$A$3:$C$3</c:f>
              <c:strCache>
                <c:ptCount val="1"/>
                <c:pt idx="0">
                  <c:v>географія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Лист23!$D$2:$F$2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Лист23!$D$3:$F$3</c:f>
              <c:numCache>
                <c:formatCode>General</c:formatCode>
                <c:ptCount val="3"/>
                <c:pt idx="0">
                  <c:v>6.7</c:v>
                </c:pt>
                <c:pt idx="1">
                  <c:v>5</c:v>
                </c:pt>
                <c:pt idx="2">
                  <c:v>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6477824"/>
        <c:axId val="146480512"/>
        <c:axId val="0"/>
      </c:bar3DChart>
      <c:catAx>
        <c:axId val="1464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46480512"/>
        <c:crosses val="autoZero"/>
        <c:auto val="1"/>
        <c:lblAlgn val="ctr"/>
        <c:lblOffset val="100"/>
        <c:noMultiLvlLbl val="0"/>
      </c:catAx>
      <c:valAx>
        <c:axId val="146480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6477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8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Лист24!$A$3:$D$3</c:f>
              <c:strCache>
                <c:ptCount val="1"/>
                <c:pt idx="0">
                  <c:v>фізика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260320121557435E-3"/>
                  <c:y val="-2.89922124330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815080030389441E-2"/>
                  <c:y val="-4.348831864952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Лист24!$E$2:$F$2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Лист24!$E$3:$F$3</c:f>
              <c:numCache>
                <c:formatCode>General</c:formatCode>
                <c:ptCount val="2"/>
                <c:pt idx="0">
                  <c:v>7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9125504"/>
        <c:axId val="159165440"/>
        <c:axId val="0"/>
      </c:bar3DChart>
      <c:catAx>
        <c:axId val="1591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59165440"/>
        <c:crosses val="autoZero"/>
        <c:auto val="1"/>
        <c:lblAlgn val="ctr"/>
        <c:lblOffset val="100"/>
        <c:noMultiLvlLbl val="0"/>
      </c:catAx>
      <c:valAx>
        <c:axId val="159165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9125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8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Лист25!$A$3:$C$3</c:f>
              <c:strCache>
                <c:ptCount val="1"/>
                <c:pt idx="0">
                  <c:v>хімія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778250865019003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78250865019003E-3"/>
                  <c:y val="-1.339513612411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778250865019003E-3"/>
                  <c:y val="-3.5720362997641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Лист25!$D$2:$F$2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Лист25!$D$3:$F$3</c:f>
              <c:numCache>
                <c:formatCode>General</c:formatCode>
                <c:ptCount val="3"/>
                <c:pt idx="0">
                  <c:v>10</c:v>
                </c:pt>
                <c:pt idx="1">
                  <c:v>11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9228672"/>
        <c:axId val="159231360"/>
        <c:axId val="0"/>
      </c:bar3DChart>
      <c:catAx>
        <c:axId val="15922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59231360"/>
        <c:crosses val="autoZero"/>
        <c:auto val="1"/>
        <c:lblAlgn val="ctr"/>
        <c:lblOffset val="100"/>
        <c:noMultiLvlLbl val="0"/>
      </c:catAx>
      <c:valAx>
        <c:axId val="15923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9228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uk-UA" sz="3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Лист2!$B$2:$B$5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461504"/>
        <c:axId val="109475712"/>
        <c:axId val="0"/>
      </c:bar3DChart>
      <c:catAx>
        <c:axId val="109461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475712"/>
        <c:crosses val="autoZero"/>
        <c:auto val="1"/>
        <c:lblAlgn val="ctr"/>
        <c:lblOffset val="100"/>
        <c:noMultiLvlLbl val="0"/>
      </c:catAx>
      <c:valAx>
        <c:axId val="109475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9461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АНГЛІЙСЬКА</a:t>
            </a:r>
            <a:r>
              <a:rPr lang="ru-RU" sz="4000" baseline="0"/>
              <a:t> МОВА</a:t>
            </a:r>
            <a:endParaRPr lang="ru-RU" sz="40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Лист3!$B$2:$B$5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405824"/>
        <c:axId val="105415808"/>
        <c:axId val="0"/>
      </c:bar3DChart>
      <c:catAx>
        <c:axId val="105405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5415808"/>
        <c:crosses val="autoZero"/>
        <c:auto val="1"/>
        <c:lblAlgn val="ctr"/>
        <c:lblOffset val="100"/>
        <c:noMultiLvlLbl val="0"/>
      </c:catAx>
      <c:valAx>
        <c:axId val="105415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405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БІОЛОГІЯ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Лист5!$A$2:$A$5</c:f>
              <c:strCache>
                <c:ptCount val="4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Лист5!$B$2:$B$5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7213056"/>
        <c:axId val="132327296"/>
        <c:axId val="0"/>
      </c:bar3DChart>
      <c:catAx>
        <c:axId val="117213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327296"/>
        <c:crosses val="autoZero"/>
        <c:auto val="1"/>
        <c:lblAlgn val="ctr"/>
        <c:lblOffset val="100"/>
        <c:noMultiLvlLbl val="0"/>
      </c:catAx>
      <c:valAx>
        <c:axId val="132327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21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Лист6!$A$2:$A$5</c:f>
              <c:strCache>
                <c:ptCount val="4"/>
                <c:pt idx="0">
                  <c:v>високий рівень</c:v>
                </c:pt>
                <c:pt idx="1">
                  <c:v>достатный рівень</c:v>
                </c:pt>
                <c:pt idx="2">
                  <c:v>середній рівень</c:v>
                </c:pt>
                <c:pt idx="3">
                  <c:v>початковий рівень</c:v>
                </c:pt>
              </c:strCache>
            </c:strRef>
          </c:cat>
          <c:val>
            <c:numRef>
              <c:f>Лист6!$B$2:$B$5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847680"/>
        <c:axId val="113989504"/>
        <c:axId val="0"/>
      </c:bar3DChart>
      <c:catAx>
        <c:axId val="111847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3989504"/>
        <c:crosses val="autoZero"/>
        <c:auto val="1"/>
        <c:lblAlgn val="ctr"/>
        <c:lblOffset val="100"/>
        <c:noMultiLvlLbl val="0"/>
      </c:catAx>
      <c:valAx>
        <c:axId val="113989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1847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ДПА</a:t>
            </a:r>
            <a:r>
              <a:rPr lang="ru-RU" sz="4000" baseline="0"/>
              <a:t> (ЗНО) 2020</a:t>
            </a:r>
            <a:endParaRPr lang="ru-RU" sz="40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Лист8!$A$2:$A$10</c:f>
              <c:strCache>
                <c:ptCount val="9"/>
                <c:pt idx="0">
                  <c:v>хімія</c:v>
                </c:pt>
                <c:pt idx="1">
                  <c:v>фізика</c:v>
                </c:pt>
                <c:pt idx="2">
                  <c:v>англійська мова</c:v>
                </c:pt>
                <c:pt idx="3">
                  <c:v>математика</c:v>
                </c:pt>
                <c:pt idx="4">
                  <c:v>українська мова</c:v>
                </c:pt>
                <c:pt idx="5">
                  <c:v>історія України</c:v>
                </c:pt>
                <c:pt idx="6">
                  <c:v>географія</c:v>
                </c:pt>
                <c:pt idx="7">
                  <c:v>біологія </c:v>
                </c:pt>
                <c:pt idx="8">
                  <c:v>середній бал</c:v>
                </c:pt>
              </c:strCache>
            </c:strRef>
          </c:cat>
          <c:val>
            <c:numRef>
              <c:f>Лист8!$B$2:$B$10</c:f>
              <c:numCache>
                <c:formatCode>General</c:formatCode>
                <c:ptCount val="9"/>
                <c:pt idx="0">
                  <c:v>10</c:v>
                </c:pt>
                <c:pt idx="1">
                  <c:v>9</c:v>
                </c:pt>
                <c:pt idx="2">
                  <c:v>7.6</c:v>
                </c:pt>
                <c:pt idx="3">
                  <c:v>7.2</c:v>
                </c:pt>
                <c:pt idx="4">
                  <c:v>7.2</c:v>
                </c:pt>
                <c:pt idx="5">
                  <c:v>6.5</c:v>
                </c:pt>
                <c:pt idx="6">
                  <c:v>6.2</c:v>
                </c:pt>
                <c:pt idx="7">
                  <c:v>5.6</c:v>
                </c:pt>
                <c:pt idx="8" formatCode="0.0">
                  <c:v>7.4125000000000014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7112320"/>
        <c:axId val="148116608"/>
        <c:axId val="0"/>
      </c:bar3DChart>
      <c:catAx>
        <c:axId val="147112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8116608"/>
        <c:crosses val="autoZero"/>
        <c:auto val="1"/>
        <c:lblAlgn val="ctr"/>
        <c:lblOffset val="100"/>
        <c:noMultiLvlLbl val="0"/>
      </c:catAx>
      <c:valAx>
        <c:axId val="148116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7112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0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Лист17!$A$3</c:f>
              <c:strCache>
                <c:ptCount val="1"/>
                <c:pt idx="0">
                  <c:v>історія України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Лист17!$B$2:$F$2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Лист17!$B$3:$F$3</c:f>
              <c:numCache>
                <c:formatCode>General</c:formatCode>
                <c:ptCount val="5"/>
                <c:pt idx="0">
                  <c:v>6.6</c:v>
                </c:pt>
                <c:pt idx="1">
                  <c:v>6.5</c:v>
                </c:pt>
                <c:pt idx="2">
                  <c:v>6.7</c:v>
                </c:pt>
                <c:pt idx="3">
                  <c:v>7</c:v>
                </c:pt>
                <c:pt idx="4">
                  <c:v>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7195136"/>
        <c:axId val="117197056"/>
        <c:axId val="0"/>
      </c:bar3DChart>
      <c:catAx>
        <c:axId val="11719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17197056"/>
        <c:crosses val="autoZero"/>
        <c:auto val="1"/>
        <c:lblAlgn val="ctr"/>
        <c:lblOffset val="100"/>
        <c:noMultiLvlLbl val="0"/>
      </c:catAx>
      <c:valAx>
        <c:axId val="117197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195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0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Лист19!$A$2</c:f>
              <c:strCache>
                <c:ptCount val="1"/>
                <c:pt idx="0">
                  <c:v>українська мова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Лист19!$B$1:$F$1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Лист19!$B$2:$F$2</c:f>
              <c:numCache>
                <c:formatCode>General</c:formatCode>
                <c:ptCount val="5"/>
                <c:pt idx="0">
                  <c:v>8.4</c:v>
                </c:pt>
                <c:pt idx="1">
                  <c:v>7.8</c:v>
                </c:pt>
                <c:pt idx="2">
                  <c:v>7.6</c:v>
                </c:pt>
                <c:pt idx="3">
                  <c:v>7.4</c:v>
                </c:pt>
                <c:pt idx="4">
                  <c:v>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332160"/>
        <c:axId val="110584960"/>
        <c:axId val="0"/>
      </c:bar3DChart>
      <c:catAx>
        <c:axId val="11033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600" b="1"/>
            </a:pPr>
            <a:endParaRPr lang="ru-RU"/>
          </a:p>
        </c:txPr>
        <c:crossAx val="110584960"/>
        <c:crosses val="autoZero"/>
        <c:auto val="1"/>
        <c:lblAlgn val="ctr"/>
        <c:lblOffset val="100"/>
        <c:noMultiLvlLbl val="0"/>
      </c:catAx>
      <c:valAx>
        <c:axId val="110584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33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00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Лист20!$A$3</c:f>
              <c:strCache>
                <c:ptCount val="1"/>
                <c:pt idx="0">
                  <c:v>математика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Лист20!$B$2:$F$2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Лист20!$B$3:$F$3</c:f>
              <c:numCache>
                <c:formatCode>General</c:formatCode>
                <c:ptCount val="5"/>
                <c:pt idx="0">
                  <c:v>6</c:v>
                </c:pt>
                <c:pt idx="1">
                  <c:v>7.8</c:v>
                </c:pt>
                <c:pt idx="2">
                  <c:v>6.6</c:v>
                </c:pt>
                <c:pt idx="3">
                  <c:v>8.5</c:v>
                </c:pt>
                <c:pt idx="4">
                  <c:v>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596096"/>
        <c:axId val="117224576"/>
        <c:axId val="0"/>
      </c:bar3DChart>
      <c:catAx>
        <c:axId val="11059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17224576"/>
        <c:crosses val="autoZero"/>
        <c:auto val="1"/>
        <c:lblAlgn val="ctr"/>
        <c:lblOffset val="100"/>
        <c:noMultiLvlLbl val="0"/>
      </c:catAx>
      <c:valAx>
        <c:axId val="117224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59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5694D06-D7F6-48E2-9628-A5445DEC0027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5229677-BB24-48D5-980C-F43279AE17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ДПА (ЗНО) </a:t>
            </a:r>
            <a:b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6912768" cy="290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2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400151"/>
              </p:ext>
            </p:extLst>
          </p:nvPr>
        </p:nvGraphicFramePr>
        <p:xfrm>
          <a:off x="395536" y="260648"/>
          <a:ext cx="82809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71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561284"/>
              </p:ext>
            </p:extLst>
          </p:nvPr>
        </p:nvGraphicFramePr>
        <p:xfrm>
          <a:off x="539552" y="404664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2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264548"/>
              </p:ext>
            </p:extLst>
          </p:nvPr>
        </p:nvGraphicFramePr>
        <p:xfrm>
          <a:off x="467544" y="548680"/>
          <a:ext cx="842493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6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136164"/>
              </p:ext>
            </p:extLst>
          </p:nvPr>
        </p:nvGraphicFramePr>
        <p:xfrm>
          <a:off x="467544" y="332656"/>
          <a:ext cx="828092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19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482092"/>
              </p:ext>
            </p:extLst>
          </p:nvPr>
        </p:nvGraphicFramePr>
        <p:xfrm>
          <a:off x="1043608" y="764704"/>
          <a:ext cx="71287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825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93525"/>
              </p:ext>
            </p:extLst>
          </p:nvPr>
        </p:nvGraphicFramePr>
        <p:xfrm>
          <a:off x="539552" y="476672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19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602482"/>
              </p:ext>
            </p:extLst>
          </p:nvPr>
        </p:nvGraphicFramePr>
        <p:xfrm>
          <a:off x="611560" y="620688"/>
          <a:ext cx="77048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69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055143"/>
              </p:ext>
            </p:extLst>
          </p:nvPr>
        </p:nvGraphicFramePr>
        <p:xfrm>
          <a:off x="1115616" y="908720"/>
          <a:ext cx="734481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34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576750"/>
              </p:ext>
            </p:extLst>
          </p:nvPr>
        </p:nvGraphicFramePr>
        <p:xfrm>
          <a:off x="755576" y="692696"/>
          <a:ext cx="770485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591463"/>
              </p:ext>
            </p:extLst>
          </p:nvPr>
        </p:nvGraphicFramePr>
        <p:xfrm>
          <a:off x="611560" y="548680"/>
          <a:ext cx="8136904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45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217941"/>
              </p:ext>
            </p:extLst>
          </p:nvPr>
        </p:nvGraphicFramePr>
        <p:xfrm>
          <a:off x="611560" y="692696"/>
          <a:ext cx="79208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62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273398"/>
              </p:ext>
            </p:extLst>
          </p:nvPr>
        </p:nvGraphicFramePr>
        <p:xfrm>
          <a:off x="395536" y="332656"/>
          <a:ext cx="799288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9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98087"/>
              </p:ext>
            </p:extLst>
          </p:nvPr>
        </p:nvGraphicFramePr>
        <p:xfrm>
          <a:off x="683568" y="404664"/>
          <a:ext cx="792088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4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989305"/>
              </p:ext>
            </p:extLst>
          </p:nvPr>
        </p:nvGraphicFramePr>
        <p:xfrm>
          <a:off x="539552" y="260648"/>
          <a:ext cx="813690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36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</TotalTime>
  <Words>34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ДПА (ЗНО)  2020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МОВА</dc:title>
  <dc:creator>ПК</dc:creator>
  <cp:lastModifiedBy>ПК</cp:lastModifiedBy>
  <cp:revision>6</cp:revision>
  <dcterms:created xsi:type="dcterms:W3CDTF">2020-08-27T04:50:03Z</dcterms:created>
  <dcterms:modified xsi:type="dcterms:W3CDTF">2020-08-27T05:43:52Z</dcterms:modified>
</cp:coreProperties>
</file>