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7" r:id="rId2"/>
    <p:sldId id="258" r:id="rId3"/>
    <p:sldId id="260" r:id="rId4"/>
    <p:sldId id="262" r:id="rId5"/>
    <p:sldId id="264" r:id="rId6"/>
    <p:sldId id="266" r:id="rId7"/>
    <p:sldId id="289" r:id="rId8"/>
    <p:sldId id="290" r:id="rId9"/>
    <p:sldId id="268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7;&#1053;&#1054;%20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7;&#1053;&#1054;%20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7;&#1053;&#1054;%2020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7;&#1053;&#1054;%2020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7;&#1053;&#1054;%2020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7;&#1053;&#1054;%20201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7;&#1053;&#1054;%202019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7141632"/>
        <c:axId val="138863168"/>
        <c:axId val="0"/>
      </c:bar3DChart>
      <c:catAx>
        <c:axId val="147141632"/>
        <c:scaling>
          <c:orientation val="minMax"/>
        </c:scaling>
        <c:delete val="1"/>
        <c:axPos val="b"/>
        <c:majorTickMark val="none"/>
        <c:minorTickMark val="none"/>
        <c:tickLblPos val="nextTo"/>
        <c:crossAx val="138863168"/>
        <c:crosses val="autoZero"/>
        <c:auto val="1"/>
        <c:lblAlgn val="ctr"/>
        <c:lblOffset val="100"/>
        <c:noMultiLvlLbl val="0"/>
      </c:catAx>
      <c:valAx>
        <c:axId val="1388631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7141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УКРАЇНСЬКА</a:t>
            </a:r>
            <a:r>
              <a:rPr lang="ru-RU" sz="3200" baseline="0"/>
              <a:t> МОВА</a:t>
            </a:r>
            <a:endParaRPr lang="ru-RU" sz="32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Лист16!$A$3:$A$6</c:f>
              <c:strCache>
                <c:ptCount val="4"/>
                <c:pt idx="0">
                  <c:v>2016 рік</c:v>
                </c:pt>
                <c:pt idx="1">
                  <c:v>2017 рік</c:v>
                </c:pt>
                <c:pt idx="2">
                  <c:v>2018 рік</c:v>
                </c:pt>
                <c:pt idx="3">
                  <c:v>2019 рік</c:v>
                </c:pt>
              </c:strCache>
            </c:strRef>
          </c:cat>
          <c:val>
            <c:numRef>
              <c:f>Лист16!$B$3:$B$6</c:f>
              <c:numCache>
                <c:formatCode>General</c:formatCode>
                <c:ptCount val="4"/>
                <c:pt idx="0">
                  <c:v>160.4</c:v>
                </c:pt>
                <c:pt idx="1">
                  <c:v>148.80000000000001</c:v>
                </c:pt>
                <c:pt idx="2">
                  <c:v>153.6</c:v>
                </c:pt>
                <c:pt idx="3">
                  <c:v>150.30000000000001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1053440"/>
        <c:axId val="180036160"/>
        <c:axId val="0"/>
      </c:bar3DChart>
      <c:catAx>
        <c:axId val="1810534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uk-UA"/>
          </a:p>
        </c:txPr>
        <c:crossAx val="180036160"/>
        <c:crosses val="autoZero"/>
        <c:auto val="1"/>
        <c:lblAlgn val="ctr"/>
        <c:lblOffset val="100"/>
        <c:noMultiLvlLbl val="0"/>
      </c:catAx>
      <c:valAx>
        <c:axId val="1800361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1053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МАТЕМАТИКА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Лист17!$A$2:$A$5</c:f>
              <c:strCache>
                <c:ptCount val="4"/>
                <c:pt idx="0">
                  <c:v>2016 рік</c:v>
                </c:pt>
                <c:pt idx="1">
                  <c:v>2017 рік</c:v>
                </c:pt>
                <c:pt idx="2">
                  <c:v>2018 рік</c:v>
                </c:pt>
                <c:pt idx="3">
                  <c:v>2019 рік</c:v>
                </c:pt>
              </c:strCache>
            </c:strRef>
          </c:cat>
          <c:val>
            <c:numRef>
              <c:f>Лист17!$B$2:$B$5</c:f>
              <c:numCache>
                <c:formatCode>General</c:formatCode>
                <c:ptCount val="4"/>
                <c:pt idx="0">
                  <c:v>139.9</c:v>
                </c:pt>
                <c:pt idx="1">
                  <c:v>150.4</c:v>
                </c:pt>
                <c:pt idx="2">
                  <c:v>143.69999999999999</c:v>
                </c:pt>
                <c:pt idx="3">
                  <c:v>163.4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0408320"/>
        <c:axId val="180038464"/>
        <c:axId val="0"/>
      </c:bar3DChart>
      <c:catAx>
        <c:axId val="1804083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uk-UA"/>
          </a:p>
        </c:txPr>
        <c:crossAx val="180038464"/>
        <c:crosses val="autoZero"/>
        <c:auto val="1"/>
        <c:lblAlgn val="ctr"/>
        <c:lblOffset val="100"/>
        <c:noMultiLvlLbl val="0"/>
      </c:catAx>
      <c:valAx>
        <c:axId val="1800384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0408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 b="1"/>
            </a:pPr>
            <a:r>
              <a:rPr lang="ru-RU" sz="3600" b="1" dirty="0" smtClean="0"/>
              <a:t>ІСТОРІЯ</a:t>
            </a:r>
            <a:r>
              <a:rPr lang="ru-RU" sz="3600" b="1" baseline="0" dirty="0" smtClean="0"/>
              <a:t> </a:t>
            </a:r>
            <a:r>
              <a:rPr lang="ru-RU" sz="3600" b="1" baseline="0" dirty="0"/>
              <a:t>УКРАЇНИ</a:t>
            </a:r>
            <a:endParaRPr lang="ru-RU" sz="3600" b="1" dirty="0"/>
          </a:p>
        </c:rich>
      </c:tx>
      <c:layout>
        <c:manualLayout>
          <c:xMode val="edge"/>
          <c:yMode val="edge"/>
          <c:x val="0.39537802566345881"/>
          <c:y val="1.366207660337109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Лист18!$A$2:$A$5</c:f>
              <c:strCache>
                <c:ptCount val="4"/>
                <c:pt idx="0">
                  <c:v>2016 рік</c:v>
                </c:pt>
                <c:pt idx="1">
                  <c:v>2017 рік</c:v>
                </c:pt>
                <c:pt idx="2">
                  <c:v>2018 рік</c:v>
                </c:pt>
                <c:pt idx="3">
                  <c:v>2019 рік</c:v>
                </c:pt>
              </c:strCache>
            </c:strRef>
          </c:cat>
          <c:val>
            <c:numRef>
              <c:f>Лист18!$B$2:$B$5</c:f>
              <c:numCache>
                <c:formatCode>General</c:formatCode>
                <c:ptCount val="4"/>
                <c:pt idx="0">
                  <c:v>142</c:v>
                </c:pt>
                <c:pt idx="1">
                  <c:v>134.30000000000001</c:v>
                </c:pt>
                <c:pt idx="2">
                  <c:v>139.9</c:v>
                </c:pt>
                <c:pt idx="3">
                  <c:v>138.1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0410368"/>
        <c:axId val="180040768"/>
        <c:axId val="0"/>
      </c:bar3DChart>
      <c:catAx>
        <c:axId val="1804103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uk-UA"/>
          </a:p>
        </c:txPr>
        <c:crossAx val="180040768"/>
        <c:crosses val="autoZero"/>
        <c:auto val="1"/>
        <c:lblAlgn val="ctr"/>
        <c:lblOffset val="100"/>
        <c:noMultiLvlLbl val="0"/>
      </c:catAx>
      <c:valAx>
        <c:axId val="1800407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0410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АНГЛІЙСЬКА</a:t>
            </a:r>
            <a:r>
              <a:rPr lang="ru-RU" sz="3600" baseline="0"/>
              <a:t> МОВА</a:t>
            </a:r>
            <a:endParaRPr lang="ru-RU" sz="36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Лист19!$A$2:$A$5</c:f>
              <c:strCache>
                <c:ptCount val="4"/>
                <c:pt idx="0">
                  <c:v>2016 рік</c:v>
                </c:pt>
                <c:pt idx="1">
                  <c:v>2017 рік</c:v>
                </c:pt>
                <c:pt idx="2">
                  <c:v>2018 рік</c:v>
                </c:pt>
                <c:pt idx="3">
                  <c:v>2019 рік</c:v>
                </c:pt>
              </c:strCache>
            </c:strRef>
          </c:cat>
          <c:val>
            <c:numRef>
              <c:f>Лист19!$B$2:$B$5</c:f>
              <c:numCache>
                <c:formatCode>General</c:formatCode>
                <c:ptCount val="4"/>
                <c:pt idx="0">
                  <c:v>140.80000000000001</c:v>
                </c:pt>
                <c:pt idx="1">
                  <c:v>144.1</c:v>
                </c:pt>
                <c:pt idx="2">
                  <c:v>135.6</c:v>
                </c:pt>
                <c:pt idx="3">
                  <c:v>142.19999999999999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0411904"/>
        <c:axId val="180043072"/>
        <c:axId val="0"/>
      </c:bar3DChart>
      <c:catAx>
        <c:axId val="1804119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3200" b="1"/>
            </a:pPr>
            <a:endParaRPr lang="uk-UA"/>
          </a:p>
        </c:txPr>
        <c:crossAx val="180043072"/>
        <c:crosses val="autoZero"/>
        <c:auto val="1"/>
        <c:lblAlgn val="ctr"/>
        <c:lblOffset val="100"/>
        <c:noMultiLvlLbl val="0"/>
      </c:catAx>
      <c:valAx>
        <c:axId val="180043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0411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ГЕОГРАФІЯ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Лист20!$A$2:$A$5</c:f>
              <c:strCache>
                <c:ptCount val="4"/>
                <c:pt idx="0">
                  <c:v>2016 рік</c:v>
                </c:pt>
                <c:pt idx="1">
                  <c:v>2017 рік</c:v>
                </c:pt>
                <c:pt idx="2">
                  <c:v>2018 рік</c:v>
                </c:pt>
                <c:pt idx="3">
                  <c:v>2019 рік</c:v>
                </c:pt>
              </c:strCache>
            </c:strRef>
          </c:cat>
          <c:val>
            <c:numRef>
              <c:f>Лист20!$B$2:$B$5</c:f>
              <c:numCache>
                <c:formatCode>General</c:formatCode>
                <c:ptCount val="4"/>
                <c:pt idx="0">
                  <c:v>141.69999999999999</c:v>
                </c:pt>
                <c:pt idx="1">
                  <c:v>122.4</c:v>
                </c:pt>
                <c:pt idx="2">
                  <c:v>137.6</c:v>
                </c:pt>
                <c:pt idx="3">
                  <c:v>136.5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1054464"/>
        <c:axId val="180487872"/>
        <c:axId val="0"/>
      </c:bar3DChart>
      <c:catAx>
        <c:axId val="1810544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3200" b="1"/>
            </a:pPr>
            <a:endParaRPr lang="uk-UA"/>
          </a:p>
        </c:txPr>
        <c:crossAx val="180487872"/>
        <c:crosses val="autoZero"/>
        <c:auto val="1"/>
        <c:lblAlgn val="ctr"/>
        <c:lblOffset val="100"/>
        <c:noMultiLvlLbl val="0"/>
      </c:catAx>
      <c:valAx>
        <c:axId val="1804878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1054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БІОЛОГІЯ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Лист21!$A$1:$A$4</c:f>
              <c:strCache>
                <c:ptCount val="4"/>
                <c:pt idx="0">
                  <c:v>2016 рік</c:v>
                </c:pt>
                <c:pt idx="1">
                  <c:v>2017 рік</c:v>
                </c:pt>
                <c:pt idx="2">
                  <c:v>2018 рік</c:v>
                </c:pt>
                <c:pt idx="3">
                  <c:v>2019 рік</c:v>
                </c:pt>
              </c:strCache>
            </c:strRef>
          </c:cat>
          <c:val>
            <c:numRef>
              <c:f>Лист21!$B$1:$B$4</c:f>
              <c:numCache>
                <c:formatCode>General</c:formatCode>
                <c:ptCount val="4"/>
                <c:pt idx="0">
                  <c:v>162.19999999999999</c:v>
                </c:pt>
                <c:pt idx="1">
                  <c:v>144.19999999999999</c:v>
                </c:pt>
                <c:pt idx="2">
                  <c:v>129.19999999999999</c:v>
                </c:pt>
                <c:pt idx="3">
                  <c:v>158.5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1054976"/>
        <c:axId val="180490176"/>
        <c:axId val="0"/>
      </c:bar3DChart>
      <c:catAx>
        <c:axId val="1810549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3200" b="1">
                <a:solidFill>
                  <a:schemeClr val="tx1"/>
                </a:solidFill>
              </a:defRPr>
            </a:pPr>
            <a:endParaRPr lang="uk-UA"/>
          </a:p>
        </c:txPr>
        <c:crossAx val="180490176"/>
        <c:crosses val="autoZero"/>
        <c:auto val="1"/>
        <c:lblAlgn val="ctr"/>
        <c:lblOffset val="100"/>
        <c:noMultiLvlLbl val="0"/>
      </c:catAx>
      <c:valAx>
        <c:axId val="180490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1054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ХІМІЯ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Лист22!$A$2:$A$5</c:f>
              <c:strCache>
                <c:ptCount val="4"/>
                <c:pt idx="0">
                  <c:v>2016 рік</c:v>
                </c:pt>
                <c:pt idx="1">
                  <c:v>2017 рік</c:v>
                </c:pt>
                <c:pt idx="2">
                  <c:v>2018 рік</c:v>
                </c:pt>
                <c:pt idx="3">
                  <c:v>2019 рік </c:v>
                </c:pt>
              </c:strCache>
            </c:strRef>
          </c:cat>
          <c:val>
            <c:numRef>
              <c:f>Лист22!$B$2:$B$5</c:f>
              <c:numCache>
                <c:formatCode>General</c:formatCode>
                <c:ptCount val="4"/>
                <c:pt idx="0">
                  <c:v>159.19999999999999</c:v>
                </c:pt>
                <c:pt idx="1">
                  <c:v>160.30000000000001</c:v>
                </c:pt>
                <c:pt idx="2">
                  <c:v>181</c:v>
                </c:pt>
                <c:pt idx="3">
                  <c:v>180.7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1208064"/>
        <c:axId val="180492480"/>
        <c:axId val="0"/>
      </c:bar3DChart>
      <c:catAx>
        <c:axId val="1812080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uk-UA"/>
          </a:p>
        </c:txPr>
        <c:crossAx val="180492480"/>
        <c:crosses val="autoZero"/>
        <c:auto val="1"/>
        <c:lblAlgn val="ctr"/>
        <c:lblOffset val="100"/>
        <c:noMultiLvlLbl val="0"/>
      </c:catAx>
      <c:valAx>
        <c:axId val="1804924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1208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/>
            </a:pPr>
            <a:r>
              <a:rPr lang="ru-RU" sz="4000"/>
              <a:t>ФІЗИКА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32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Лист23!$A$2:$A$5</c:f>
              <c:strCache>
                <c:ptCount val="4"/>
                <c:pt idx="0">
                  <c:v>2016 рік</c:v>
                </c:pt>
                <c:pt idx="1">
                  <c:v>2017 рік</c:v>
                </c:pt>
                <c:pt idx="2">
                  <c:v>2018 рік</c:v>
                </c:pt>
                <c:pt idx="3">
                  <c:v>2019 рік</c:v>
                </c:pt>
              </c:strCache>
            </c:strRef>
          </c:cat>
          <c:val>
            <c:numRef>
              <c:f>Лист23!$B$2:$B$5</c:f>
              <c:numCache>
                <c:formatCode>General</c:formatCode>
                <c:ptCount val="4"/>
                <c:pt idx="1">
                  <c:v>146.5</c:v>
                </c:pt>
                <c:pt idx="3">
                  <c:v>128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1208576"/>
        <c:axId val="180527680"/>
        <c:axId val="0"/>
      </c:bar3DChart>
      <c:catAx>
        <c:axId val="1812085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uk-UA"/>
          </a:p>
        </c:txPr>
        <c:crossAx val="180527680"/>
        <c:crosses val="autoZero"/>
        <c:auto val="1"/>
        <c:lblAlgn val="ctr"/>
        <c:lblOffset val="100"/>
        <c:noMultiLvlLbl val="0"/>
      </c:catAx>
      <c:valAx>
        <c:axId val="1805276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1208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0.107</c:v>
                </c:pt>
                <c:pt idx="1">
                  <c:v>0.53600000000000003</c:v>
                </c:pt>
                <c:pt idx="2">
                  <c:v>0.32</c:v>
                </c:pt>
                <c:pt idx="3">
                  <c:v>0.04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7173376"/>
        <c:axId val="138867776"/>
        <c:axId val="0"/>
      </c:bar3DChart>
      <c:catAx>
        <c:axId val="1471733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138867776"/>
        <c:crosses val="autoZero"/>
        <c:auto val="1"/>
        <c:lblAlgn val="ctr"/>
        <c:lblOffset val="100"/>
        <c:noMultiLvlLbl val="0"/>
      </c:catAx>
      <c:valAx>
        <c:axId val="1388677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47173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 dirty="0"/>
              <a:t>МАТЕМАТИКА</a:t>
            </a:r>
          </a:p>
        </c:rich>
      </c:tx>
      <c:layout>
        <c:manualLayout>
          <c:xMode val="edge"/>
          <c:yMode val="edge"/>
          <c:x val="0.37351750640157011"/>
          <c:y val="1.3888806012771256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Лист5!$A$7:$A$10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Лист5!$B$7:$B$10</c:f>
              <c:numCache>
                <c:formatCode>0%</c:formatCode>
                <c:ptCount val="4"/>
                <c:pt idx="0">
                  <c:v>0.22</c:v>
                </c:pt>
                <c:pt idx="1">
                  <c:v>0.72</c:v>
                </c:pt>
                <c:pt idx="2">
                  <c:v>0.06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8191232"/>
        <c:axId val="144240576"/>
        <c:axId val="0"/>
      </c:bar3DChart>
      <c:catAx>
        <c:axId val="1481912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144240576"/>
        <c:crosses val="autoZero"/>
        <c:auto val="1"/>
        <c:lblAlgn val="ctr"/>
        <c:lblOffset val="100"/>
        <c:noMultiLvlLbl val="0"/>
      </c:catAx>
      <c:valAx>
        <c:axId val="1442405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48191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uk-UA" sz="3200" dirty="0" smtClean="0"/>
              <a:t>ІСТОРІЯ</a:t>
            </a:r>
            <a:r>
              <a:rPr lang="uk-UA" sz="3200" baseline="0" dirty="0" smtClean="0"/>
              <a:t> УКРАЇНИ</a:t>
            </a:r>
            <a:endParaRPr lang="ru-RU" sz="32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Лист8!$A$7:$A$10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Лист8!$B$7:$B$10</c:f>
              <c:numCache>
                <c:formatCode>0%</c:formatCode>
                <c:ptCount val="4"/>
                <c:pt idx="0">
                  <c:v>0.08</c:v>
                </c:pt>
                <c:pt idx="1">
                  <c:v>0.5</c:v>
                </c:pt>
                <c:pt idx="2">
                  <c:v>0.42</c:v>
                </c:pt>
                <c:pt idx="3" formatCode="General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4285184"/>
        <c:axId val="144378688"/>
        <c:axId val="0"/>
      </c:bar3DChart>
      <c:catAx>
        <c:axId val="1442851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144378688"/>
        <c:crosses val="autoZero"/>
        <c:auto val="1"/>
        <c:lblAlgn val="ctr"/>
        <c:lblOffset val="100"/>
        <c:noMultiLvlLbl val="0"/>
      </c:catAx>
      <c:valAx>
        <c:axId val="14437868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44285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uk-UA" sz="3200" dirty="0" smtClean="0"/>
              <a:t>АНГЛІЙСЬКА</a:t>
            </a:r>
            <a:r>
              <a:rPr lang="uk-UA" sz="3200" baseline="0" dirty="0" smtClean="0"/>
              <a:t> МОВА</a:t>
            </a:r>
            <a:endParaRPr lang="ru-RU" sz="32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Лист11!$A$2:$A$5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Лист11!$B$2:$B$5</c:f>
              <c:numCache>
                <c:formatCode>0%</c:formatCode>
                <c:ptCount val="4"/>
                <c:pt idx="0">
                  <c:v>0.06</c:v>
                </c:pt>
                <c:pt idx="1">
                  <c:v>0.69</c:v>
                </c:pt>
                <c:pt idx="2" formatCode="0.0%">
                  <c:v>0.125</c:v>
                </c:pt>
                <c:pt idx="3" formatCode="0.0%">
                  <c:v>0.125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6076288"/>
        <c:axId val="176105152"/>
        <c:axId val="0"/>
      </c:bar3DChart>
      <c:catAx>
        <c:axId val="1760762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176105152"/>
        <c:crosses val="autoZero"/>
        <c:auto val="1"/>
        <c:lblAlgn val="ctr"/>
        <c:lblOffset val="100"/>
        <c:noMultiLvlLbl val="0"/>
      </c:catAx>
      <c:valAx>
        <c:axId val="17610515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76076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/>
            </a:pPr>
            <a:r>
              <a:rPr lang="ru-RU" sz="4000"/>
              <a:t>БІОЛОГІЯ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ysClr val="windowText" lastClr="00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Лист13!$A$2:$A$5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Лист13!$B$2:$B$5</c:f>
              <c:numCache>
                <c:formatCode>0%</c:formatCode>
                <c:ptCount val="4"/>
                <c:pt idx="0">
                  <c:v>0.14000000000000001</c:v>
                </c:pt>
                <c:pt idx="1">
                  <c:v>0.56999999999999995</c:v>
                </c:pt>
                <c:pt idx="2">
                  <c:v>0.28999999999999998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5834624"/>
        <c:axId val="176144960"/>
        <c:axId val="0"/>
      </c:bar3DChart>
      <c:catAx>
        <c:axId val="1758346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solidFill>
                  <a:sysClr val="windowText" lastClr="000000"/>
                </a:solidFill>
              </a:defRPr>
            </a:pPr>
            <a:endParaRPr lang="uk-UA"/>
          </a:p>
        </c:txPr>
        <c:crossAx val="176144960"/>
        <c:crosses val="autoZero"/>
        <c:auto val="1"/>
        <c:lblAlgn val="ctr"/>
        <c:lblOffset val="100"/>
        <c:noMultiLvlLbl val="0"/>
      </c:catAx>
      <c:valAx>
        <c:axId val="17614496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75834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844983357108893E-2"/>
          <c:y val="4.50341834274205E-2"/>
          <c:w val="0.95815501664289116"/>
          <c:h val="0.77658789821565344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32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Лист14!$A$2:$A$4</c:f>
              <c:strCache>
                <c:ptCount val="3"/>
                <c:pt idx="0">
                  <c:v>фізика</c:v>
                </c:pt>
                <c:pt idx="1">
                  <c:v>хімія</c:v>
                </c:pt>
                <c:pt idx="2">
                  <c:v>географія</c:v>
                </c:pt>
              </c:strCache>
            </c:strRef>
          </c:cat>
          <c:val>
            <c:numRef>
              <c:f>Лист14!$B$2:$B$4</c:f>
              <c:numCache>
                <c:formatCode>General</c:formatCode>
                <c:ptCount val="3"/>
                <c:pt idx="0">
                  <c:v>7</c:v>
                </c:pt>
                <c:pt idx="1">
                  <c:v>11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6526336"/>
        <c:axId val="176149568"/>
        <c:axId val="0"/>
      </c:bar3DChart>
      <c:catAx>
        <c:axId val="1765263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uk-UA"/>
          </a:p>
        </c:txPr>
        <c:crossAx val="176149568"/>
        <c:crosses val="autoZero"/>
        <c:auto val="1"/>
        <c:lblAlgn val="ctr"/>
        <c:lblOffset val="100"/>
        <c:noMultiLvlLbl val="0"/>
      </c:catAx>
      <c:valAx>
        <c:axId val="1761495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6526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Лист14!$B$1</c:f>
              <c:strCache>
                <c:ptCount val="1"/>
                <c:pt idx="0">
                  <c:v>ДПА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Лист14!$A$2:$A$4</c:f>
              <c:strCache>
                <c:ptCount val="3"/>
                <c:pt idx="0">
                  <c:v>фізика</c:v>
                </c:pt>
                <c:pt idx="1">
                  <c:v>хімія</c:v>
                </c:pt>
                <c:pt idx="2">
                  <c:v>географія</c:v>
                </c:pt>
              </c:strCache>
            </c:strRef>
          </c:cat>
          <c:val>
            <c:numRef>
              <c:f>Лист14!$B$2:$B$4</c:f>
              <c:numCache>
                <c:formatCode>General</c:formatCode>
                <c:ptCount val="3"/>
                <c:pt idx="0">
                  <c:v>7</c:v>
                </c:pt>
                <c:pt idx="1">
                  <c:v>11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Лист14!$C$1</c:f>
              <c:strCache>
                <c:ptCount val="1"/>
                <c:pt idx="0">
                  <c:v>РІЧНА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Лист14!$A$2:$A$4</c:f>
              <c:strCache>
                <c:ptCount val="3"/>
                <c:pt idx="0">
                  <c:v>фізика</c:v>
                </c:pt>
                <c:pt idx="1">
                  <c:v>хімія</c:v>
                </c:pt>
                <c:pt idx="2">
                  <c:v>географія</c:v>
                </c:pt>
              </c:strCache>
            </c:strRef>
          </c:cat>
          <c:val>
            <c:numRef>
              <c:f>Лист14!$C$2:$C$4</c:f>
              <c:numCache>
                <c:formatCode>General</c:formatCode>
                <c:ptCount val="3"/>
                <c:pt idx="0">
                  <c:v>7</c:v>
                </c:pt>
                <c:pt idx="1">
                  <c:v>11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6526848"/>
        <c:axId val="176151872"/>
        <c:axId val="0"/>
      </c:bar3DChart>
      <c:catAx>
        <c:axId val="1765268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176151872"/>
        <c:crosses val="autoZero"/>
        <c:auto val="1"/>
        <c:lblAlgn val="ctr"/>
        <c:lblOffset val="100"/>
        <c:noMultiLvlLbl val="0"/>
      </c:catAx>
      <c:valAx>
        <c:axId val="1761518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652684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400" b="1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Лист15!$A$2:$A$10</c:f>
              <c:strCache>
                <c:ptCount val="9"/>
                <c:pt idx="0">
                  <c:v>хімія</c:v>
                </c:pt>
                <c:pt idx="1">
                  <c:v>математика</c:v>
                </c:pt>
                <c:pt idx="2">
                  <c:v>українська мова</c:v>
                </c:pt>
                <c:pt idx="3">
                  <c:v>біологія </c:v>
                </c:pt>
                <c:pt idx="4">
                  <c:v>англійська мова</c:v>
                </c:pt>
                <c:pt idx="5">
                  <c:v>історія України</c:v>
                </c:pt>
                <c:pt idx="6">
                  <c:v>фізика</c:v>
                </c:pt>
                <c:pt idx="7">
                  <c:v>географія</c:v>
                </c:pt>
                <c:pt idx="8">
                  <c:v>середній бал</c:v>
                </c:pt>
              </c:strCache>
            </c:strRef>
          </c:cat>
          <c:val>
            <c:numRef>
              <c:f>Лист15!$B$2:$B$10</c:f>
              <c:numCache>
                <c:formatCode>General</c:formatCode>
                <c:ptCount val="9"/>
                <c:pt idx="0">
                  <c:v>11</c:v>
                </c:pt>
                <c:pt idx="1">
                  <c:v>8.5</c:v>
                </c:pt>
                <c:pt idx="2">
                  <c:v>7.4</c:v>
                </c:pt>
                <c:pt idx="3">
                  <c:v>7.3</c:v>
                </c:pt>
                <c:pt idx="4">
                  <c:v>7.2</c:v>
                </c:pt>
                <c:pt idx="5">
                  <c:v>7</c:v>
                </c:pt>
                <c:pt idx="6">
                  <c:v>7</c:v>
                </c:pt>
                <c:pt idx="7">
                  <c:v>5</c:v>
                </c:pt>
                <c:pt idx="8" formatCode="0.0">
                  <c:v>7.55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6528384"/>
        <c:axId val="180029120"/>
        <c:axId val="0"/>
      </c:bar3DChart>
      <c:catAx>
        <c:axId val="1765283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180029120"/>
        <c:crosses val="autoZero"/>
        <c:auto val="1"/>
        <c:lblAlgn val="ctr"/>
        <c:lblOffset val="100"/>
        <c:noMultiLvlLbl val="0"/>
      </c:catAx>
      <c:valAx>
        <c:axId val="1800291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6528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36B69-2C5A-40F5-A17E-3E6AB2E735B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55D35-12A2-4724-A650-FD08D90AB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230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55D35-12A2-4724-A650-FD08D90AB78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410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55D35-12A2-4724-A650-FD08D90AB78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544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29E1BA-1B41-40B9-9DAC-CE15755339F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5EFD1-BE51-42D1-B395-777986C7843F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E1BA-1B41-40B9-9DAC-CE15755339F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EFD1-BE51-42D1-B395-777986C7843F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E1BA-1B41-40B9-9DAC-CE15755339F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EFD1-BE51-42D1-B395-777986C7843F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E1BA-1B41-40B9-9DAC-CE15755339F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EFD1-BE51-42D1-B395-777986C7843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E1BA-1B41-40B9-9DAC-CE15755339F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EFD1-BE51-42D1-B395-777986C7843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E1BA-1B41-40B9-9DAC-CE15755339F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EFD1-BE51-42D1-B395-777986C7843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E1BA-1B41-40B9-9DAC-CE15755339F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EFD1-BE51-42D1-B395-777986C7843F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E1BA-1B41-40B9-9DAC-CE15755339F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EFD1-BE51-42D1-B395-777986C7843F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E1BA-1B41-40B9-9DAC-CE15755339F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EFD1-BE51-42D1-B395-777986C784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E1BA-1B41-40B9-9DAC-CE15755339F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EFD1-BE51-42D1-B395-777986C784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E1BA-1B41-40B9-9DAC-CE15755339F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EFD1-BE51-42D1-B395-777986C784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E29E1BA-1B41-40B9-9DAC-CE15755339F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4C5EFD1-BE51-42D1-B395-777986C784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752093"/>
              </p:ext>
            </p:extLst>
          </p:nvPr>
        </p:nvGraphicFramePr>
        <p:xfrm>
          <a:off x="4904" y="1052736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РЕЗУЛЬТАТИ ДПА </a:t>
            </a:r>
            <a:br>
              <a:rPr lang="ru-RU" sz="3600" b="1" dirty="0" smtClean="0"/>
            </a:br>
            <a:r>
              <a:rPr lang="ru-RU" sz="3600" b="1" dirty="0" smtClean="0"/>
              <a:t>2019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82797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536257"/>
              </p:ext>
            </p:extLst>
          </p:nvPr>
        </p:nvGraphicFramePr>
        <p:xfrm>
          <a:off x="107503" y="1484784"/>
          <a:ext cx="9001005" cy="432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2385"/>
                <a:gridCol w="692385"/>
                <a:gridCol w="692385"/>
                <a:gridCol w="692385"/>
                <a:gridCol w="614837"/>
                <a:gridCol w="648072"/>
                <a:gridCol w="814246"/>
                <a:gridCol w="913946"/>
                <a:gridCol w="864096"/>
                <a:gridCol w="648072"/>
                <a:gridCol w="504056"/>
                <a:gridCol w="648072"/>
                <a:gridCol w="576068"/>
              </a:tblGrid>
              <a:tr h="107531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Кількість</a:t>
                      </a:r>
                      <a:r>
                        <a:rPr lang="ru-RU" sz="1600" dirty="0">
                          <a:effectLst/>
                        </a:rPr>
                        <a:t/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 err="1">
                          <a:effectLst/>
                        </a:rPr>
                        <a:t>зареєстрованих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Результат </a:t>
                      </a:r>
                      <a:r>
                        <a:rPr lang="ru-RU" sz="2000" dirty="0" err="1">
                          <a:effectLst/>
                        </a:rPr>
                        <a:t>складання</a:t>
                      </a:r>
                      <a:r>
                        <a:rPr lang="ru-RU" sz="2000" dirty="0">
                          <a:effectLst/>
                        </a:rPr>
                        <a:t> тесту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Бал за шкалою 100-200</a:t>
                      </a:r>
                      <a:r>
                        <a:rPr lang="ru-RU" sz="1050" dirty="0">
                          <a:effectLst/>
                        </a:rPr>
                        <a:t>*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Оцінка</a:t>
                      </a:r>
                      <a:r>
                        <a:rPr lang="ru-RU" sz="1800" dirty="0">
                          <a:effectLst/>
                        </a:rPr>
                        <a:t> ДПА**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1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усього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обрано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як ДПА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не</a:t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з’явився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анульовано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не </a:t>
                      </a:r>
                      <a:r>
                        <a:rPr lang="ru-RU" sz="1400" b="1" dirty="0" err="1">
                          <a:effectLst/>
                        </a:rPr>
                        <a:t>подолав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поріг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подолав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поріг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min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avg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max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обрано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як ДПА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min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avg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max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1023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28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28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27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111.0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150.3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196.0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28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7.4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/>
              <a:t>УКРАЇНСЬКА МОВА І ЛІТЕРАТУРА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43810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941692"/>
              </p:ext>
            </p:extLst>
          </p:nvPr>
        </p:nvGraphicFramePr>
        <p:xfrm>
          <a:off x="457201" y="2132856"/>
          <a:ext cx="8229598" cy="4057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046"/>
                <a:gridCol w="633046"/>
                <a:gridCol w="633046"/>
                <a:gridCol w="633046"/>
                <a:gridCol w="633046"/>
                <a:gridCol w="633046"/>
                <a:gridCol w="748571"/>
                <a:gridCol w="720080"/>
                <a:gridCol w="792088"/>
                <a:gridCol w="504056"/>
                <a:gridCol w="576064"/>
                <a:gridCol w="576064"/>
                <a:gridCol w="514399"/>
              </a:tblGrid>
              <a:tr h="129614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Кількість</a:t>
                      </a:r>
                      <a:r>
                        <a:rPr lang="ru-RU" sz="1800" dirty="0">
                          <a:effectLst/>
                        </a:rPr>
                        <a:t/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dirty="0" err="1">
                          <a:effectLst/>
                        </a:rPr>
                        <a:t>зареєстрованих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Результат </a:t>
                      </a:r>
                      <a:r>
                        <a:rPr lang="ru-RU" sz="1800" dirty="0" err="1">
                          <a:effectLst/>
                        </a:rPr>
                        <a:t>складання</a:t>
                      </a:r>
                      <a:r>
                        <a:rPr lang="ru-RU" sz="1800" dirty="0">
                          <a:effectLst/>
                        </a:rPr>
                        <a:t> тесту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Бал за шкалою 100-200</a:t>
                      </a:r>
                      <a:r>
                        <a:rPr lang="ru-RU" sz="1050" dirty="0">
                          <a:effectLst/>
                        </a:rPr>
                        <a:t>*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Оцінка</a:t>
                      </a:r>
                      <a:r>
                        <a:rPr lang="ru-RU" sz="1800" dirty="0">
                          <a:effectLst/>
                        </a:rPr>
                        <a:t> ДПА**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усього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обрано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як ДПА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не</a:t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з’явився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анульовано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не </a:t>
                      </a:r>
                      <a:r>
                        <a:rPr lang="ru-RU" sz="1400" b="1" dirty="0" err="1">
                          <a:effectLst/>
                        </a:rPr>
                        <a:t>подолав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поріг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подолав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поріг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min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avg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max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обрано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як ДПА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min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avg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max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1609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102.0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138.1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175.0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7.0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/>
              <a:t>ІСТОРІЯ УКРАЇНИ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48316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655484"/>
              </p:ext>
            </p:extLst>
          </p:nvPr>
        </p:nvGraphicFramePr>
        <p:xfrm>
          <a:off x="457201" y="1988840"/>
          <a:ext cx="8229598" cy="4328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</a:tblGrid>
              <a:tr h="161875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Кількість</a:t>
                      </a:r>
                      <a:r>
                        <a:rPr lang="ru-RU" sz="1800" dirty="0">
                          <a:effectLst/>
                        </a:rPr>
                        <a:t/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dirty="0" err="1">
                          <a:effectLst/>
                        </a:rPr>
                        <a:t>зареєстрованих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Результат </a:t>
                      </a:r>
                      <a:r>
                        <a:rPr lang="ru-RU" sz="1800" dirty="0" err="1">
                          <a:effectLst/>
                        </a:rPr>
                        <a:t>складання</a:t>
                      </a:r>
                      <a:r>
                        <a:rPr lang="ru-RU" sz="1800" dirty="0">
                          <a:effectLst/>
                        </a:rPr>
                        <a:t> тесту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Бал за шкалою 100-200*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Оцінка</a:t>
                      </a:r>
                      <a:r>
                        <a:rPr lang="ru-RU" sz="1800" dirty="0">
                          <a:effectLst/>
                        </a:rPr>
                        <a:t> ДПА**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5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усього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обрано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ДПА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b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з’явився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анульовано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подолав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поріг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подолав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поріг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avg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обрано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ДПА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avg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1633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133.0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163.4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190.0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8.5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МАТЕМАТИКА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604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394348"/>
              </p:ext>
            </p:extLst>
          </p:nvPr>
        </p:nvGraphicFramePr>
        <p:xfrm>
          <a:off x="457201" y="1844824"/>
          <a:ext cx="8229598" cy="4544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046"/>
                <a:gridCol w="633046"/>
                <a:gridCol w="633046"/>
                <a:gridCol w="633046"/>
                <a:gridCol w="633046"/>
                <a:gridCol w="633046"/>
                <a:gridCol w="820579"/>
                <a:gridCol w="864096"/>
                <a:gridCol w="720080"/>
                <a:gridCol w="504056"/>
                <a:gridCol w="504056"/>
                <a:gridCol w="504056"/>
                <a:gridCol w="514399"/>
              </a:tblGrid>
              <a:tr h="176277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Кількість</a:t>
                      </a:r>
                      <a:r>
                        <a:rPr lang="ru-RU" sz="2000" dirty="0">
                          <a:effectLst/>
                        </a:rPr>
                        <a:t/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 err="1">
                          <a:effectLst/>
                        </a:rPr>
                        <a:t>зареєстрованих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Результат </a:t>
                      </a:r>
                      <a:r>
                        <a:rPr lang="ru-RU" sz="2000" dirty="0" err="1">
                          <a:effectLst/>
                        </a:rPr>
                        <a:t>складання</a:t>
                      </a:r>
                      <a:r>
                        <a:rPr lang="ru-RU" sz="2000" dirty="0">
                          <a:effectLst/>
                        </a:rPr>
                        <a:t> тесту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Бал за шкалою 100-200*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Оцінка</a:t>
                      </a:r>
                      <a:r>
                        <a:rPr lang="ru-RU" sz="2000" dirty="0">
                          <a:effectLst/>
                        </a:rPr>
                        <a:t> ДПА**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3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усього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обрано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як ДПА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не</a:t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з’явився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анульовано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не </a:t>
                      </a:r>
                      <a:r>
                        <a:rPr lang="ru-RU" sz="1400" b="1" dirty="0" err="1">
                          <a:effectLst/>
                        </a:rPr>
                        <a:t>подолав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поріг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подолав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поріг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min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avg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max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обрано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як ДПА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min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avg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max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1705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128.0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128.0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128.0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7.0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ФІЗИКА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6519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861589"/>
              </p:ext>
            </p:extLst>
          </p:nvPr>
        </p:nvGraphicFramePr>
        <p:xfrm>
          <a:off x="457201" y="2060848"/>
          <a:ext cx="8229598" cy="4112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</a:tblGrid>
              <a:tr h="154674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Кількість</a:t>
                      </a:r>
                      <a:r>
                        <a:rPr lang="ru-RU" sz="2000" dirty="0">
                          <a:effectLst/>
                        </a:rPr>
                        <a:t/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 err="1">
                          <a:effectLst/>
                        </a:rPr>
                        <a:t>зареєстрованих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Результат </a:t>
                      </a:r>
                      <a:r>
                        <a:rPr lang="ru-RU" sz="2000" dirty="0" err="1">
                          <a:effectLst/>
                        </a:rPr>
                        <a:t>складання</a:t>
                      </a:r>
                      <a:r>
                        <a:rPr lang="ru-RU" sz="2000" dirty="0">
                          <a:effectLst/>
                        </a:rPr>
                        <a:t> тесту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Бал за шкалою 100-200*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Оцінка</a:t>
                      </a:r>
                      <a:r>
                        <a:rPr lang="ru-RU" sz="2000" dirty="0">
                          <a:effectLst/>
                        </a:rPr>
                        <a:t> ДПА**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1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усього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обрано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як ДПА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не</a:t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з’явився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анульовано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не </a:t>
                      </a:r>
                      <a:r>
                        <a:rPr lang="ru-RU" sz="1400" b="1" dirty="0" err="1">
                          <a:effectLst/>
                        </a:rPr>
                        <a:t>подолав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поріг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подолав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поріг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min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avg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max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обрано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як ДПА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min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avg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max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14891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157.0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180.7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197.0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11.0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ХІМІЯ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2714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597980"/>
              </p:ext>
            </p:extLst>
          </p:nvPr>
        </p:nvGraphicFramePr>
        <p:xfrm>
          <a:off x="539548" y="1556792"/>
          <a:ext cx="7920883" cy="4693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9767"/>
                <a:gridCol w="569767"/>
                <a:gridCol w="569767"/>
                <a:gridCol w="569767"/>
                <a:gridCol w="569767"/>
                <a:gridCol w="569767"/>
                <a:gridCol w="685858"/>
                <a:gridCol w="720080"/>
                <a:gridCol w="720080"/>
                <a:gridCol w="720080"/>
                <a:gridCol w="504056"/>
                <a:gridCol w="504056"/>
                <a:gridCol w="648071"/>
              </a:tblGrid>
              <a:tr h="197034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Кількість</a:t>
                      </a:r>
                      <a:r>
                        <a:rPr lang="ru-RU" sz="2000" dirty="0">
                          <a:effectLst/>
                        </a:rPr>
                        <a:t/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 err="1">
                          <a:effectLst/>
                        </a:rPr>
                        <a:t>зареєстрованих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Результат </a:t>
                      </a:r>
                      <a:r>
                        <a:rPr lang="ru-RU" sz="2000" dirty="0" err="1">
                          <a:effectLst/>
                        </a:rPr>
                        <a:t>складання</a:t>
                      </a:r>
                      <a:r>
                        <a:rPr lang="ru-RU" sz="2000" dirty="0">
                          <a:effectLst/>
                        </a:rPr>
                        <a:t> тесту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Бал за шкалою 100-200*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Оцінка</a:t>
                      </a:r>
                      <a:r>
                        <a:rPr lang="ru-RU" sz="2000" dirty="0">
                          <a:effectLst/>
                        </a:rPr>
                        <a:t> ДПА**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7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усього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обрано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як ДПА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не</a:t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з’явився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анульовано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не </a:t>
                      </a:r>
                      <a:r>
                        <a:rPr lang="ru-RU" sz="1400" b="1" dirty="0" err="1">
                          <a:effectLst/>
                        </a:rPr>
                        <a:t>подолав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поріг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подолав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поріг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min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avg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max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обрано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як ДПА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min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avg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max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1646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119.0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158.5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193.0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7.3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БІОЛОГІЯ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8830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180652"/>
              </p:ext>
            </p:extLst>
          </p:nvPr>
        </p:nvGraphicFramePr>
        <p:xfrm>
          <a:off x="539550" y="1700809"/>
          <a:ext cx="8064901" cy="4504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0377"/>
                <a:gridCol w="620377"/>
                <a:gridCol w="620377"/>
                <a:gridCol w="620377"/>
                <a:gridCol w="620377"/>
                <a:gridCol w="570525"/>
                <a:gridCol w="720080"/>
                <a:gridCol w="792088"/>
                <a:gridCol w="792088"/>
                <a:gridCol w="504056"/>
                <a:gridCol w="504056"/>
                <a:gridCol w="576064"/>
                <a:gridCol w="504059"/>
              </a:tblGrid>
              <a:tr h="181477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Кількість</a:t>
                      </a:r>
                      <a:r>
                        <a:rPr lang="ru-RU" sz="2000" dirty="0">
                          <a:effectLst/>
                        </a:rPr>
                        <a:t/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 err="1">
                          <a:effectLst/>
                        </a:rPr>
                        <a:t>зареєстрованих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Результат </a:t>
                      </a:r>
                      <a:r>
                        <a:rPr lang="ru-RU" sz="2000" dirty="0" err="1">
                          <a:effectLst/>
                        </a:rPr>
                        <a:t>складання</a:t>
                      </a:r>
                      <a:r>
                        <a:rPr lang="ru-RU" sz="2000" dirty="0">
                          <a:effectLst/>
                        </a:rPr>
                        <a:t> тесту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Бал за шкалою 100-200*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Оцінка</a:t>
                      </a:r>
                      <a:r>
                        <a:rPr lang="ru-RU" sz="2000" dirty="0">
                          <a:effectLst/>
                        </a:rPr>
                        <a:t> ДПА**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0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усього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обрано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як ДПА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не</a:t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з’явився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анульовано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не </a:t>
                      </a:r>
                      <a:r>
                        <a:rPr lang="ru-RU" sz="1400" b="1" dirty="0" err="1">
                          <a:effectLst/>
                        </a:rPr>
                        <a:t>подолав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поріг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подолав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поріг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min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avg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max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обрано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як ДПА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min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avg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max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1613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110.0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136.5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163.0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5.0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ГЕОГРАФІЯ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0463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248686"/>
              </p:ext>
            </p:extLst>
          </p:nvPr>
        </p:nvGraphicFramePr>
        <p:xfrm>
          <a:off x="323522" y="1556790"/>
          <a:ext cx="8568963" cy="4608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9151"/>
                <a:gridCol w="659151"/>
                <a:gridCol w="659151"/>
                <a:gridCol w="659151"/>
                <a:gridCol w="659151"/>
                <a:gridCol w="659151"/>
                <a:gridCol w="869636"/>
                <a:gridCol w="792088"/>
                <a:gridCol w="720080"/>
                <a:gridCol w="720080"/>
                <a:gridCol w="504056"/>
                <a:gridCol w="504056"/>
                <a:gridCol w="504061"/>
              </a:tblGrid>
              <a:tr h="148507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Кількість</a:t>
                      </a:r>
                      <a:r>
                        <a:rPr lang="ru-RU" sz="2000" dirty="0">
                          <a:effectLst/>
                        </a:rPr>
                        <a:t/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 err="1">
                          <a:effectLst/>
                        </a:rPr>
                        <a:t>зареєстрованих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Результат </a:t>
                      </a:r>
                      <a:r>
                        <a:rPr lang="ru-RU" sz="2000" dirty="0" err="1">
                          <a:effectLst/>
                        </a:rPr>
                        <a:t>складання</a:t>
                      </a:r>
                      <a:r>
                        <a:rPr lang="ru-RU" sz="2000" dirty="0">
                          <a:effectLst/>
                        </a:rPr>
                        <a:t> тесту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Бал за шкалою 100-200*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Оцінка</a:t>
                      </a:r>
                      <a:r>
                        <a:rPr lang="ru-RU" sz="2000" dirty="0">
                          <a:effectLst/>
                        </a:rPr>
                        <a:t> ДПА**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7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усього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обрано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як ДПА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не</a:t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з’явився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анульовано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не </a:t>
                      </a:r>
                      <a:r>
                        <a:rPr lang="ru-RU" sz="1400" b="1" dirty="0" err="1">
                          <a:effectLst/>
                        </a:rPr>
                        <a:t>подолав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поріг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подолав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 err="1">
                          <a:effectLst/>
                        </a:rPr>
                        <a:t>поріг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min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avg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max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обрано</a:t>
                      </a:r>
                      <a:r>
                        <a:rPr lang="ru-RU" sz="1400" b="1" dirty="0">
                          <a:effectLst/>
                        </a:rPr>
                        <a:t/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як ДПА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min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avg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max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1296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100.0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142.2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192.0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7.2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АНГЛІЙСЬКА МОВА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157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468277"/>
              </p:ext>
            </p:extLst>
          </p:nvPr>
        </p:nvGraphicFramePr>
        <p:xfrm>
          <a:off x="395536" y="476672"/>
          <a:ext cx="815759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505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446539"/>
              </p:ext>
            </p:extLst>
          </p:nvPr>
        </p:nvGraphicFramePr>
        <p:xfrm>
          <a:off x="457200" y="476672"/>
          <a:ext cx="8229600" cy="564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19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984777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УКРАЇНСЬКА МОВА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55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605595"/>
              </p:ext>
            </p:extLst>
          </p:nvPr>
        </p:nvGraphicFramePr>
        <p:xfrm>
          <a:off x="457200" y="548680"/>
          <a:ext cx="8229600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76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872934"/>
              </p:ext>
            </p:extLst>
          </p:nvPr>
        </p:nvGraphicFramePr>
        <p:xfrm>
          <a:off x="457200" y="548680"/>
          <a:ext cx="8229600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393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086893"/>
              </p:ext>
            </p:extLst>
          </p:nvPr>
        </p:nvGraphicFramePr>
        <p:xfrm>
          <a:off x="457200" y="620688"/>
          <a:ext cx="8229600" cy="550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809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546542"/>
              </p:ext>
            </p:extLst>
          </p:nvPr>
        </p:nvGraphicFramePr>
        <p:xfrm>
          <a:off x="457200" y="692696"/>
          <a:ext cx="8229600" cy="543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964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92984"/>
              </p:ext>
            </p:extLst>
          </p:nvPr>
        </p:nvGraphicFramePr>
        <p:xfrm>
          <a:off x="457200" y="548680"/>
          <a:ext cx="8229600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030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104526"/>
              </p:ext>
            </p:extLst>
          </p:nvPr>
        </p:nvGraphicFramePr>
        <p:xfrm>
          <a:off x="457200" y="620688"/>
          <a:ext cx="8229600" cy="550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253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681983"/>
              </p:ext>
            </p:extLst>
          </p:nvPr>
        </p:nvGraphicFramePr>
        <p:xfrm>
          <a:off x="179512" y="260648"/>
          <a:ext cx="8507288" cy="586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06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736095"/>
              </p:ext>
            </p:extLst>
          </p:nvPr>
        </p:nvGraphicFramePr>
        <p:xfrm>
          <a:off x="251520" y="260648"/>
          <a:ext cx="8435280" cy="586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988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324476"/>
              </p:ext>
            </p:extLst>
          </p:nvPr>
        </p:nvGraphicFramePr>
        <p:xfrm>
          <a:off x="179512" y="188640"/>
          <a:ext cx="8507288" cy="593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954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549654"/>
              </p:ext>
            </p:extLst>
          </p:nvPr>
        </p:nvGraphicFramePr>
        <p:xfrm>
          <a:off x="251520" y="188640"/>
          <a:ext cx="8435280" cy="593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356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6181592"/>
              </p:ext>
            </p:extLst>
          </p:nvPr>
        </p:nvGraphicFramePr>
        <p:xfrm>
          <a:off x="179512" y="260648"/>
          <a:ext cx="8784975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790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347040"/>
              </p:ext>
            </p:extLst>
          </p:nvPr>
        </p:nvGraphicFramePr>
        <p:xfrm>
          <a:off x="251520" y="260648"/>
          <a:ext cx="8568951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38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0752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/>
              <a:t>РЕЗУЛЬТАТИ ДПА (ЗНО)</a:t>
            </a:r>
            <a:br>
              <a:rPr lang="uk-UA" sz="3600" b="1" dirty="0" smtClean="0"/>
            </a:br>
            <a:r>
              <a:rPr lang="uk-UA" sz="3600" b="1" dirty="0" smtClean="0"/>
              <a:t>2019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60978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253</TotalTime>
  <Words>353</Words>
  <Application>Microsoft Office PowerPoint</Application>
  <PresentationFormat>Экран (4:3)</PresentationFormat>
  <Paragraphs>265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Твердый переплет</vt:lpstr>
      <vt:lpstr>РЕЗУЛЬТАТИ ДПА  2019 </vt:lpstr>
      <vt:lpstr>УКРАЇНСЬКА МОВА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РЕЗУЛЬТАТИ ДПА (ЗНО) 2019</vt:lpstr>
      <vt:lpstr>УКРАЇНСЬКА МОВА І ЛІТЕРАТУРА</vt:lpstr>
      <vt:lpstr>ІСТОРІЯ УКРАЇНИ</vt:lpstr>
      <vt:lpstr>МАТЕМАТИКА</vt:lpstr>
      <vt:lpstr>ФІЗИКА</vt:lpstr>
      <vt:lpstr>ХІМІЯ</vt:lpstr>
      <vt:lpstr>БІОЛОГІЯ</vt:lpstr>
      <vt:lpstr>ГЕОГРАФІЯ</vt:lpstr>
      <vt:lpstr>АНГЛІЙСЬКА МОВА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Пользователь Windows</cp:lastModifiedBy>
  <cp:revision>19</cp:revision>
  <cp:lastPrinted>2019-11-28T14:48:45Z</cp:lastPrinted>
  <dcterms:created xsi:type="dcterms:W3CDTF">2019-08-16T12:12:33Z</dcterms:created>
  <dcterms:modified xsi:type="dcterms:W3CDTF">2022-01-26T14:24:15Z</dcterms:modified>
</cp:coreProperties>
</file>