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8" r:id="rId3"/>
    <p:sldId id="280" r:id="rId4"/>
    <p:sldId id="281" r:id="rId5"/>
    <p:sldId id="282" r:id="rId6"/>
    <p:sldId id="283" r:id="rId7"/>
    <p:sldId id="279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50;\Desktop\&#1050;&#1085;&#1080;&#1075;&#1072;1%20&#1084;&#1086;&#1085;&#1110;&#1090;&#1086;&#1088;&#1080;&#1085;&#1075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endParaRPr lang="ru-RU" sz="32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ru-RU" sz="32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3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2018-2019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Лист25!$A$2:$A$9</c:f>
              <c:strCache>
                <c:ptCount val="8"/>
                <c:pt idx="0">
                  <c:v>3-А клас (Велько О.В.)</c:v>
                </c:pt>
                <c:pt idx="1">
                  <c:v>4-А клас (Руснак О.В.)</c:v>
                </c:pt>
                <c:pt idx="2">
                  <c:v>4-В клас (Дяченко М.Г.)</c:v>
                </c:pt>
                <c:pt idx="3">
                  <c:v>3-В клас (</c:v>
                </c:pt>
                <c:pt idx="4">
                  <c:v>4-Б клас (Перекітна Л.В.)</c:v>
                </c:pt>
                <c:pt idx="5">
                  <c:v>3-Б клас (</c:v>
                </c:pt>
                <c:pt idx="6">
                  <c:v>4-Г клас (Кропива А.В.)</c:v>
                </c:pt>
                <c:pt idx="7">
                  <c:v>середній бал</c:v>
                </c:pt>
              </c:strCache>
            </c:strRef>
          </c:cat>
          <c:val>
            <c:numRef>
              <c:f>Лист25!$B$2:$B$9</c:f>
              <c:numCache>
                <c:formatCode>General</c:formatCode>
                <c:ptCount val="8"/>
                <c:pt idx="0">
                  <c:v>9.1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8.1999999999999993</c:v>
                </c:pt>
                <c:pt idx="4">
                  <c:v>8</c:v>
                </c:pt>
                <c:pt idx="5">
                  <c:v>7.9</c:v>
                </c:pt>
                <c:pt idx="6">
                  <c:v>7.7</c:v>
                </c:pt>
                <c:pt idx="7" formatCode="0.0">
                  <c:v>8.3571428571428577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775936"/>
        <c:axId val="208140480"/>
        <c:axId val="0"/>
      </c:bar3DChart>
      <c:catAx>
        <c:axId val="212775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8140480"/>
        <c:crosses val="autoZero"/>
        <c:auto val="1"/>
        <c:lblAlgn val="ctr"/>
        <c:lblOffset val="100"/>
        <c:noMultiLvlLbl val="0"/>
      </c:catAx>
      <c:valAx>
        <c:axId val="208140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277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АНГЛІЙСЬКА</a:t>
            </a:r>
            <a:r>
              <a:rPr lang="ru-RU" sz="3600" baseline="0"/>
              <a:t> МОВА</a:t>
            </a:r>
            <a:endParaRPr lang="ru-RU" sz="36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Лист4!$A$2:$A$16</c:f>
              <c:strCache>
                <c:ptCount val="15"/>
                <c:pt idx="0">
                  <c:v>5-А клас</c:v>
                </c:pt>
                <c:pt idx="1">
                  <c:v>7-Б клас</c:v>
                </c:pt>
                <c:pt idx="2">
                  <c:v>11-М клас</c:v>
                </c:pt>
                <c:pt idx="3">
                  <c:v>9-М клас</c:v>
                </c:pt>
                <c:pt idx="4">
                  <c:v>6-А клас</c:v>
                </c:pt>
                <c:pt idx="5">
                  <c:v>6-В клас</c:v>
                </c:pt>
                <c:pt idx="6">
                  <c:v>8-М клас</c:v>
                </c:pt>
                <c:pt idx="7">
                  <c:v>7-В клас</c:v>
                </c:pt>
                <c:pt idx="8">
                  <c:v>8-А клас </c:v>
                </c:pt>
                <c:pt idx="9">
                  <c:v>5-Б клас</c:v>
                </c:pt>
                <c:pt idx="10">
                  <c:v>7-А клас</c:v>
                </c:pt>
                <c:pt idx="11">
                  <c:v>10-М клас</c:v>
                </c:pt>
                <c:pt idx="12">
                  <c:v>9-А клас</c:v>
                </c:pt>
                <c:pt idx="13">
                  <c:v>6-Б клас</c:v>
                </c:pt>
                <c:pt idx="14">
                  <c:v>середній бал</c:v>
                </c:pt>
              </c:strCache>
            </c:strRef>
          </c:cat>
          <c:val>
            <c:numRef>
              <c:f>Лист4!$B$2:$B$16</c:f>
              <c:numCache>
                <c:formatCode>General</c:formatCode>
                <c:ptCount val="15"/>
                <c:pt idx="0">
                  <c:v>8.1</c:v>
                </c:pt>
                <c:pt idx="1">
                  <c:v>8</c:v>
                </c:pt>
                <c:pt idx="2">
                  <c:v>7.9</c:v>
                </c:pt>
                <c:pt idx="3">
                  <c:v>7.7</c:v>
                </c:pt>
                <c:pt idx="4">
                  <c:v>7.5</c:v>
                </c:pt>
                <c:pt idx="5">
                  <c:v>7.4</c:v>
                </c:pt>
                <c:pt idx="6">
                  <c:v>7.3</c:v>
                </c:pt>
                <c:pt idx="7">
                  <c:v>7.2</c:v>
                </c:pt>
                <c:pt idx="8">
                  <c:v>6.6</c:v>
                </c:pt>
                <c:pt idx="9">
                  <c:v>6.3</c:v>
                </c:pt>
                <c:pt idx="10">
                  <c:v>6.2</c:v>
                </c:pt>
                <c:pt idx="11">
                  <c:v>6.2</c:v>
                </c:pt>
                <c:pt idx="12">
                  <c:v>6.1</c:v>
                </c:pt>
                <c:pt idx="13">
                  <c:v>5</c:v>
                </c:pt>
                <c:pt idx="14" formatCode="0.0">
                  <c:v>6.9642857142857144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848960"/>
        <c:axId val="215544320"/>
        <c:axId val="0"/>
      </c:bar3DChart>
      <c:catAx>
        <c:axId val="215848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544320"/>
        <c:crosses val="autoZero"/>
        <c:auto val="1"/>
        <c:lblAlgn val="ctr"/>
        <c:lblOffset val="100"/>
        <c:noMultiLvlLbl val="0"/>
      </c:catAx>
      <c:valAx>
        <c:axId val="21554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84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АЛГЕБРА</a:t>
            </a:r>
            <a:r>
              <a:rPr lang="ru-RU" sz="3200" baseline="0"/>
              <a:t> (МАТЕМАТИКА)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Лист5!$A$2:$A$16</c:f>
              <c:strCache>
                <c:ptCount val="15"/>
                <c:pt idx="0">
                  <c:v>5-А(Лютенко О.В.)</c:v>
                </c:pt>
                <c:pt idx="1">
                  <c:v>8-М(Діляєва С.Ю.)</c:v>
                </c:pt>
                <c:pt idx="2">
                  <c:v>11-М(Зайцева А.В.)</c:v>
                </c:pt>
                <c:pt idx="3">
                  <c:v>6-А(Діляєва С.Ю.)</c:v>
                </c:pt>
                <c:pt idx="4">
                  <c:v>6-В(Діляєва С.Ю.)</c:v>
                </c:pt>
                <c:pt idx="5">
                  <c:v>5-Б(Лютенко О.В.)</c:v>
                </c:pt>
                <c:pt idx="6">
                  <c:v>9-М(Шаповал Г.В.)</c:v>
                </c:pt>
                <c:pt idx="7">
                  <c:v>7-В(Попруженко Л.О.)</c:v>
                </c:pt>
                <c:pt idx="8">
                  <c:v>7-Б(Зайцева А.В.)</c:v>
                </c:pt>
                <c:pt idx="9">
                  <c:v>8-А(Діляєва С.Ю.)</c:v>
                </c:pt>
                <c:pt idx="10">
                  <c:v>6-Б(Попруженко Л.О.)</c:v>
                </c:pt>
                <c:pt idx="11">
                  <c:v>7-А(Зайцева А.В.)</c:v>
                </c:pt>
                <c:pt idx="12">
                  <c:v>9-А(Шаповал Г.В.)</c:v>
                </c:pt>
                <c:pt idx="13">
                  <c:v>10-М(Шаповал Г.В.)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Лист5!$B$2:$B$16</c:f>
              <c:numCache>
                <c:formatCode>General</c:formatCode>
                <c:ptCount val="15"/>
                <c:pt idx="0">
                  <c:v>8.3000000000000007</c:v>
                </c:pt>
                <c:pt idx="1">
                  <c:v>8.1</c:v>
                </c:pt>
                <c:pt idx="2">
                  <c:v>8</c:v>
                </c:pt>
                <c:pt idx="3">
                  <c:v>7.9</c:v>
                </c:pt>
                <c:pt idx="4">
                  <c:v>7.6</c:v>
                </c:pt>
                <c:pt idx="5">
                  <c:v>7.3</c:v>
                </c:pt>
                <c:pt idx="6">
                  <c:v>6.9</c:v>
                </c:pt>
                <c:pt idx="7">
                  <c:v>6.7</c:v>
                </c:pt>
                <c:pt idx="8">
                  <c:v>6.6</c:v>
                </c:pt>
                <c:pt idx="9">
                  <c:v>6.5</c:v>
                </c:pt>
                <c:pt idx="10">
                  <c:v>6.4</c:v>
                </c:pt>
                <c:pt idx="11">
                  <c:v>6.2</c:v>
                </c:pt>
                <c:pt idx="12">
                  <c:v>5.9</c:v>
                </c:pt>
                <c:pt idx="13">
                  <c:v>5.5</c:v>
                </c:pt>
                <c:pt idx="14" formatCode="0.0">
                  <c:v>6.9928571428571429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717376"/>
        <c:axId val="215546624"/>
        <c:axId val="0"/>
      </c:bar3DChart>
      <c:catAx>
        <c:axId val="2157173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546624"/>
        <c:crosses val="autoZero"/>
        <c:auto val="1"/>
        <c:lblAlgn val="ctr"/>
        <c:lblOffset val="100"/>
        <c:noMultiLvlLbl val="0"/>
      </c:catAx>
      <c:valAx>
        <c:axId val="215546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717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ГЕОМЕТРІЯ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Лист6!$A$2:$A$11</c:f>
              <c:strCache>
                <c:ptCount val="10"/>
                <c:pt idx="0">
                  <c:v>8-М(Діляєва С.Ю.)</c:v>
                </c:pt>
                <c:pt idx="1">
                  <c:v>11-М(Зайцева А.В.)</c:v>
                </c:pt>
                <c:pt idx="2">
                  <c:v>7-Б(Зайцева А.В.)</c:v>
                </c:pt>
                <c:pt idx="3">
                  <c:v>9-М(Шаповал Г.В.)</c:v>
                </c:pt>
                <c:pt idx="4">
                  <c:v>7-В(Попруженко Л.О.)</c:v>
                </c:pt>
                <c:pt idx="5">
                  <c:v>8-А(Діляєва С.Ю.)</c:v>
                </c:pt>
                <c:pt idx="6">
                  <c:v>7-А(Зайцева А.В.)</c:v>
                </c:pt>
                <c:pt idx="7">
                  <c:v>10-М(Шаповал Г.В.)</c:v>
                </c:pt>
                <c:pt idx="8">
                  <c:v>9-А(Шаповал Г.В.)</c:v>
                </c:pt>
                <c:pt idx="9">
                  <c:v>середній бал</c:v>
                </c:pt>
              </c:strCache>
            </c:strRef>
          </c:cat>
          <c:val>
            <c:numRef>
              <c:f>Лист6!$B$2:$B$11</c:f>
              <c:numCache>
                <c:formatCode>General</c:formatCode>
                <c:ptCount val="10"/>
                <c:pt idx="0">
                  <c:v>8</c:v>
                </c:pt>
                <c:pt idx="1">
                  <c:v>7.8</c:v>
                </c:pt>
                <c:pt idx="2">
                  <c:v>7</c:v>
                </c:pt>
                <c:pt idx="3">
                  <c:v>6.8</c:v>
                </c:pt>
                <c:pt idx="4">
                  <c:v>6.8</c:v>
                </c:pt>
                <c:pt idx="5">
                  <c:v>6.3</c:v>
                </c:pt>
                <c:pt idx="6">
                  <c:v>5.9</c:v>
                </c:pt>
                <c:pt idx="7">
                  <c:v>5.5</c:v>
                </c:pt>
                <c:pt idx="8">
                  <c:v>5.7</c:v>
                </c:pt>
                <c:pt idx="9" formatCode="0.0">
                  <c:v>6.6444444444444439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718912"/>
        <c:axId val="215925888"/>
        <c:axId val="0"/>
      </c:bar3DChart>
      <c:catAx>
        <c:axId val="215718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925888"/>
        <c:crosses val="autoZero"/>
        <c:auto val="1"/>
        <c:lblAlgn val="ctr"/>
        <c:lblOffset val="100"/>
        <c:noMultiLvlLbl val="0"/>
      </c:catAx>
      <c:valAx>
        <c:axId val="215925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71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ІСТОРІЯ</a:t>
            </a:r>
            <a:r>
              <a:rPr lang="ru-RU" sz="3200" baseline="0"/>
              <a:t> УКРАЇНИ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Лист7!$A$2:$A$16</c:f>
              <c:strCache>
                <c:ptCount val="15"/>
                <c:pt idx="0">
                  <c:v>10-М(Жиров І.В.)</c:v>
                </c:pt>
                <c:pt idx="1">
                  <c:v>9-М(Жиров І.В.)</c:v>
                </c:pt>
                <c:pt idx="2">
                  <c:v>5-А(Нетребенко Т.В.)</c:v>
                </c:pt>
                <c:pt idx="3">
                  <c:v>7-В(Жиров І.В.)</c:v>
                </c:pt>
                <c:pt idx="4">
                  <c:v>7-А(Жиров І.В.)</c:v>
                </c:pt>
                <c:pt idx="5">
                  <c:v>6-В(Жиров І.В.)</c:v>
                </c:pt>
                <c:pt idx="6">
                  <c:v>11-М(Жиров І.В.)</c:v>
                </c:pt>
                <c:pt idx="7">
                  <c:v>8-А(Жиров І.В.)</c:v>
                </c:pt>
                <c:pt idx="8">
                  <c:v>9-А(Жиров І.В.)</c:v>
                </c:pt>
                <c:pt idx="9">
                  <c:v>7-Б(Сабадаш В.І.)</c:v>
                </c:pt>
                <c:pt idx="10">
                  <c:v>5-Б(Нетребенко Т.В.)</c:v>
                </c:pt>
                <c:pt idx="11">
                  <c:v>8-М(Сабадаш В.І.)</c:v>
                </c:pt>
                <c:pt idx="12">
                  <c:v>6-А(Сабадаш В.І.)</c:v>
                </c:pt>
                <c:pt idx="13">
                  <c:v>6-Б(Нетребенко Т.В.)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Лист7!$B$2:$B$16</c:f>
              <c:numCache>
                <c:formatCode>General</c:formatCode>
                <c:ptCount val="15"/>
                <c:pt idx="0">
                  <c:v>9.1</c:v>
                </c:pt>
                <c:pt idx="1">
                  <c:v>9.1</c:v>
                </c:pt>
                <c:pt idx="2">
                  <c:v>8.9</c:v>
                </c:pt>
                <c:pt idx="3">
                  <c:v>8.6999999999999993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8</c:v>
                </c:pt>
                <c:pt idx="10">
                  <c:v>8</c:v>
                </c:pt>
                <c:pt idx="11">
                  <c:v>7.9</c:v>
                </c:pt>
                <c:pt idx="12">
                  <c:v>7.9</c:v>
                </c:pt>
                <c:pt idx="13">
                  <c:v>7.8</c:v>
                </c:pt>
                <c:pt idx="14" formatCode="0.0">
                  <c:v>8.3714285714285719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719424"/>
        <c:axId val="215928192"/>
        <c:axId val="0"/>
      </c:bar3DChart>
      <c:catAx>
        <c:axId val="215719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928192"/>
        <c:crosses val="autoZero"/>
        <c:auto val="1"/>
        <c:lblAlgn val="ctr"/>
        <c:lblOffset val="100"/>
        <c:noMultiLvlLbl val="0"/>
      </c:catAx>
      <c:valAx>
        <c:axId val="215928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71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ВСЕСВІТНЯ</a:t>
            </a:r>
            <a:r>
              <a:rPr lang="ru-RU" sz="3200" baseline="0"/>
              <a:t> ІСТОРІЯ</a:t>
            </a:r>
            <a:endParaRPr lang="ru-RU" sz="3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Лист8!$A$2:$A$11</c:f>
              <c:strCache>
                <c:ptCount val="10"/>
                <c:pt idx="0">
                  <c:v>11-М(Жиров І.В.)</c:v>
                </c:pt>
                <c:pt idx="1">
                  <c:v>10-М(Жиров І.В.)</c:v>
                </c:pt>
                <c:pt idx="2">
                  <c:v>9-М(Жиров І.В.)</c:v>
                </c:pt>
                <c:pt idx="3">
                  <c:v>7-В(Жиров І.В.)</c:v>
                </c:pt>
                <c:pt idx="4">
                  <c:v>7-А(Жиров І.В.)</c:v>
                </c:pt>
                <c:pt idx="5">
                  <c:v>9-А(Жиров І.В.)</c:v>
                </c:pt>
                <c:pt idx="6">
                  <c:v>7-Б(Сабадаш В.І.)</c:v>
                </c:pt>
                <c:pt idx="7">
                  <c:v>8-М(Сабадаш В.І.)</c:v>
                </c:pt>
                <c:pt idx="8">
                  <c:v>8-А(Сабадаш В.І.)</c:v>
                </c:pt>
                <c:pt idx="9">
                  <c:v>середній бал</c:v>
                </c:pt>
              </c:strCache>
            </c:strRef>
          </c:cat>
          <c:val>
            <c:numRef>
              <c:f>Лист8!$B$2:$B$11</c:f>
              <c:numCache>
                <c:formatCode>General</c:formatCode>
                <c:ptCount val="10"/>
                <c:pt idx="0">
                  <c:v>10.199999999999999</c:v>
                </c:pt>
                <c:pt idx="1">
                  <c:v>9.1</c:v>
                </c:pt>
                <c:pt idx="2">
                  <c:v>9.1</c:v>
                </c:pt>
                <c:pt idx="3">
                  <c:v>8.9</c:v>
                </c:pt>
                <c:pt idx="4">
                  <c:v>8.6</c:v>
                </c:pt>
                <c:pt idx="5">
                  <c:v>8.1</c:v>
                </c:pt>
                <c:pt idx="6">
                  <c:v>8</c:v>
                </c:pt>
                <c:pt idx="7">
                  <c:v>8</c:v>
                </c:pt>
                <c:pt idx="8">
                  <c:v>7.1</c:v>
                </c:pt>
                <c:pt idx="9" formatCode="0.0">
                  <c:v>8.5666666666666664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27072"/>
        <c:axId val="215930496"/>
        <c:axId val="0"/>
      </c:bar3DChart>
      <c:catAx>
        <c:axId val="225027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930496"/>
        <c:crosses val="autoZero"/>
        <c:auto val="1"/>
        <c:lblAlgn val="ctr"/>
        <c:lblOffset val="100"/>
        <c:noMultiLvlLbl val="0"/>
      </c:catAx>
      <c:valAx>
        <c:axId val="215930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27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БІОЛОГІЯ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Лист9!$A$2:$A$16</c:f>
              <c:strCache>
                <c:ptCount val="15"/>
                <c:pt idx="0">
                  <c:v>5-А(Баранова Т.В.)</c:v>
                </c:pt>
                <c:pt idx="1">
                  <c:v>9-М(Ніколаєва Н.І.)</c:v>
                </c:pt>
                <c:pt idx="2">
                  <c:v>5-Б(Ніколаєва Н.І.)</c:v>
                </c:pt>
                <c:pt idx="3">
                  <c:v>7-В(Ніколаєва Н.І.)</c:v>
                </c:pt>
                <c:pt idx="4">
                  <c:v>7-Б(Ніколаєва Н.І.)</c:v>
                </c:pt>
                <c:pt idx="5">
                  <c:v>11-М(Огаренко І.В.)</c:v>
                </c:pt>
                <c:pt idx="6">
                  <c:v>6-В(Огаренко І.В.)</c:v>
                </c:pt>
                <c:pt idx="7">
                  <c:v>6-А(Огаренко І.В.)</c:v>
                </c:pt>
                <c:pt idx="8">
                  <c:v>9-А(Ніколаєва Н.І.)</c:v>
                </c:pt>
                <c:pt idx="9">
                  <c:v>7-А(Ніколаєва Н.І.)</c:v>
                </c:pt>
                <c:pt idx="10">
                  <c:v>8-М(Огаренко І.В.)</c:v>
                </c:pt>
                <c:pt idx="11">
                  <c:v>10-М(Огаренко І.В.)</c:v>
                </c:pt>
                <c:pt idx="12">
                  <c:v>8-А(Огаренко І.В.)</c:v>
                </c:pt>
                <c:pt idx="13">
                  <c:v>6-Б(Огаренко І.В.)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Лист9!$B$2:$B$16</c:f>
              <c:numCache>
                <c:formatCode>General</c:formatCode>
                <c:ptCount val="15"/>
                <c:pt idx="0">
                  <c:v>9.4</c:v>
                </c:pt>
                <c:pt idx="1">
                  <c:v>8.8000000000000007</c:v>
                </c:pt>
                <c:pt idx="2">
                  <c:v>8.6</c:v>
                </c:pt>
                <c:pt idx="3">
                  <c:v>8.5</c:v>
                </c:pt>
                <c:pt idx="4">
                  <c:v>8.3000000000000007</c:v>
                </c:pt>
                <c:pt idx="5">
                  <c:v>8</c:v>
                </c:pt>
                <c:pt idx="6">
                  <c:v>8</c:v>
                </c:pt>
                <c:pt idx="7">
                  <c:v>7.8</c:v>
                </c:pt>
                <c:pt idx="8">
                  <c:v>7.7</c:v>
                </c:pt>
                <c:pt idx="9">
                  <c:v>7.6</c:v>
                </c:pt>
                <c:pt idx="10">
                  <c:v>6.7</c:v>
                </c:pt>
                <c:pt idx="11">
                  <c:v>6</c:v>
                </c:pt>
                <c:pt idx="12">
                  <c:v>5.8</c:v>
                </c:pt>
                <c:pt idx="13">
                  <c:v>5.7</c:v>
                </c:pt>
                <c:pt idx="14" formatCode="0.0">
                  <c:v>7.6357142857142861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27584"/>
        <c:axId val="224952320"/>
        <c:axId val="0"/>
      </c:bar3DChart>
      <c:catAx>
        <c:axId val="2250275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4952320"/>
        <c:crosses val="autoZero"/>
        <c:auto val="1"/>
        <c:lblAlgn val="ctr"/>
        <c:lblOffset val="100"/>
        <c:noMultiLvlLbl val="0"/>
      </c:catAx>
      <c:valAx>
        <c:axId val="224952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27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ГЕОГРАФІЯ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Лист10!$A$2:$A$14</c:f>
              <c:strCache>
                <c:ptCount val="13"/>
                <c:pt idx="0">
                  <c:v>11-М</c:v>
                </c:pt>
                <c:pt idx="1">
                  <c:v>9-М клас</c:v>
                </c:pt>
                <c:pt idx="2">
                  <c:v>10-М клас</c:v>
                </c:pt>
                <c:pt idx="3">
                  <c:v>8-М клас</c:v>
                </c:pt>
                <c:pt idx="4">
                  <c:v>6-А клас</c:v>
                </c:pt>
                <c:pt idx="5">
                  <c:v>7-Б клас</c:v>
                </c:pt>
                <c:pt idx="6">
                  <c:v>7-В клас</c:v>
                </c:pt>
                <c:pt idx="7">
                  <c:v>9-А клас</c:v>
                </c:pt>
                <c:pt idx="8">
                  <c:v>6-В клас</c:v>
                </c:pt>
                <c:pt idx="9">
                  <c:v>7-А клас</c:v>
                </c:pt>
                <c:pt idx="10">
                  <c:v>8-А клас </c:v>
                </c:pt>
                <c:pt idx="11">
                  <c:v>6-Б клас</c:v>
                </c:pt>
                <c:pt idx="12">
                  <c:v>середній бал </c:v>
                </c:pt>
              </c:strCache>
            </c:strRef>
          </c:cat>
          <c:val>
            <c:numRef>
              <c:f>Лист10!$B$2:$B$14</c:f>
              <c:numCache>
                <c:formatCode>General</c:formatCode>
                <c:ptCount val="13"/>
                <c:pt idx="0">
                  <c:v>8.6999999999999993</c:v>
                </c:pt>
                <c:pt idx="1">
                  <c:v>8.4</c:v>
                </c:pt>
                <c:pt idx="2">
                  <c:v>8.1</c:v>
                </c:pt>
                <c:pt idx="3">
                  <c:v>8</c:v>
                </c:pt>
                <c:pt idx="4">
                  <c:v>7.7</c:v>
                </c:pt>
                <c:pt idx="5">
                  <c:v>7.5</c:v>
                </c:pt>
                <c:pt idx="6">
                  <c:v>7.3</c:v>
                </c:pt>
                <c:pt idx="7">
                  <c:v>6.7</c:v>
                </c:pt>
                <c:pt idx="8">
                  <c:v>6.6</c:v>
                </c:pt>
                <c:pt idx="9">
                  <c:v>6.4</c:v>
                </c:pt>
                <c:pt idx="10">
                  <c:v>6.4</c:v>
                </c:pt>
                <c:pt idx="11">
                  <c:v>5.9</c:v>
                </c:pt>
                <c:pt idx="12" formatCode="0.0">
                  <c:v>7.3083333333333345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58112"/>
        <c:axId val="224954624"/>
        <c:axId val="0"/>
      </c:bar3DChart>
      <c:catAx>
        <c:axId val="224858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uk-UA"/>
          </a:p>
        </c:txPr>
        <c:crossAx val="224954624"/>
        <c:crosses val="autoZero"/>
        <c:auto val="1"/>
        <c:lblAlgn val="ctr"/>
        <c:lblOffset val="100"/>
        <c:noMultiLvlLbl val="0"/>
      </c:catAx>
      <c:valAx>
        <c:axId val="224954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4858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Лист11!$A$2:$A$11</c:f>
              <c:strCache>
                <c:ptCount val="10"/>
                <c:pt idx="0">
                  <c:v>11-М клас</c:v>
                </c:pt>
                <c:pt idx="1">
                  <c:v>8-М клас</c:v>
                </c:pt>
                <c:pt idx="2">
                  <c:v>7-Б клас</c:v>
                </c:pt>
                <c:pt idx="3">
                  <c:v>7-В клас</c:v>
                </c:pt>
                <c:pt idx="4">
                  <c:v>9-М клас</c:v>
                </c:pt>
                <c:pt idx="5">
                  <c:v>7-А клас</c:v>
                </c:pt>
                <c:pt idx="6">
                  <c:v>9-А клас</c:v>
                </c:pt>
                <c:pt idx="7">
                  <c:v>8-А клас </c:v>
                </c:pt>
                <c:pt idx="8">
                  <c:v>10-М клас</c:v>
                </c:pt>
                <c:pt idx="9">
                  <c:v>середній бал </c:v>
                </c:pt>
              </c:strCache>
            </c:strRef>
          </c:cat>
          <c:val>
            <c:numRef>
              <c:f>Лист11!$B$2:$B$11</c:f>
              <c:numCache>
                <c:formatCode>General</c:formatCode>
                <c:ptCount val="10"/>
                <c:pt idx="0">
                  <c:v>7.3</c:v>
                </c:pt>
                <c:pt idx="1">
                  <c:v>7.2</c:v>
                </c:pt>
                <c:pt idx="2">
                  <c:v>6.7</c:v>
                </c:pt>
                <c:pt idx="3">
                  <c:v>6.5</c:v>
                </c:pt>
                <c:pt idx="4">
                  <c:v>6.5</c:v>
                </c:pt>
                <c:pt idx="5">
                  <c:v>6.2</c:v>
                </c:pt>
                <c:pt idx="6">
                  <c:v>5.5</c:v>
                </c:pt>
                <c:pt idx="7">
                  <c:v>5.3</c:v>
                </c:pt>
                <c:pt idx="8">
                  <c:v>5.3</c:v>
                </c:pt>
                <c:pt idx="9" formatCode="0.0">
                  <c:v>6.2777777777777777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59648"/>
        <c:axId val="224956928"/>
        <c:axId val="0"/>
      </c:bar3DChart>
      <c:catAx>
        <c:axId val="224859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4956928"/>
        <c:crosses val="autoZero"/>
        <c:auto val="1"/>
        <c:lblAlgn val="ctr"/>
        <c:lblOffset val="100"/>
        <c:noMultiLvlLbl val="0"/>
      </c:catAx>
      <c:valAx>
        <c:axId val="224956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4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Лист12!$A$2:$A$11</c:f>
              <c:strCache>
                <c:ptCount val="10"/>
                <c:pt idx="0">
                  <c:v>11-М клас</c:v>
                </c:pt>
                <c:pt idx="1">
                  <c:v>9-М клас</c:v>
                </c:pt>
                <c:pt idx="2">
                  <c:v>7-А клас</c:v>
                </c:pt>
                <c:pt idx="3">
                  <c:v>7-Б клас</c:v>
                </c:pt>
                <c:pt idx="4">
                  <c:v>7-В клас</c:v>
                </c:pt>
                <c:pt idx="5">
                  <c:v>8-М клас</c:v>
                </c:pt>
                <c:pt idx="6">
                  <c:v>9-А клас</c:v>
                </c:pt>
                <c:pt idx="7">
                  <c:v>10-М клас</c:v>
                </c:pt>
                <c:pt idx="8">
                  <c:v>8-А клас </c:v>
                </c:pt>
                <c:pt idx="9">
                  <c:v>середній бал </c:v>
                </c:pt>
              </c:strCache>
            </c:strRef>
          </c:cat>
          <c:val>
            <c:numRef>
              <c:f>Лист12!$B$2:$B$11</c:f>
              <c:numCache>
                <c:formatCode>General</c:formatCode>
                <c:ptCount val="10"/>
                <c:pt idx="0">
                  <c:v>8.5</c:v>
                </c:pt>
                <c:pt idx="1">
                  <c:v>8.1</c:v>
                </c:pt>
                <c:pt idx="2">
                  <c:v>7.4</c:v>
                </c:pt>
                <c:pt idx="3">
                  <c:v>7.4</c:v>
                </c:pt>
                <c:pt idx="4">
                  <c:v>7.3</c:v>
                </c:pt>
                <c:pt idx="5">
                  <c:v>7.1</c:v>
                </c:pt>
                <c:pt idx="6">
                  <c:v>6.6</c:v>
                </c:pt>
                <c:pt idx="7">
                  <c:v>6.6</c:v>
                </c:pt>
                <c:pt idx="8">
                  <c:v>6</c:v>
                </c:pt>
                <c:pt idx="9" formatCode="0.0">
                  <c:v>7.2222222222222223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61184"/>
        <c:axId val="224959232"/>
        <c:axId val="0"/>
      </c:bar3DChart>
      <c:catAx>
        <c:axId val="224861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4959232"/>
        <c:crosses val="autoZero"/>
        <c:auto val="1"/>
        <c:lblAlgn val="ctr"/>
        <c:lblOffset val="100"/>
        <c:noMultiLvlLbl val="0"/>
      </c:catAx>
      <c:valAx>
        <c:axId val="224959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4861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ІНФОРМАТИКА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Лист13!$A$2:$A$16</c:f>
              <c:strCache>
                <c:ptCount val="15"/>
                <c:pt idx="0">
                  <c:v>11-М клас</c:v>
                </c:pt>
                <c:pt idx="1">
                  <c:v>8-М клас</c:v>
                </c:pt>
                <c:pt idx="2">
                  <c:v>9-М клас</c:v>
                </c:pt>
                <c:pt idx="3">
                  <c:v>6-А клас</c:v>
                </c:pt>
                <c:pt idx="4">
                  <c:v>7-Б клас</c:v>
                </c:pt>
                <c:pt idx="5">
                  <c:v>9-А клас</c:v>
                </c:pt>
                <c:pt idx="6">
                  <c:v>6-Б клас</c:v>
                </c:pt>
                <c:pt idx="7">
                  <c:v>10-М клас</c:v>
                </c:pt>
                <c:pt idx="8">
                  <c:v>5-А клас</c:v>
                </c:pt>
                <c:pt idx="9">
                  <c:v>6-В клас</c:v>
                </c:pt>
                <c:pt idx="10">
                  <c:v>7-А клас</c:v>
                </c:pt>
                <c:pt idx="11">
                  <c:v>8-А клас </c:v>
                </c:pt>
                <c:pt idx="12">
                  <c:v>5-Б клас</c:v>
                </c:pt>
                <c:pt idx="13">
                  <c:v>7-В клас</c:v>
                </c:pt>
                <c:pt idx="14">
                  <c:v>середній бал </c:v>
                </c:pt>
              </c:strCache>
            </c:strRef>
          </c:cat>
          <c:val>
            <c:numRef>
              <c:f>Лист13!$B$2:$B$16</c:f>
              <c:numCache>
                <c:formatCode>General</c:formatCode>
                <c:ptCount val="15"/>
                <c:pt idx="0">
                  <c:v>10.9</c:v>
                </c:pt>
                <c:pt idx="1">
                  <c:v>10.199999999999999</c:v>
                </c:pt>
                <c:pt idx="2">
                  <c:v>10.199999999999999</c:v>
                </c:pt>
                <c:pt idx="3">
                  <c:v>10</c:v>
                </c:pt>
                <c:pt idx="4">
                  <c:v>9.6</c:v>
                </c:pt>
                <c:pt idx="5">
                  <c:v>9.6</c:v>
                </c:pt>
                <c:pt idx="6">
                  <c:v>9.5</c:v>
                </c:pt>
                <c:pt idx="7">
                  <c:v>9.5</c:v>
                </c:pt>
                <c:pt idx="8">
                  <c:v>9.4</c:v>
                </c:pt>
                <c:pt idx="9">
                  <c:v>9.4</c:v>
                </c:pt>
                <c:pt idx="10">
                  <c:v>9.3000000000000007</c:v>
                </c:pt>
                <c:pt idx="11">
                  <c:v>9.3000000000000007</c:v>
                </c:pt>
                <c:pt idx="12">
                  <c:v>9.1999999999999993</c:v>
                </c:pt>
                <c:pt idx="13">
                  <c:v>8.8000000000000007</c:v>
                </c:pt>
                <c:pt idx="14" formatCode="0.0">
                  <c:v>9.6357142857142861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861696"/>
        <c:axId val="225338496"/>
        <c:axId val="0"/>
      </c:bar3DChart>
      <c:catAx>
        <c:axId val="224861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5338496"/>
        <c:crosses val="autoZero"/>
        <c:auto val="1"/>
        <c:lblAlgn val="ctr"/>
        <c:lblOffset val="100"/>
        <c:noMultiLvlLbl val="0"/>
      </c:catAx>
      <c:valAx>
        <c:axId val="225338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4861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УКРАЇНСЬКА</a:t>
            </a:r>
            <a:r>
              <a:rPr lang="ru-RU" sz="3200" baseline="0"/>
              <a:t> МОВА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Лист26!$A$2:$A$9</c:f>
              <c:strCache>
                <c:ptCount val="8"/>
                <c:pt idx="0">
                  <c:v>3-А клас (Велько О.В.)</c:v>
                </c:pt>
                <c:pt idx="1">
                  <c:v>3-Б клас (</c:v>
                </c:pt>
                <c:pt idx="2">
                  <c:v>4-В клас (Дяченко М.Г.)</c:v>
                </c:pt>
                <c:pt idx="3">
                  <c:v>3-В клас (</c:v>
                </c:pt>
                <c:pt idx="4">
                  <c:v>4-А клас (Руснак О.В.)</c:v>
                </c:pt>
                <c:pt idx="5">
                  <c:v>4-Г клас (Кропива А.В.)</c:v>
                </c:pt>
                <c:pt idx="6">
                  <c:v>4-Б клас (Перекітна Л.В.)</c:v>
                </c:pt>
                <c:pt idx="7">
                  <c:v>середній бал</c:v>
                </c:pt>
              </c:strCache>
            </c:strRef>
          </c:cat>
          <c:val>
            <c:numRef>
              <c:f>Лист26!$B$2:$B$9</c:f>
              <c:numCache>
                <c:formatCode>General</c:formatCode>
                <c:ptCount val="8"/>
                <c:pt idx="0">
                  <c:v>8.6999999999999993</c:v>
                </c:pt>
                <c:pt idx="1">
                  <c:v>8.6</c:v>
                </c:pt>
                <c:pt idx="2">
                  <c:v>8.1999999999999993</c:v>
                </c:pt>
                <c:pt idx="3">
                  <c:v>8.1999999999999993</c:v>
                </c:pt>
                <c:pt idx="4">
                  <c:v>8</c:v>
                </c:pt>
                <c:pt idx="5">
                  <c:v>7.2</c:v>
                </c:pt>
                <c:pt idx="6">
                  <c:v>7</c:v>
                </c:pt>
                <c:pt idx="7" formatCode="0.0">
                  <c:v>7.9857142857142858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413248"/>
        <c:axId val="208138752"/>
        <c:axId val="0"/>
      </c:bar3DChart>
      <c:catAx>
        <c:axId val="2154132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08138752"/>
        <c:crosses val="autoZero"/>
        <c:auto val="1"/>
        <c:lblAlgn val="ctr"/>
        <c:lblOffset val="100"/>
        <c:noMultiLvlLbl val="0"/>
      </c:catAx>
      <c:valAx>
        <c:axId val="208138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41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Лист14!$A$2:$A$16</c:f>
              <c:strCache>
                <c:ptCount val="15"/>
                <c:pt idx="0">
                  <c:v>10-М клас</c:v>
                </c:pt>
                <c:pt idx="1">
                  <c:v>11-М клас</c:v>
                </c:pt>
                <c:pt idx="2">
                  <c:v>9-М клас</c:v>
                </c:pt>
                <c:pt idx="3">
                  <c:v>5-А клас</c:v>
                </c:pt>
                <c:pt idx="4">
                  <c:v>8-М клас</c:v>
                </c:pt>
                <c:pt idx="5">
                  <c:v>6-А клас</c:v>
                </c:pt>
                <c:pt idx="6">
                  <c:v>7-В клас</c:v>
                </c:pt>
                <c:pt idx="7">
                  <c:v>5-Б клас</c:v>
                </c:pt>
                <c:pt idx="8">
                  <c:v>6-Б клас</c:v>
                </c:pt>
                <c:pt idx="9">
                  <c:v>7-Б клас</c:v>
                </c:pt>
                <c:pt idx="10">
                  <c:v>8-А клас </c:v>
                </c:pt>
                <c:pt idx="11">
                  <c:v>9-А клас</c:v>
                </c:pt>
                <c:pt idx="12">
                  <c:v>7-А клас</c:v>
                </c:pt>
                <c:pt idx="13">
                  <c:v>6-В клас</c:v>
                </c:pt>
                <c:pt idx="14">
                  <c:v>середній бал </c:v>
                </c:pt>
              </c:strCache>
            </c:strRef>
          </c:cat>
          <c:val>
            <c:numRef>
              <c:f>Лист14!$B$2:$B$16</c:f>
              <c:numCache>
                <c:formatCode>General</c:formatCode>
                <c:ptCount val="15"/>
                <c:pt idx="0">
                  <c:v>11</c:v>
                </c:pt>
                <c:pt idx="1">
                  <c:v>11</c:v>
                </c:pt>
                <c:pt idx="2">
                  <c:v>10.6</c:v>
                </c:pt>
                <c:pt idx="3">
                  <c:v>10.199999999999999</c:v>
                </c:pt>
                <c:pt idx="4">
                  <c:v>10.199999999999999</c:v>
                </c:pt>
                <c:pt idx="5">
                  <c:v>10</c:v>
                </c:pt>
                <c:pt idx="6">
                  <c:v>10</c:v>
                </c:pt>
                <c:pt idx="7">
                  <c:v>9.8000000000000007</c:v>
                </c:pt>
                <c:pt idx="8">
                  <c:v>9.4</c:v>
                </c:pt>
                <c:pt idx="9">
                  <c:v>9.4</c:v>
                </c:pt>
                <c:pt idx="10">
                  <c:v>9.3000000000000007</c:v>
                </c:pt>
                <c:pt idx="11">
                  <c:v>9.1</c:v>
                </c:pt>
                <c:pt idx="12">
                  <c:v>8.5</c:v>
                </c:pt>
                <c:pt idx="13">
                  <c:v>8.4</c:v>
                </c:pt>
                <c:pt idx="14" formatCode="0.0">
                  <c:v>9.7785714285714285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453056"/>
        <c:axId val="225340800"/>
        <c:axId val="0"/>
      </c:bar3DChart>
      <c:catAx>
        <c:axId val="225453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5340800"/>
        <c:crosses val="autoZero"/>
        <c:auto val="1"/>
        <c:lblAlgn val="ctr"/>
        <c:lblOffset val="100"/>
        <c:noMultiLvlLbl val="0"/>
      </c:catAx>
      <c:valAx>
        <c:axId val="225340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45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ОСНОВИ</a:t>
            </a:r>
            <a:r>
              <a:rPr lang="ru-RU" sz="3600" baseline="0" dirty="0"/>
              <a:t> ЗДОРОВ</a:t>
            </a:r>
            <a:r>
              <a:rPr lang="en-US" sz="3600" baseline="0" dirty="0"/>
              <a:t>'</a:t>
            </a:r>
            <a:r>
              <a:rPr lang="uk-UA" sz="3600" baseline="0" dirty="0"/>
              <a:t>Я</a:t>
            </a:r>
            <a:endParaRPr lang="ru-RU" sz="3600" dirty="0"/>
          </a:p>
        </c:rich>
      </c:tx>
      <c:layout>
        <c:manualLayout>
          <c:xMode val="edge"/>
          <c:yMode val="edge"/>
          <c:x val="0.32789901759549483"/>
          <c:y val="1.16287445473091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Лист15!$A$2:$A$14</c:f>
              <c:strCache>
                <c:ptCount val="13"/>
                <c:pt idx="0">
                  <c:v>9-М клас</c:v>
                </c:pt>
                <c:pt idx="1">
                  <c:v>8-М клас</c:v>
                </c:pt>
                <c:pt idx="2">
                  <c:v>5-А клас</c:v>
                </c:pt>
                <c:pt idx="3">
                  <c:v>5-Б клас</c:v>
                </c:pt>
                <c:pt idx="4">
                  <c:v>6-А клас</c:v>
                </c:pt>
                <c:pt idx="5">
                  <c:v>6-В клас</c:v>
                </c:pt>
                <c:pt idx="6">
                  <c:v>8-А клас </c:v>
                </c:pt>
                <c:pt idx="7">
                  <c:v>7-В клас</c:v>
                </c:pt>
                <c:pt idx="8">
                  <c:v>9-А клас</c:v>
                </c:pt>
                <c:pt idx="9">
                  <c:v>7-Б клас</c:v>
                </c:pt>
                <c:pt idx="10">
                  <c:v>6-Б клас</c:v>
                </c:pt>
                <c:pt idx="11">
                  <c:v>7-А клас</c:v>
                </c:pt>
                <c:pt idx="12">
                  <c:v>середній бал </c:v>
                </c:pt>
              </c:strCache>
            </c:strRef>
          </c:cat>
          <c:val>
            <c:numRef>
              <c:f>Лист15!$B$2:$B$14</c:f>
              <c:numCache>
                <c:formatCode>0.0</c:formatCode>
                <c:ptCount val="13"/>
                <c:pt idx="0">
                  <c:v>11.2</c:v>
                </c:pt>
                <c:pt idx="1">
                  <c:v>10.5</c:v>
                </c:pt>
                <c:pt idx="2">
                  <c:v>10.4</c:v>
                </c:pt>
                <c:pt idx="3">
                  <c:v>9.9</c:v>
                </c:pt>
                <c:pt idx="4">
                  <c:v>9.6999999999999993</c:v>
                </c:pt>
                <c:pt idx="5">
                  <c:v>9.6999999999999993</c:v>
                </c:pt>
                <c:pt idx="6">
                  <c:v>9.4</c:v>
                </c:pt>
                <c:pt idx="7">
                  <c:v>9.3000000000000007</c:v>
                </c:pt>
                <c:pt idx="8">
                  <c:v>9</c:v>
                </c:pt>
                <c:pt idx="9">
                  <c:v>8.8000000000000007</c:v>
                </c:pt>
                <c:pt idx="10">
                  <c:v>8.6999999999999993</c:v>
                </c:pt>
                <c:pt idx="11">
                  <c:v>8</c:v>
                </c:pt>
                <c:pt idx="12">
                  <c:v>9.5500000000000007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453568"/>
        <c:axId val="225343104"/>
        <c:axId val="0"/>
      </c:bar3DChart>
      <c:catAx>
        <c:axId val="2254535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uk-UA"/>
          </a:p>
        </c:txPr>
        <c:crossAx val="225343104"/>
        <c:crosses val="autoZero"/>
        <c:auto val="1"/>
        <c:lblAlgn val="ctr"/>
        <c:lblOffset val="100"/>
        <c:noMultiLvlLbl val="0"/>
      </c:catAx>
      <c:valAx>
        <c:axId val="2253431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25453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ФІЗИЧНА</a:t>
            </a:r>
            <a:r>
              <a:rPr lang="ru-RU" sz="4000" baseline="0"/>
              <a:t> КУЛЬТУРА</a:t>
            </a:r>
            <a:endParaRPr lang="ru-RU" sz="40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Лист16!$A$2:$A$16</c:f>
              <c:strCache>
                <c:ptCount val="15"/>
                <c:pt idx="0">
                  <c:v>5-А клас</c:v>
                </c:pt>
                <c:pt idx="1">
                  <c:v>5-Б клас</c:v>
                </c:pt>
                <c:pt idx="2">
                  <c:v>11-М клас</c:v>
                </c:pt>
                <c:pt idx="3">
                  <c:v>8-М клас</c:v>
                </c:pt>
                <c:pt idx="4">
                  <c:v>6-А клас</c:v>
                </c:pt>
                <c:pt idx="5">
                  <c:v>6-В клас</c:v>
                </c:pt>
                <c:pt idx="6">
                  <c:v>7-В клас</c:v>
                </c:pt>
                <c:pt idx="7">
                  <c:v>10-М клас</c:v>
                </c:pt>
                <c:pt idx="8">
                  <c:v>7-Б клас</c:v>
                </c:pt>
                <c:pt idx="9">
                  <c:v>6-Б клас</c:v>
                </c:pt>
                <c:pt idx="10">
                  <c:v>9-А клас</c:v>
                </c:pt>
                <c:pt idx="11">
                  <c:v>7-А клас</c:v>
                </c:pt>
                <c:pt idx="12">
                  <c:v>9-М клас</c:v>
                </c:pt>
                <c:pt idx="13">
                  <c:v>8-А клас </c:v>
                </c:pt>
                <c:pt idx="14">
                  <c:v>середній бал </c:v>
                </c:pt>
              </c:strCache>
            </c:strRef>
          </c:cat>
          <c:val>
            <c:numRef>
              <c:f>Лист16!$B$2:$B$16</c:f>
              <c:numCache>
                <c:formatCode>General</c:formatCode>
                <c:ptCount val="15"/>
                <c:pt idx="0">
                  <c:v>10.5</c:v>
                </c:pt>
                <c:pt idx="1">
                  <c:v>10.4</c:v>
                </c:pt>
                <c:pt idx="2">
                  <c:v>10.3</c:v>
                </c:pt>
                <c:pt idx="3">
                  <c:v>10.199999999999999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9.8000000000000007</c:v>
                </c:pt>
                <c:pt idx="8">
                  <c:v>9.6999999999999993</c:v>
                </c:pt>
                <c:pt idx="9">
                  <c:v>9.6</c:v>
                </c:pt>
                <c:pt idx="10">
                  <c:v>9.3000000000000007</c:v>
                </c:pt>
                <c:pt idx="11">
                  <c:v>9.1999999999999993</c:v>
                </c:pt>
                <c:pt idx="12">
                  <c:v>9.1</c:v>
                </c:pt>
                <c:pt idx="13">
                  <c:v>8.4</c:v>
                </c:pt>
                <c:pt idx="14" formatCode="0.0">
                  <c:v>9.75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455104"/>
        <c:axId val="225591296"/>
        <c:axId val="0"/>
      </c:bar3DChart>
      <c:catAx>
        <c:axId val="225455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5591296"/>
        <c:crosses val="autoZero"/>
        <c:auto val="1"/>
        <c:lblAlgn val="ctr"/>
        <c:lblOffset val="100"/>
        <c:noMultiLvlLbl val="0"/>
      </c:catAx>
      <c:valAx>
        <c:axId val="225591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455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ЗАРУБІЖНА</a:t>
            </a:r>
            <a:r>
              <a:rPr lang="ru-RU" sz="3600" baseline="0"/>
              <a:t> ЛІТЕРАТУРА</a:t>
            </a:r>
            <a:endParaRPr lang="ru-RU" sz="36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Лист17!$A$2:$A$16</c:f>
              <c:strCache>
                <c:ptCount val="15"/>
                <c:pt idx="0">
                  <c:v>7-В(Палчак Ю.С.)</c:v>
                </c:pt>
                <c:pt idx="1">
                  <c:v>11-М(Поїзник В.П.)</c:v>
                </c:pt>
                <c:pt idx="2">
                  <c:v>5-А(Головко Т.П.)</c:v>
                </c:pt>
                <c:pt idx="3">
                  <c:v>8-А(Палчак Ю.С.)</c:v>
                </c:pt>
                <c:pt idx="4">
                  <c:v>9-М(Нечепоренко О.О.)</c:v>
                </c:pt>
                <c:pt idx="5">
                  <c:v>7-Б(Палчак Ю.С.)</c:v>
                </c:pt>
                <c:pt idx="6">
                  <c:v>5-Б(Головко Т.П.)</c:v>
                </c:pt>
                <c:pt idx="7">
                  <c:v>9-А(Палчак Ю.С.))</c:v>
                </c:pt>
                <c:pt idx="8">
                  <c:v>6-А(Нечепоренко О.О.)</c:v>
                </c:pt>
                <c:pt idx="9">
                  <c:v>10-М(Нечепоренко О.О.)</c:v>
                </c:pt>
                <c:pt idx="10">
                  <c:v>8-М(Поїзник В.П.)</c:v>
                </c:pt>
                <c:pt idx="11">
                  <c:v>6-В(Нечепоренко О.О.)</c:v>
                </c:pt>
                <c:pt idx="12">
                  <c:v>7-А(Нечепоренко О.О.)</c:v>
                </c:pt>
                <c:pt idx="13">
                  <c:v>6-Б(Нечепоренко О.О.)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Лист17!$B$2:$B$16</c:f>
              <c:numCache>
                <c:formatCode>General</c:formatCode>
                <c:ptCount val="15"/>
                <c:pt idx="0">
                  <c:v>8.6</c:v>
                </c:pt>
                <c:pt idx="1">
                  <c:v>8.6</c:v>
                </c:pt>
                <c:pt idx="2">
                  <c:v>8.5</c:v>
                </c:pt>
                <c:pt idx="3">
                  <c:v>8.1</c:v>
                </c:pt>
                <c:pt idx="4">
                  <c:v>8.1</c:v>
                </c:pt>
                <c:pt idx="5">
                  <c:v>8</c:v>
                </c:pt>
                <c:pt idx="6">
                  <c:v>7.9</c:v>
                </c:pt>
                <c:pt idx="7">
                  <c:v>7.9</c:v>
                </c:pt>
                <c:pt idx="8">
                  <c:v>7.9</c:v>
                </c:pt>
                <c:pt idx="9">
                  <c:v>7.5</c:v>
                </c:pt>
                <c:pt idx="10">
                  <c:v>7.4</c:v>
                </c:pt>
                <c:pt idx="11">
                  <c:v>7.1</c:v>
                </c:pt>
                <c:pt idx="12">
                  <c:v>6.9</c:v>
                </c:pt>
                <c:pt idx="13">
                  <c:v>6.7</c:v>
                </c:pt>
                <c:pt idx="14">
                  <c:v>7.8000000000000016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58816"/>
        <c:axId val="225593600"/>
        <c:axId val="0"/>
      </c:bar3DChart>
      <c:catAx>
        <c:axId val="2250588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5593600"/>
        <c:crosses val="autoZero"/>
        <c:auto val="1"/>
        <c:lblAlgn val="ctr"/>
        <c:lblOffset val="100"/>
        <c:noMultiLvlLbl val="0"/>
      </c:catAx>
      <c:valAx>
        <c:axId val="225593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58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музичне</a:t>
            </a:r>
            <a:r>
              <a:rPr lang="ru-RU" sz="3600" baseline="0"/>
              <a:t> мистецтво</a:t>
            </a:r>
            <a:endParaRPr lang="ru-RU" sz="36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Лист18!$A$2:$A$10</c:f>
              <c:strCache>
                <c:ptCount val="9"/>
                <c:pt idx="0">
                  <c:v>5-А клас</c:v>
                </c:pt>
                <c:pt idx="1">
                  <c:v>7-В клас</c:v>
                </c:pt>
                <c:pt idx="2">
                  <c:v>7-Б клас</c:v>
                </c:pt>
                <c:pt idx="3">
                  <c:v>7-А клас</c:v>
                </c:pt>
                <c:pt idx="4">
                  <c:v>6-А клас</c:v>
                </c:pt>
                <c:pt idx="5">
                  <c:v>5-Б клас</c:v>
                </c:pt>
                <c:pt idx="6">
                  <c:v>6-В клас</c:v>
                </c:pt>
                <c:pt idx="7">
                  <c:v>6-Б клас</c:v>
                </c:pt>
                <c:pt idx="8">
                  <c:v>середній бал</c:v>
                </c:pt>
              </c:strCache>
            </c:strRef>
          </c:cat>
          <c:val>
            <c:numRef>
              <c:f>Лист18!$B$2:$B$10</c:f>
              <c:numCache>
                <c:formatCode>General</c:formatCode>
                <c:ptCount val="9"/>
                <c:pt idx="0">
                  <c:v>10.4</c:v>
                </c:pt>
                <c:pt idx="1">
                  <c:v>10</c:v>
                </c:pt>
                <c:pt idx="2">
                  <c:v>9.1999999999999993</c:v>
                </c:pt>
                <c:pt idx="3">
                  <c:v>8.4</c:v>
                </c:pt>
                <c:pt idx="4">
                  <c:v>8.1999999999999993</c:v>
                </c:pt>
                <c:pt idx="5">
                  <c:v>8</c:v>
                </c:pt>
                <c:pt idx="6">
                  <c:v>8</c:v>
                </c:pt>
                <c:pt idx="7">
                  <c:v>6.3</c:v>
                </c:pt>
                <c:pt idx="8" formatCode="0.0">
                  <c:v>8.5625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454080"/>
        <c:axId val="225595904"/>
        <c:axId val="0"/>
      </c:bar3DChart>
      <c:catAx>
        <c:axId val="225454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225595904"/>
        <c:crosses val="autoZero"/>
        <c:auto val="1"/>
        <c:lblAlgn val="ctr"/>
        <c:lblOffset val="100"/>
        <c:noMultiLvlLbl val="0"/>
      </c:catAx>
      <c:valAx>
        <c:axId val="225595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45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мистецтво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Лист19!$A$2:$A$6</c:f>
              <c:strCache>
                <c:ptCount val="5"/>
                <c:pt idx="0">
                  <c:v>9-М(Калиновська О.С.)</c:v>
                </c:pt>
                <c:pt idx="1">
                  <c:v>8-М(Лесечко С.Г.)</c:v>
                </c:pt>
                <c:pt idx="2">
                  <c:v>9-А(Калиновська О.С.)</c:v>
                </c:pt>
                <c:pt idx="3">
                  <c:v>8-А(Лесечко С.Г.)</c:v>
                </c:pt>
                <c:pt idx="4">
                  <c:v>середній бал</c:v>
                </c:pt>
              </c:strCache>
            </c:strRef>
          </c:cat>
          <c:val>
            <c:numRef>
              <c:f>Лист19!$B$2:$B$6</c:f>
              <c:numCache>
                <c:formatCode>General</c:formatCode>
                <c:ptCount val="5"/>
                <c:pt idx="0">
                  <c:v>9.1999999999999993</c:v>
                </c:pt>
                <c:pt idx="1">
                  <c:v>7.9</c:v>
                </c:pt>
                <c:pt idx="2">
                  <c:v>7.5</c:v>
                </c:pt>
                <c:pt idx="3">
                  <c:v>6.8</c:v>
                </c:pt>
                <c:pt idx="4" formatCode="0.0">
                  <c:v>7.8500000000000005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60352"/>
        <c:axId val="225598208"/>
        <c:axId val="0"/>
      </c:bar3DChart>
      <c:catAx>
        <c:axId val="225060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uk-UA"/>
          </a:p>
        </c:txPr>
        <c:crossAx val="225598208"/>
        <c:crosses val="autoZero"/>
        <c:auto val="1"/>
        <c:lblAlgn val="ctr"/>
        <c:lblOffset val="100"/>
        <c:noMultiLvlLbl val="0"/>
      </c:catAx>
      <c:valAx>
        <c:axId val="225598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6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образотворче</a:t>
            </a:r>
            <a:r>
              <a:rPr lang="ru-RU" sz="4000" baseline="0"/>
              <a:t> мистецтво</a:t>
            </a:r>
            <a:endParaRPr lang="ru-RU" sz="40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344633003740321E-2"/>
          <c:y val="0.22305824044241998"/>
          <c:w val="0.90948818186868119"/>
          <c:h val="0.4626087842091620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Лист20!$A$2:$A$10</c:f>
              <c:strCache>
                <c:ptCount val="9"/>
                <c:pt idx="0">
                  <c:v>6-А клас</c:v>
                </c:pt>
                <c:pt idx="1">
                  <c:v>7-Б клас</c:v>
                </c:pt>
                <c:pt idx="2">
                  <c:v>7-В клас</c:v>
                </c:pt>
                <c:pt idx="3">
                  <c:v>5-А клас</c:v>
                </c:pt>
                <c:pt idx="4">
                  <c:v>5-Б клас</c:v>
                </c:pt>
                <c:pt idx="5">
                  <c:v>6-В клас</c:v>
                </c:pt>
                <c:pt idx="6">
                  <c:v>7-А клас</c:v>
                </c:pt>
                <c:pt idx="7">
                  <c:v>6-Б клас</c:v>
                </c:pt>
                <c:pt idx="8">
                  <c:v>середній бал</c:v>
                </c:pt>
              </c:strCache>
            </c:strRef>
          </c:cat>
          <c:val>
            <c:numRef>
              <c:f>Лист20!$B$2:$B$10</c:f>
              <c:numCache>
                <c:formatCode>General</c:formatCode>
                <c:ptCount val="9"/>
                <c:pt idx="0">
                  <c:v>9.9</c:v>
                </c:pt>
                <c:pt idx="1">
                  <c:v>9.6</c:v>
                </c:pt>
                <c:pt idx="2">
                  <c:v>9.1999999999999993</c:v>
                </c:pt>
                <c:pt idx="3">
                  <c:v>9.1</c:v>
                </c:pt>
                <c:pt idx="4">
                  <c:v>8.9</c:v>
                </c:pt>
                <c:pt idx="5">
                  <c:v>8.4</c:v>
                </c:pt>
                <c:pt idx="6">
                  <c:v>7.9</c:v>
                </c:pt>
                <c:pt idx="7">
                  <c:v>7.6</c:v>
                </c:pt>
                <c:pt idx="8" formatCode="0.0">
                  <c:v>8.8249999999999993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61888"/>
        <c:axId val="225199232"/>
        <c:axId val="0"/>
      </c:bar3DChart>
      <c:catAx>
        <c:axId val="225061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uk-UA"/>
          </a:p>
        </c:txPr>
        <c:crossAx val="225199232"/>
        <c:crosses val="autoZero"/>
        <c:auto val="1"/>
        <c:lblAlgn val="ctr"/>
        <c:lblOffset val="100"/>
        <c:noMultiLvlLbl val="0"/>
      </c:catAx>
      <c:valAx>
        <c:axId val="225199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6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ВІТЧИЗНИ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2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Лист21!$A$2:$A$4</c:f>
              <c:strCache>
                <c:ptCount val="3"/>
                <c:pt idx="0">
                  <c:v>11 клас</c:v>
                </c:pt>
                <c:pt idx="1">
                  <c:v>10 клас </c:v>
                </c:pt>
                <c:pt idx="2">
                  <c:v>середній бал</c:v>
                </c:pt>
              </c:strCache>
            </c:strRef>
          </c:cat>
          <c:val>
            <c:numRef>
              <c:f>Лист21!$B$2:$B$4</c:f>
              <c:numCache>
                <c:formatCode>General</c:formatCode>
                <c:ptCount val="3"/>
                <c:pt idx="0">
                  <c:v>10</c:v>
                </c:pt>
                <c:pt idx="1">
                  <c:v>8.9</c:v>
                </c:pt>
                <c:pt idx="2" formatCode="0.0">
                  <c:v>9.4499999999999993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823424"/>
        <c:axId val="225201536"/>
        <c:axId val="0"/>
      </c:bar3DChart>
      <c:catAx>
        <c:axId val="14823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25201536"/>
        <c:crosses val="autoZero"/>
        <c:auto val="1"/>
        <c:lblAlgn val="ctr"/>
        <c:lblOffset val="100"/>
        <c:noMultiLvlLbl val="0"/>
      </c:catAx>
      <c:valAx>
        <c:axId val="225201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82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рейтинг</a:t>
            </a:r>
            <a:r>
              <a:rPr lang="ru-RU" sz="3200" baseline="0"/>
              <a:t> успішності</a:t>
            </a:r>
            <a:endParaRPr lang="ru-RU" sz="3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Лист22!$A$2:$A$29</c:f>
              <c:strCache>
                <c:ptCount val="28"/>
                <c:pt idx="0">
                  <c:v>людина і світ</c:v>
                </c:pt>
                <c:pt idx="1">
                  <c:v>фізкультура</c:v>
                </c:pt>
                <c:pt idx="2">
                  <c:v>технології</c:v>
                </c:pt>
                <c:pt idx="3">
                  <c:v>основи здоров'я</c:v>
                </c:pt>
                <c:pt idx="4">
                  <c:v>інформатика</c:v>
                </c:pt>
                <c:pt idx="5">
                  <c:v>економіка</c:v>
                </c:pt>
                <c:pt idx="6">
                  <c:v>художня культура </c:v>
                </c:pt>
                <c:pt idx="7">
                  <c:v>громадянська освіта</c:v>
                </c:pt>
                <c:pt idx="8">
                  <c:v>захист Вітчизни</c:v>
                </c:pt>
                <c:pt idx="9">
                  <c:v>астрономія</c:v>
                </c:pt>
                <c:pt idx="10">
                  <c:v>образотворче мистецтво</c:v>
                </c:pt>
                <c:pt idx="11">
                  <c:v>музичне мистецтво</c:v>
                </c:pt>
                <c:pt idx="12">
                  <c:v>всесвітня історія</c:v>
                </c:pt>
                <c:pt idx="13">
                  <c:v>правознавство</c:v>
                </c:pt>
                <c:pt idx="14">
                  <c:v>історія України </c:v>
                </c:pt>
                <c:pt idx="15">
                  <c:v>мистецтво</c:v>
                </c:pt>
                <c:pt idx="16">
                  <c:v>зарубіжна література</c:v>
                </c:pt>
                <c:pt idx="17">
                  <c:v>українська література</c:v>
                </c:pt>
                <c:pt idx="18">
                  <c:v>біологія (природознавство)</c:v>
                </c:pt>
                <c:pt idx="19">
                  <c:v>географія</c:v>
                </c:pt>
                <c:pt idx="20">
                  <c:v>хімія</c:v>
                </c:pt>
                <c:pt idx="21">
                  <c:v>українська мова </c:v>
                </c:pt>
                <c:pt idx="22">
                  <c:v>англійська мова </c:v>
                </c:pt>
                <c:pt idx="23">
                  <c:v>математика(алгебра)</c:v>
                </c:pt>
                <c:pt idx="24">
                  <c:v>німецька мова</c:v>
                </c:pt>
                <c:pt idx="25">
                  <c:v>геометрія</c:v>
                </c:pt>
                <c:pt idx="26">
                  <c:v>фізика</c:v>
                </c:pt>
                <c:pt idx="27">
                  <c:v>середній бал</c:v>
                </c:pt>
              </c:strCache>
            </c:strRef>
          </c:cat>
          <c:val>
            <c:numRef>
              <c:f>Лист22!$B$2:$B$29</c:f>
              <c:numCache>
                <c:formatCode>General</c:formatCode>
                <c:ptCount val="28"/>
                <c:pt idx="0">
                  <c:v>10.199999999999999</c:v>
                </c:pt>
                <c:pt idx="1">
                  <c:v>9.8000000000000007</c:v>
                </c:pt>
                <c:pt idx="2">
                  <c:v>9.8000000000000007</c:v>
                </c:pt>
                <c:pt idx="3">
                  <c:v>9.6</c:v>
                </c:pt>
                <c:pt idx="4">
                  <c:v>9.6</c:v>
                </c:pt>
                <c:pt idx="5">
                  <c:v>9.6</c:v>
                </c:pt>
                <c:pt idx="6">
                  <c:v>9.6</c:v>
                </c:pt>
                <c:pt idx="7">
                  <c:v>9.6</c:v>
                </c:pt>
                <c:pt idx="8">
                  <c:v>9.5</c:v>
                </c:pt>
                <c:pt idx="9">
                  <c:v>9.3000000000000007</c:v>
                </c:pt>
                <c:pt idx="10">
                  <c:v>8.8000000000000007</c:v>
                </c:pt>
                <c:pt idx="11">
                  <c:v>8.6</c:v>
                </c:pt>
                <c:pt idx="12">
                  <c:v>8.6</c:v>
                </c:pt>
                <c:pt idx="13">
                  <c:v>8.5</c:v>
                </c:pt>
                <c:pt idx="14">
                  <c:v>8.4</c:v>
                </c:pt>
                <c:pt idx="15">
                  <c:v>7.9</c:v>
                </c:pt>
                <c:pt idx="16">
                  <c:v>7.8</c:v>
                </c:pt>
                <c:pt idx="17">
                  <c:v>7.8</c:v>
                </c:pt>
                <c:pt idx="18">
                  <c:v>7.6</c:v>
                </c:pt>
                <c:pt idx="19">
                  <c:v>7.2</c:v>
                </c:pt>
                <c:pt idx="20">
                  <c:v>7.2</c:v>
                </c:pt>
                <c:pt idx="21">
                  <c:v>7.1</c:v>
                </c:pt>
                <c:pt idx="22">
                  <c:v>7</c:v>
                </c:pt>
                <c:pt idx="23">
                  <c:v>7</c:v>
                </c:pt>
                <c:pt idx="24">
                  <c:v>6.9</c:v>
                </c:pt>
                <c:pt idx="25">
                  <c:v>6.6</c:v>
                </c:pt>
                <c:pt idx="26">
                  <c:v>6.3</c:v>
                </c:pt>
                <c:pt idx="27" formatCode="0.0">
                  <c:v>8.1999999999999993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5060864"/>
        <c:axId val="225203840"/>
        <c:axId val="0"/>
      </c:bar3DChart>
      <c:catAx>
        <c:axId val="225060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uk-UA"/>
          </a:p>
        </c:txPr>
        <c:crossAx val="225203840"/>
        <c:crosses val="autoZero"/>
        <c:auto val="1"/>
        <c:lblAlgn val="ctr"/>
        <c:lblOffset val="100"/>
        <c:noMultiLvlLbl val="0"/>
      </c:catAx>
      <c:valAx>
        <c:axId val="225203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5060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ЧИТАННЯ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Лист27!$A$2:$A$9</c:f>
              <c:strCache>
                <c:ptCount val="8"/>
                <c:pt idx="0">
                  <c:v>3-А клас (Велько О.В.)</c:v>
                </c:pt>
                <c:pt idx="1">
                  <c:v>3-В клас (</c:v>
                </c:pt>
                <c:pt idx="2">
                  <c:v>3-Б клас (</c:v>
                </c:pt>
                <c:pt idx="3">
                  <c:v>4-В клас (Дяченко М.Г.)</c:v>
                </c:pt>
                <c:pt idx="4">
                  <c:v>4-А клас (Руснак О.В.)</c:v>
                </c:pt>
                <c:pt idx="5">
                  <c:v>4-Б клас (Перекітна Л.В.)</c:v>
                </c:pt>
                <c:pt idx="6">
                  <c:v>4-Г клас (Кропива А.В.)</c:v>
                </c:pt>
                <c:pt idx="7">
                  <c:v>середній бал</c:v>
                </c:pt>
              </c:strCache>
            </c:strRef>
          </c:cat>
          <c:val>
            <c:numRef>
              <c:f>Лист27!$B$2:$B$9</c:f>
              <c:numCache>
                <c:formatCode>General</c:formatCode>
                <c:ptCount val="8"/>
                <c:pt idx="0">
                  <c:v>10.1</c:v>
                </c:pt>
                <c:pt idx="1">
                  <c:v>9.4</c:v>
                </c:pt>
                <c:pt idx="2">
                  <c:v>9.3000000000000007</c:v>
                </c:pt>
                <c:pt idx="3">
                  <c:v>9.1999999999999993</c:v>
                </c:pt>
                <c:pt idx="4">
                  <c:v>9</c:v>
                </c:pt>
                <c:pt idx="5">
                  <c:v>9</c:v>
                </c:pt>
                <c:pt idx="6">
                  <c:v>8.6999999999999993</c:v>
                </c:pt>
                <c:pt idx="7" formatCode="0.0">
                  <c:v>9.2428571428571438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414272"/>
        <c:axId val="212922880"/>
        <c:axId val="0"/>
      </c:bar3DChart>
      <c:catAx>
        <c:axId val="215414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2922880"/>
        <c:crosses val="autoZero"/>
        <c:auto val="1"/>
        <c:lblAlgn val="ctr"/>
        <c:lblOffset val="100"/>
        <c:noMultiLvlLbl val="0"/>
      </c:catAx>
      <c:valAx>
        <c:axId val="212922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41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МАТЕМАТИКА</a:t>
            </a:r>
            <a:r>
              <a:rPr lang="ru-RU" sz="3200" baseline="0"/>
              <a:t> </a:t>
            </a:r>
          </a:p>
          <a:p>
            <a:pPr>
              <a:defRPr sz="3200"/>
            </a:pPr>
            <a:r>
              <a:rPr lang="ru-RU" sz="3200" baseline="0"/>
              <a:t>3-4 класи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Лист28!$A$2:$A$9</c:f>
              <c:strCache>
                <c:ptCount val="8"/>
                <c:pt idx="0">
                  <c:v>4-А клас (Руснак О.В.)</c:v>
                </c:pt>
                <c:pt idx="1">
                  <c:v>3-А клас (Велько О.В.)</c:v>
                </c:pt>
                <c:pt idx="2">
                  <c:v>4-В клас (Дяченко М.Г.)</c:v>
                </c:pt>
                <c:pt idx="3">
                  <c:v>3-В клас (</c:v>
                </c:pt>
                <c:pt idx="4">
                  <c:v>4-Б клас (Перекітна Л.В.)</c:v>
                </c:pt>
                <c:pt idx="5">
                  <c:v>3-Б клас (</c:v>
                </c:pt>
                <c:pt idx="6">
                  <c:v>4-Г клас (Кропива А.В.)</c:v>
                </c:pt>
                <c:pt idx="7">
                  <c:v>середній бал</c:v>
                </c:pt>
              </c:strCache>
            </c:strRef>
          </c:cat>
          <c:val>
            <c:numRef>
              <c:f>Лист28!$B$2:$B$9</c:f>
              <c:numCache>
                <c:formatCode>General</c:formatCode>
                <c:ptCount val="8"/>
                <c:pt idx="0">
                  <c:v>9</c:v>
                </c:pt>
                <c:pt idx="1">
                  <c:v>8.9</c:v>
                </c:pt>
                <c:pt idx="2">
                  <c:v>8.5</c:v>
                </c:pt>
                <c:pt idx="3">
                  <c:v>8.1999999999999993</c:v>
                </c:pt>
                <c:pt idx="4">
                  <c:v>8</c:v>
                </c:pt>
                <c:pt idx="5">
                  <c:v>7.2</c:v>
                </c:pt>
                <c:pt idx="6">
                  <c:v>7.2</c:v>
                </c:pt>
                <c:pt idx="7" formatCode="0.0">
                  <c:v>8.1428571428571423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415808"/>
        <c:axId val="212925760"/>
        <c:axId val="0"/>
      </c:bar3DChart>
      <c:catAx>
        <c:axId val="215415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2925760"/>
        <c:crosses val="autoZero"/>
        <c:auto val="1"/>
        <c:lblAlgn val="ctr"/>
        <c:lblOffset val="100"/>
        <c:noMultiLvlLbl val="0"/>
      </c:catAx>
      <c:valAx>
        <c:axId val="212925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41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32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Лист29!$A$2:$A$9</c:f>
              <c:strCache>
                <c:ptCount val="8"/>
                <c:pt idx="0">
                  <c:v>4-А клас</c:v>
                </c:pt>
                <c:pt idx="1">
                  <c:v>3-А клас </c:v>
                </c:pt>
                <c:pt idx="2">
                  <c:v>4-В клас </c:v>
                </c:pt>
                <c:pt idx="3">
                  <c:v>3-В клас </c:v>
                </c:pt>
                <c:pt idx="4">
                  <c:v>4-Б клас </c:v>
                </c:pt>
                <c:pt idx="5">
                  <c:v>3-Б клас </c:v>
                </c:pt>
                <c:pt idx="6">
                  <c:v>4-Г клас </c:v>
                </c:pt>
                <c:pt idx="7">
                  <c:v>середній бал</c:v>
                </c:pt>
              </c:strCache>
            </c:strRef>
          </c:cat>
          <c:val>
            <c:numRef>
              <c:f>Лист29!$B$2:$B$9</c:f>
              <c:numCache>
                <c:formatCode>General</c:formatCode>
                <c:ptCount val="8"/>
                <c:pt idx="0">
                  <c:v>9</c:v>
                </c:pt>
                <c:pt idx="1">
                  <c:v>8.5</c:v>
                </c:pt>
                <c:pt idx="2">
                  <c:v>8.1999999999999993</c:v>
                </c:pt>
                <c:pt idx="3">
                  <c:v>7.5</c:v>
                </c:pt>
                <c:pt idx="4">
                  <c:v>7</c:v>
                </c:pt>
                <c:pt idx="5">
                  <c:v>6.9</c:v>
                </c:pt>
                <c:pt idx="6">
                  <c:v>6.8</c:v>
                </c:pt>
                <c:pt idx="7">
                  <c:v>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416320"/>
        <c:axId val="215491712"/>
        <c:axId val="0"/>
      </c:bar3DChart>
      <c:catAx>
        <c:axId val="215416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491712"/>
        <c:crosses val="autoZero"/>
        <c:auto val="1"/>
        <c:lblAlgn val="ctr"/>
        <c:lblOffset val="100"/>
        <c:noMultiLvlLbl val="0"/>
      </c:catAx>
      <c:valAx>
        <c:axId val="215491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41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ПРИРОДОЗНАВСТВО</a:t>
            </a:r>
          </a:p>
          <a:p>
            <a:pPr>
              <a:defRPr sz="2800"/>
            </a:pPr>
            <a:r>
              <a:rPr lang="ru-RU" sz="2800"/>
              <a:t>3-4</a:t>
            </a:r>
            <a:r>
              <a:rPr lang="ru-RU" sz="2800" baseline="0"/>
              <a:t> класи</a:t>
            </a:r>
            <a:endParaRPr lang="ru-RU" sz="28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Лист30!$A$2:$A$9</c:f>
              <c:strCache>
                <c:ptCount val="8"/>
                <c:pt idx="0">
                  <c:v>3-А клас (Велько О.В.)</c:v>
                </c:pt>
                <c:pt idx="1">
                  <c:v>4-А клас (Руснак О.В.)</c:v>
                </c:pt>
                <c:pt idx="2">
                  <c:v>4-Г клас (Кропива А.В.)</c:v>
                </c:pt>
                <c:pt idx="3">
                  <c:v>4-В клас (Дяченко М.Г.)</c:v>
                </c:pt>
                <c:pt idx="4">
                  <c:v>3-Б клас (</c:v>
                </c:pt>
                <c:pt idx="5">
                  <c:v>4-Б клас (Перекітна Л.В.)</c:v>
                </c:pt>
                <c:pt idx="6">
                  <c:v>3-В клас (</c:v>
                </c:pt>
                <c:pt idx="7">
                  <c:v>середній бал</c:v>
                </c:pt>
              </c:strCache>
            </c:strRef>
          </c:cat>
          <c:val>
            <c:numRef>
              <c:f>Лист30!$B$2:$B$9</c:f>
              <c:numCache>
                <c:formatCode>General</c:formatCode>
                <c:ptCount val="8"/>
                <c:pt idx="0">
                  <c:v>9.1999999999999993</c:v>
                </c:pt>
                <c:pt idx="1">
                  <c:v>9</c:v>
                </c:pt>
                <c:pt idx="2">
                  <c:v>8.6</c:v>
                </c:pt>
                <c:pt idx="3">
                  <c:v>8.5</c:v>
                </c:pt>
                <c:pt idx="4">
                  <c:v>8.4</c:v>
                </c:pt>
                <c:pt idx="5">
                  <c:v>8</c:v>
                </c:pt>
                <c:pt idx="6">
                  <c:v>7.5</c:v>
                </c:pt>
                <c:pt idx="7" formatCode="0.0">
                  <c:v>8.4571428571428573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847936"/>
        <c:axId val="215494592"/>
        <c:axId val="0"/>
      </c:bar3DChart>
      <c:catAx>
        <c:axId val="215847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494592"/>
        <c:crosses val="autoZero"/>
        <c:auto val="1"/>
        <c:lblAlgn val="ctr"/>
        <c:lblOffset val="100"/>
        <c:noMultiLvlLbl val="0"/>
      </c:catAx>
      <c:valAx>
        <c:axId val="215494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847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успішності</a:t>
            </a:r>
            <a:r>
              <a:rPr lang="ru-RU" sz="3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5-11класів</a:t>
            </a:r>
            <a:endParaRPr lang="ru-RU" sz="32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sz="32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5-А клас</c:v>
                </c:pt>
                <c:pt idx="1">
                  <c:v>6-В клас</c:v>
                </c:pt>
                <c:pt idx="2">
                  <c:v>11-М клас</c:v>
                </c:pt>
                <c:pt idx="3">
                  <c:v>6-А клас</c:v>
                </c:pt>
                <c:pt idx="4">
                  <c:v>9-М клас</c:v>
                </c:pt>
                <c:pt idx="5">
                  <c:v>7-В клас</c:v>
                </c:pt>
                <c:pt idx="6">
                  <c:v>8-М клас</c:v>
                </c:pt>
                <c:pt idx="7">
                  <c:v>7-Б клас</c:v>
                </c:pt>
                <c:pt idx="8">
                  <c:v>5-Б клас</c:v>
                </c:pt>
                <c:pt idx="9">
                  <c:v>10-М клас</c:v>
                </c:pt>
                <c:pt idx="10">
                  <c:v>7-А клас</c:v>
                </c:pt>
                <c:pt idx="11">
                  <c:v>9-А клас</c:v>
                </c:pt>
                <c:pt idx="12">
                  <c:v>6-Б клас</c:v>
                </c:pt>
                <c:pt idx="13">
                  <c:v>8-А клас </c:v>
                </c:pt>
                <c:pt idx="14">
                  <c:v>середній бал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9.3000000000000007</c:v>
                </c:pt>
                <c:pt idx="1">
                  <c:v>8.9</c:v>
                </c:pt>
                <c:pt idx="2" formatCode="0.0">
                  <c:v>8.9</c:v>
                </c:pt>
                <c:pt idx="3">
                  <c:v>8.6999999999999993</c:v>
                </c:pt>
                <c:pt idx="4">
                  <c:v>8.5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8.1999999999999993</c:v>
                </c:pt>
                <c:pt idx="8">
                  <c:v>8.1</c:v>
                </c:pt>
                <c:pt idx="9">
                  <c:v>7.7</c:v>
                </c:pt>
                <c:pt idx="10">
                  <c:v>7.5</c:v>
                </c:pt>
                <c:pt idx="11">
                  <c:v>7.4</c:v>
                </c:pt>
                <c:pt idx="12">
                  <c:v>7.2</c:v>
                </c:pt>
                <c:pt idx="13">
                  <c:v>7.2</c:v>
                </c:pt>
                <c:pt idx="14" formatCode="0.0">
                  <c:v>8.1571428571428566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848448"/>
        <c:axId val="215496896"/>
        <c:axId val="0"/>
      </c:bar3DChart>
      <c:catAx>
        <c:axId val="21584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496896"/>
        <c:crosses val="autoZero"/>
        <c:auto val="1"/>
        <c:lblAlgn val="ctr"/>
        <c:lblOffset val="100"/>
        <c:noMultiLvlLbl val="0"/>
      </c:catAx>
      <c:valAx>
        <c:axId val="215496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84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4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Лист2!$A$2:$A$16</c:f>
              <c:strCache>
                <c:ptCount val="15"/>
                <c:pt idx="0">
                  <c:v>8-М(Кравченко Т.О.)</c:v>
                </c:pt>
                <c:pt idx="1">
                  <c:v>6-А(Кравченко Т.О.)</c:v>
                </c:pt>
                <c:pt idx="2">
                  <c:v>5-А(Зеленько В.М.)</c:v>
                </c:pt>
                <c:pt idx="3">
                  <c:v>5-Б(Зеленько В.М.)</c:v>
                </c:pt>
                <c:pt idx="4">
                  <c:v>7-Б(Зеленько В.М.)</c:v>
                </c:pt>
                <c:pt idx="5">
                  <c:v>9-М(Головко Т.П.)</c:v>
                </c:pt>
                <c:pt idx="6">
                  <c:v>11-М(Кравченко Т.О.)</c:v>
                </c:pt>
                <c:pt idx="7">
                  <c:v>7-В(Зеленько В.М.)</c:v>
                </c:pt>
                <c:pt idx="8">
                  <c:v>10-М(Кравченко Т.О.)</c:v>
                </c:pt>
                <c:pt idx="9">
                  <c:v>6-В(Поїзник В.П.)</c:v>
                </c:pt>
                <c:pt idx="10">
                  <c:v>9-А(Поїзник В.П.)</c:v>
                </c:pt>
                <c:pt idx="11">
                  <c:v>7-А(Головко Т.П.)</c:v>
                </c:pt>
                <c:pt idx="12">
                  <c:v>8-А(Зеленько В.М.)</c:v>
                </c:pt>
                <c:pt idx="13">
                  <c:v>6-Б(Поїзник В.П.)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Лист2!$B$2:$B$16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7.8</c:v>
                </c:pt>
                <c:pt idx="3">
                  <c:v>7.2</c:v>
                </c:pt>
                <c:pt idx="4">
                  <c:v>7.2</c:v>
                </c:pt>
                <c:pt idx="5">
                  <c:v>7.1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6.9</c:v>
                </c:pt>
                <c:pt idx="10">
                  <c:v>6.8</c:v>
                </c:pt>
                <c:pt idx="11">
                  <c:v>6.7</c:v>
                </c:pt>
                <c:pt idx="12">
                  <c:v>6.6</c:v>
                </c:pt>
                <c:pt idx="13">
                  <c:v>6.4</c:v>
                </c:pt>
                <c:pt idx="14" formatCode="0.0">
                  <c:v>7.1214285714285728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849984"/>
        <c:axId val="215539712"/>
        <c:axId val="0"/>
      </c:bar3DChart>
      <c:catAx>
        <c:axId val="215849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539712"/>
        <c:crosses val="autoZero"/>
        <c:auto val="1"/>
        <c:lblAlgn val="ctr"/>
        <c:lblOffset val="100"/>
        <c:noMultiLvlLbl val="0"/>
      </c:catAx>
      <c:valAx>
        <c:axId val="215539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849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УКРАЇНСЬКА</a:t>
            </a:r>
            <a:r>
              <a:rPr lang="ru-RU" sz="3600" baseline="0"/>
              <a:t> ЛІТЕРАТУРА</a:t>
            </a:r>
            <a:endParaRPr lang="ru-RU" sz="36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Лист3!$A$2:$A$16</c:f>
              <c:strCache>
                <c:ptCount val="15"/>
                <c:pt idx="0">
                  <c:v>5-А(Зеленько В.М.)</c:v>
                </c:pt>
                <c:pt idx="1">
                  <c:v>7-В(Зеленько В.М.)</c:v>
                </c:pt>
                <c:pt idx="2">
                  <c:v>5-Б(Зеленько В.М.)</c:v>
                </c:pt>
                <c:pt idx="3">
                  <c:v>6-А(Кравченко Т.О.)</c:v>
                </c:pt>
                <c:pt idx="4">
                  <c:v>8-М(Кравченко Т.О.)</c:v>
                </c:pt>
                <c:pt idx="5">
                  <c:v>7-Б(Зеленько В.М.)</c:v>
                </c:pt>
                <c:pt idx="6">
                  <c:v>9-М(Головко Т.П.)</c:v>
                </c:pt>
                <c:pt idx="7">
                  <c:v>7-А(Головко Т.П.)</c:v>
                </c:pt>
                <c:pt idx="8">
                  <c:v>6-В(Поїзник В.П.)</c:v>
                </c:pt>
                <c:pt idx="9">
                  <c:v>11-М(Кравченко Т.О.)</c:v>
                </c:pt>
                <c:pt idx="10">
                  <c:v>10-М(Кравченко Т.О.)</c:v>
                </c:pt>
                <c:pt idx="11">
                  <c:v>8-А(Зеленько В.М.)</c:v>
                </c:pt>
                <c:pt idx="12">
                  <c:v>9-А(Поїзник В.П.)</c:v>
                </c:pt>
                <c:pt idx="13">
                  <c:v>6-Б(Поїзник В.П.)</c:v>
                </c:pt>
                <c:pt idx="14">
                  <c:v>середній бал</c:v>
                </c:pt>
              </c:strCache>
            </c:strRef>
          </c:cat>
          <c:val>
            <c:numRef>
              <c:f>Лист3!$B$2:$B$16</c:f>
              <c:numCache>
                <c:formatCode>General</c:formatCode>
                <c:ptCount val="15"/>
                <c:pt idx="0">
                  <c:v>9.5</c:v>
                </c:pt>
                <c:pt idx="1">
                  <c:v>8.8000000000000007</c:v>
                </c:pt>
                <c:pt idx="2">
                  <c:v>8.6999999999999993</c:v>
                </c:pt>
                <c:pt idx="3">
                  <c:v>8.6</c:v>
                </c:pt>
                <c:pt idx="4">
                  <c:v>8.5</c:v>
                </c:pt>
                <c:pt idx="5">
                  <c:v>8.1999999999999993</c:v>
                </c:pt>
                <c:pt idx="6">
                  <c:v>7.8</c:v>
                </c:pt>
                <c:pt idx="7">
                  <c:v>7.6</c:v>
                </c:pt>
                <c:pt idx="8">
                  <c:v>7.4</c:v>
                </c:pt>
                <c:pt idx="9">
                  <c:v>7.2</c:v>
                </c:pt>
                <c:pt idx="10">
                  <c:v>7.2</c:v>
                </c:pt>
                <c:pt idx="11">
                  <c:v>6.9</c:v>
                </c:pt>
                <c:pt idx="12">
                  <c:v>6.7</c:v>
                </c:pt>
                <c:pt idx="13">
                  <c:v>6.6</c:v>
                </c:pt>
                <c:pt idx="14" formatCode="0.0">
                  <c:v>7.8357142857142863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5715840"/>
        <c:axId val="215542016"/>
        <c:axId val="0"/>
      </c:bar3DChart>
      <c:catAx>
        <c:axId val="215715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uk-UA"/>
          </a:p>
        </c:txPr>
        <c:crossAx val="215542016"/>
        <c:crosses val="autoZero"/>
        <c:auto val="1"/>
        <c:lblAlgn val="ctr"/>
        <c:lblOffset val="100"/>
        <c:noMultiLvlLbl val="0"/>
      </c:catAx>
      <c:valAx>
        <c:axId val="215542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571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9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3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2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5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4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3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B2C-3354-49EB-93E7-0460FDDFEC4A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398A-7F90-42C0-89CF-A490AC74E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6696744" cy="1224136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НАВЧАЛЬНИХ ДОСЯГНЕНЬ </a:t>
            </a:r>
            <a:b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3-11 </a:t>
            </a: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683568" y="5229200"/>
            <a:ext cx="6408712" cy="814536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uk-UA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рік</a:t>
            </a:r>
            <a:endParaRPr lang="ru-RU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липарт &amp;quot;Школа&amp;quot; (png). Обсуждение на LiveInternet - Российский Сервис  Онлайн-Днев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4032448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1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736148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75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207117"/>
              </p:ext>
            </p:extLst>
          </p:nvPr>
        </p:nvGraphicFramePr>
        <p:xfrm>
          <a:off x="107504" y="188640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111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01083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752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685344"/>
              </p:ext>
            </p:extLst>
          </p:nvPr>
        </p:nvGraphicFramePr>
        <p:xfrm>
          <a:off x="179512" y="116632"/>
          <a:ext cx="8784976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907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248671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833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627250"/>
              </p:ext>
            </p:extLst>
          </p:nvPr>
        </p:nvGraphicFramePr>
        <p:xfrm>
          <a:off x="179512" y="188640"/>
          <a:ext cx="8784976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310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300198"/>
              </p:ext>
            </p:extLst>
          </p:nvPr>
        </p:nvGraphicFramePr>
        <p:xfrm>
          <a:off x="107504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98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740735"/>
              </p:ext>
            </p:extLst>
          </p:nvPr>
        </p:nvGraphicFramePr>
        <p:xfrm>
          <a:off x="107504" y="188640"/>
          <a:ext cx="8928992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59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035495"/>
              </p:ext>
            </p:extLst>
          </p:nvPr>
        </p:nvGraphicFramePr>
        <p:xfrm>
          <a:off x="107504" y="188640"/>
          <a:ext cx="8928991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80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950253"/>
              </p:ext>
            </p:extLst>
          </p:nvPr>
        </p:nvGraphicFramePr>
        <p:xfrm>
          <a:off x="251520" y="188640"/>
          <a:ext cx="8712967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028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839209"/>
              </p:ext>
            </p:extLst>
          </p:nvPr>
        </p:nvGraphicFramePr>
        <p:xfrm>
          <a:off x="251520" y="260648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641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09831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74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792475"/>
              </p:ext>
            </p:extLst>
          </p:nvPr>
        </p:nvGraphicFramePr>
        <p:xfrm>
          <a:off x="179512" y="332656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8201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044729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927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204955"/>
              </p:ext>
            </p:extLst>
          </p:nvPr>
        </p:nvGraphicFramePr>
        <p:xfrm>
          <a:off x="179512" y="188640"/>
          <a:ext cx="8784976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423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718477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903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75625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456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23415"/>
              </p:ext>
            </p:extLst>
          </p:nvPr>
        </p:nvGraphicFramePr>
        <p:xfrm>
          <a:off x="179512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964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435206"/>
              </p:ext>
            </p:extLst>
          </p:nvPr>
        </p:nvGraphicFramePr>
        <p:xfrm>
          <a:off x="251520" y="260648"/>
          <a:ext cx="864096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2324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097518"/>
              </p:ext>
            </p:extLst>
          </p:nvPr>
        </p:nvGraphicFramePr>
        <p:xfrm>
          <a:off x="323528" y="476672"/>
          <a:ext cx="842493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476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905291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45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258830"/>
              </p:ext>
            </p:extLst>
          </p:nvPr>
        </p:nvGraphicFramePr>
        <p:xfrm>
          <a:off x="179512" y="188640"/>
          <a:ext cx="8750547" cy="636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4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734265"/>
              </p:ext>
            </p:extLst>
          </p:nvPr>
        </p:nvGraphicFramePr>
        <p:xfrm>
          <a:off x="251520" y="260648"/>
          <a:ext cx="8696448" cy="6305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85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805210"/>
              </p:ext>
            </p:extLst>
          </p:nvPr>
        </p:nvGraphicFramePr>
        <p:xfrm>
          <a:off x="179512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848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43766"/>
              </p:ext>
            </p:extLst>
          </p:nvPr>
        </p:nvGraphicFramePr>
        <p:xfrm>
          <a:off x="179512" y="188640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910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128675"/>
              </p:ext>
            </p:extLst>
          </p:nvPr>
        </p:nvGraphicFramePr>
        <p:xfrm>
          <a:off x="395536" y="188640"/>
          <a:ext cx="842493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84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52663"/>
              </p:ext>
            </p:extLst>
          </p:nvPr>
        </p:nvGraphicFramePr>
        <p:xfrm>
          <a:off x="179512" y="188640"/>
          <a:ext cx="878497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310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0356248"/>
              </p:ext>
            </p:extLst>
          </p:nvPr>
        </p:nvGraphicFramePr>
        <p:xfrm>
          <a:off x="107504" y="188640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00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</Words>
  <Application>Microsoft Office PowerPoint</Application>
  <PresentationFormat>Экран (4:3)</PresentationFormat>
  <Paragraphs>34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РЕЗУЛЬТАТИ НАВЧАЛЬНИХ ДОСЯГНЕНЬ  УЧНІВ 3-11 КЛАСІВ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Пользователь Windows</cp:lastModifiedBy>
  <cp:revision>5</cp:revision>
  <dcterms:created xsi:type="dcterms:W3CDTF">2019-08-28T19:55:25Z</dcterms:created>
  <dcterms:modified xsi:type="dcterms:W3CDTF">2021-12-17T15:58:57Z</dcterms:modified>
</cp:coreProperties>
</file>