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84" r:id="rId4"/>
    <p:sldId id="282" r:id="rId5"/>
    <p:sldId id="283" r:id="rId6"/>
    <p:sldId id="300" r:id="rId7"/>
    <p:sldId id="288" r:id="rId8"/>
    <p:sldId id="289" r:id="rId9"/>
    <p:sldId id="281" r:id="rId10"/>
    <p:sldId id="285" r:id="rId11"/>
    <p:sldId id="286" r:id="rId12"/>
    <p:sldId id="321" r:id="rId13"/>
    <p:sldId id="287" r:id="rId14"/>
    <p:sldId id="312" r:id="rId15"/>
    <p:sldId id="291" r:id="rId16"/>
    <p:sldId id="314" r:id="rId17"/>
    <p:sldId id="318" r:id="rId18"/>
    <p:sldId id="319" r:id="rId19"/>
    <p:sldId id="315" r:id="rId20"/>
    <p:sldId id="323" r:id="rId21"/>
    <p:sldId id="316" r:id="rId22"/>
    <p:sldId id="290" r:id="rId23"/>
    <p:sldId id="296" r:id="rId24"/>
    <p:sldId id="313" r:id="rId25"/>
    <p:sldId id="325" r:id="rId26"/>
    <p:sldId id="294" r:id="rId27"/>
    <p:sldId id="302" r:id="rId28"/>
    <p:sldId id="308" r:id="rId29"/>
    <p:sldId id="317" r:id="rId30"/>
    <p:sldId id="324" r:id="rId31"/>
    <p:sldId id="320" r:id="rId32"/>
    <p:sldId id="304" r:id="rId33"/>
    <p:sldId id="306" r:id="rId34"/>
    <p:sldId id="322" r:id="rId35"/>
    <p:sldId id="298" r:id="rId36"/>
    <p:sldId id="293" r:id="rId37"/>
    <p:sldId id="310" r:id="rId38"/>
    <p:sldId id="311" r:id="rId3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86" d="100"/>
          <a:sy n="86" d="100"/>
        </p:scale>
        <p:origin x="1382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55;&#1050;\Desktop\&#1091;&#1089;&#1087;&#1110;&#1096;&#1085;&#1110;&#1089;&#1090;&#1100;%20&#1030;%20&#1089;&#1077;&#1084;&#1077;&#1089;&#1090;&#1088;%202020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uk-UA" sz="3600" dirty="0"/>
              <a:t>РЕЙТИНГ</a:t>
            </a:r>
            <a:r>
              <a:rPr lang="uk-UA" sz="3600" baseline="0" dirty="0"/>
              <a:t> УСПІШНОСТІ </a:t>
            </a:r>
          </a:p>
          <a:p>
            <a:pPr>
              <a:defRPr/>
            </a:pPr>
            <a:r>
              <a:rPr lang="ru-RU" sz="3600" dirty="0"/>
              <a:t>І семестр 202</a:t>
            </a:r>
            <a:r>
              <a:rPr lang="en-US" sz="3600" dirty="0"/>
              <a:t>5</a:t>
            </a:r>
            <a:r>
              <a:rPr lang="ru-RU" sz="3600" dirty="0"/>
              <a:t>-202</a:t>
            </a:r>
            <a:r>
              <a:rPr lang="en-US" sz="3600" dirty="0"/>
              <a:t>6</a:t>
            </a:r>
            <a:r>
              <a:rPr lang="ru-RU" sz="3600" baseline="0" dirty="0"/>
              <a:t> </a:t>
            </a:r>
            <a:r>
              <a:rPr lang="ru-RU" sz="3600" baseline="0" dirty="0" err="1"/>
              <a:t>н.р</a:t>
            </a:r>
            <a:r>
              <a:rPr lang="ru-RU" sz="3600" baseline="0" dirty="0"/>
              <a:t>.</a:t>
            </a:r>
            <a:endParaRPr lang="ru-RU" sz="3600" dirty="0"/>
          </a:p>
        </c:rich>
      </c:tx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7550540723067801"/>
          <c:y val="0.34074242618163886"/>
          <c:w val="0.70406077568029057"/>
          <c:h val="0"/>
        </c:manualLayout>
      </c:layout>
      <c:bar3DChart>
        <c:barDir val="col"/>
        <c:grouping val="clustered"/>
        <c:varyColors val="0"/>
        <c:ser>
          <c:idx val="0"/>
          <c:order val="0"/>
          <c:invertIfNegative val="0"/>
          <c:dLbls>
            <c:delete val="1"/>
          </c:dLbls>
          <c:cat>
            <c:strRef>
              <c:f>Лист1!$A$3:$A$21</c:f>
              <c:strCache>
                <c:ptCount val="19"/>
                <c:pt idx="0">
                  <c:v>5-А</c:v>
                </c:pt>
                <c:pt idx="1">
                  <c:v>6-А</c:v>
                </c:pt>
                <c:pt idx="2">
                  <c:v>11-М</c:v>
                </c:pt>
                <c:pt idx="3">
                  <c:v>6-В</c:v>
                </c:pt>
                <c:pt idx="4">
                  <c:v>10-М</c:v>
                </c:pt>
                <c:pt idx="5">
                  <c:v>9-В</c:v>
                </c:pt>
                <c:pt idx="6">
                  <c:v>8-М</c:v>
                </c:pt>
                <c:pt idx="7">
                  <c:v>5-В</c:v>
                </c:pt>
                <c:pt idx="8">
                  <c:v>5-Б</c:v>
                </c:pt>
                <c:pt idx="9">
                  <c:v>6-Б</c:v>
                </c:pt>
                <c:pt idx="10">
                  <c:v>7-А</c:v>
                </c:pt>
                <c:pt idx="11">
                  <c:v>7-Б</c:v>
                </c:pt>
                <c:pt idx="12">
                  <c:v>8-В</c:v>
                </c:pt>
                <c:pt idx="13">
                  <c:v>11-А</c:v>
                </c:pt>
                <c:pt idx="14">
                  <c:v>9-М</c:v>
                </c:pt>
                <c:pt idx="15">
                  <c:v>10-А</c:v>
                </c:pt>
                <c:pt idx="16">
                  <c:v>9-А</c:v>
                </c:pt>
                <c:pt idx="17">
                  <c:v>8-Б</c:v>
                </c:pt>
                <c:pt idx="18">
                  <c:v>середній бал</c:v>
                </c:pt>
              </c:strCache>
            </c:strRef>
          </c:cat>
          <c:val>
            <c:numRef>
              <c:f>Лист1!$B$3:$B$21</c:f>
              <c:numCache>
                <c:formatCode>General</c:formatCode>
                <c:ptCount val="19"/>
                <c:pt idx="0">
                  <c:v>9.3000000000000007</c:v>
                </c:pt>
                <c:pt idx="1">
                  <c:v>8.6</c:v>
                </c:pt>
                <c:pt idx="2">
                  <c:v>8.4</c:v>
                </c:pt>
                <c:pt idx="3">
                  <c:v>8.3000000000000007</c:v>
                </c:pt>
                <c:pt idx="4">
                  <c:v>8.1999999999999993</c:v>
                </c:pt>
                <c:pt idx="5">
                  <c:v>8.1</c:v>
                </c:pt>
                <c:pt idx="6">
                  <c:v>8</c:v>
                </c:pt>
                <c:pt idx="7">
                  <c:v>7.9</c:v>
                </c:pt>
                <c:pt idx="8">
                  <c:v>7.7</c:v>
                </c:pt>
                <c:pt idx="9">
                  <c:v>7.7</c:v>
                </c:pt>
                <c:pt idx="10">
                  <c:v>7.7</c:v>
                </c:pt>
                <c:pt idx="11">
                  <c:v>7.5</c:v>
                </c:pt>
                <c:pt idx="12">
                  <c:v>7.4</c:v>
                </c:pt>
                <c:pt idx="13">
                  <c:v>7.4</c:v>
                </c:pt>
                <c:pt idx="14">
                  <c:v>7.4</c:v>
                </c:pt>
                <c:pt idx="15">
                  <c:v>7.2</c:v>
                </c:pt>
                <c:pt idx="16">
                  <c:v>7.1</c:v>
                </c:pt>
                <c:pt idx="17">
                  <c:v>6.1</c:v>
                </c:pt>
                <c:pt idx="18" formatCode="0.0">
                  <c:v>7.7777777777777795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FA8-4425-AD4A-63EB604C982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84958976"/>
        <c:axId val="164287552"/>
        <c:axId val="0"/>
      </c:bar3DChart>
      <c:catAx>
        <c:axId val="184958976"/>
        <c:scaling>
          <c:orientation val="minMax"/>
        </c:scaling>
        <c:delete val="1"/>
        <c:axPos val="b"/>
        <c:numFmt formatCode="General" sourceLinked="0"/>
        <c:majorTickMark val="none"/>
        <c:minorTickMark val="none"/>
        <c:tickLblPos val="nextTo"/>
        <c:crossAx val="164287552"/>
        <c:crosses val="autoZero"/>
        <c:auto val="1"/>
        <c:lblAlgn val="ctr"/>
        <c:lblOffset val="100"/>
        <c:noMultiLvlLbl val="0"/>
      </c:catAx>
      <c:valAx>
        <c:axId val="16428755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84958976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93B7B-8AB1-452E-9672-E1982CD0D863}" type="datetimeFigureOut">
              <a:rPr lang="ru-RU" smtClean="0"/>
              <a:t>11.01.2026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1BD172-A40E-4293-93E7-EF12EEF3634E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93B7B-8AB1-452E-9672-E1982CD0D863}" type="datetimeFigureOut">
              <a:rPr lang="ru-RU" smtClean="0"/>
              <a:t>11.01.2026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BD172-A40E-4293-93E7-EF12EEF3634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93B7B-8AB1-452E-9672-E1982CD0D863}" type="datetimeFigureOut">
              <a:rPr lang="ru-RU" smtClean="0"/>
              <a:t>11.01.2026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BD172-A40E-4293-93E7-EF12EEF3634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93B7B-8AB1-452E-9672-E1982CD0D863}" type="datetimeFigureOut">
              <a:rPr lang="ru-RU" smtClean="0"/>
              <a:t>11.01.2026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BD172-A40E-4293-93E7-EF12EEF3634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93B7B-8AB1-452E-9672-E1982CD0D863}" type="datetimeFigureOut">
              <a:rPr lang="ru-RU" smtClean="0"/>
              <a:t>11.01.2026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BD172-A40E-4293-93E7-EF12EEF3634E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93B7B-8AB1-452E-9672-E1982CD0D863}" type="datetimeFigureOut">
              <a:rPr lang="ru-RU" smtClean="0"/>
              <a:t>11.01.2026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BD172-A40E-4293-93E7-EF12EEF3634E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93B7B-8AB1-452E-9672-E1982CD0D863}" type="datetimeFigureOut">
              <a:rPr lang="ru-RU" smtClean="0"/>
              <a:t>11.01.2026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BD172-A40E-4293-93E7-EF12EEF3634E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93B7B-8AB1-452E-9672-E1982CD0D863}" type="datetimeFigureOut">
              <a:rPr lang="ru-RU" smtClean="0"/>
              <a:t>11.01.2026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BD172-A40E-4293-93E7-EF12EEF3634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93B7B-8AB1-452E-9672-E1982CD0D863}" type="datetimeFigureOut">
              <a:rPr lang="ru-RU" smtClean="0"/>
              <a:t>11.01.2026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BD172-A40E-4293-93E7-EF12EEF3634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93B7B-8AB1-452E-9672-E1982CD0D863}" type="datetimeFigureOut">
              <a:rPr lang="ru-RU" smtClean="0"/>
              <a:t>11.01.2026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BD172-A40E-4293-93E7-EF12EEF3634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93B7B-8AB1-452E-9672-E1982CD0D863}" type="datetimeFigureOut">
              <a:rPr lang="ru-RU" smtClean="0"/>
              <a:t>11.01.2026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BD172-A40E-4293-93E7-EF12EEF3634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65F93B7B-8AB1-452E-9672-E1982CD0D863}" type="datetimeFigureOut">
              <a:rPr lang="ru-RU" smtClean="0"/>
              <a:t>11.01.2026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0E1BD172-A40E-4293-93E7-EF12EEF3634E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Підсумок</a:t>
            </a:r>
            <a:r>
              <a:rPr lang="ru-RU" b="1" dirty="0"/>
              <a:t> </a:t>
            </a:r>
            <a:r>
              <a:rPr lang="ru-RU" b="1" dirty="0" err="1"/>
              <a:t>успішності</a:t>
            </a:r>
            <a:br>
              <a:rPr lang="ru-RU" b="1" dirty="0"/>
            </a:br>
            <a:r>
              <a:rPr lang="ru-RU" b="1" dirty="0"/>
              <a:t>І семестр </a:t>
            </a:r>
            <a:br>
              <a:rPr lang="ru-RU" b="1" dirty="0"/>
            </a:b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437112"/>
            <a:ext cx="6400800" cy="1219200"/>
          </a:xfrm>
        </p:spPr>
        <p:txBody>
          <a:bodyPr>
            <a:noAutofit/>
          </a:bodyPr>
          <a:lstStyle/>
          <a:p>
            <a:r>
              <a:rPr lang="uk-UA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Bookman Old Style" panose="02050604050505020204" pitchFamily="18" charset="0"/>
              </a:rPr>
              <a:t>202</a:t>
            </a:r>
            <a:r>
              <a:rPr lang="en-US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Bookman Old Style" panose="02050604050505020204" pitchFamily="18" charset="0"/>
              </a:rPr>
              <a:t>5</a:t>
            </a:r>
            <a:r>
              <a:rPr lang="uk-UA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Bookman Old Style" panose="02050604050505020204" pitchFamily="18" charset="0"/>
              </a:rPr>
              <a:t>-202</a:t>
            </a:r>
            <a:r>
              <a:rPr lang="en-US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Bookman Old Style" panose="02050604050505020204" pitchFamily="18" charset="0"/>
              </a:rPr>
              <a:t>6</a:t>
            </a:r>
            <a:r>
              <a:rPr lang="uk-UA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Bookman Old Style" panose="02050604050505020204" pitchFamily="18" charset="0"/>
              </a:rPr>
              <a:t> навчальний рік</a:t>
            </a:r>
            <a:endParaRPr lang="ru-RU" sz="5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06462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AD46D1-F779-5DE1-51D5-F004E37D05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Успішність за рівнями з геометрії</a:t>
            </a:r>
            <a:endParaRPr lang="x-none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BFB749B-CA40-F148-52CE-2D6C0D6A6F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7798" y="1600199"/>
            <a:ext cx="5292473" cy="5292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98378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24412B-499E-C9A1-A263-3416F520C6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Успішність за рівнями з математики</a:t>
            </a:r>
            <a:endParaRPr lang="x-none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F548E9F-0788-6F11-225B-77906E057A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0648" y="1573814"/>
            <a:ext cx="5289623" cy="5217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78962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81BABF-2736-DB5C-77AB-F3E8EE9A2B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096F46-99D5-F9F6-A4E2-50D6159B3E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4000" dirty="0"/>
              <a:t>Успішність за рівнями з математики (інтегрований курс)</a:t>
            </a:r>
            <a:endParaRPr lang="x-none" sz="400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D98F78E-2A82-F251-4E66-23CD5A0AA8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6346" y="1772816"/>
            <a:ext cx="4923384" cy="4968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23464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4C77B3-4F3B-D9B8-3DDA-2906D62EF0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Успішність за рівнями з фізики</a:t>
            </a:r>
            <a:endParaRPr lang="x-none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38D9E41-8BE7-4551-9173-D870A87062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7744" y="1600199"/>
            <a:ext cx="5041225" cy="5144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2341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B7C191-2E52-E630-BF87-1E8611B105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022C45-A50E-BB9D-AB30-5CEA6749DE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Успішність за рівнями з астрономії</a:t>
            </a:r>
            <a:endParaRPr lang="x-none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BC147E57-6D61-BB75-18A1-F6B5FEDC08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7704" y="1600200"/>
            <a:ext cx="4896544" cy="5000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24402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513D47-8F7C-0AB1-17E6-AFED03A802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Успішність за рівнями з історії України</a:t>
            </a:r>
            <a:endParaRPr lang="x-none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5DE9ACF-19BD-8A2B-C48A-9A425C00FC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7694" y="1600200"/>
            <a:ext cx="5170570" cy="5217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83946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7D59AC-217E-3173-6EA2-82F00FABEA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937BFA-D331-8CCC-F29E-109ECDA47B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Успішність за рівнями з Всесвітньої історії</a:t>
            </a:r>
            <a:endParaRPr lang="x-none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2EF0C38-1FC4-1282-12C7-308630E4E4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4873" y="1600199"/>
            <a:ext cx="5037367" cy="5154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63822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23E9CC-96AE-FB4F-DB99-621A09859A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E98BD2-85E5-F4E4-17ED-CAEB905AB9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Успішність за рівнями з «Історія: Україна і світ»</a:t>
            </a:r>
            <a:endParaRPr lang="x-none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DAD49893-E8F0-3DCE-092A-0B8FC98D92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9751" y="1844824"/>
            <a:ext cx="4256944" cy="4824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31603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0B550A-8C63-1AF0-E5C5-02C86CBEEC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70A803-6F91-3963-8689-E171441541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600200"/>
          </a:xfrm>
        </p:spPr>
        <p:txBody>
          <a:bodyPr/>
          <a:lstStyle/>
          <a:p>
            <a:r>
              <a:rPr lang="uk-UA" dirty="0"/>
              <a:t>Успішність за рівнями з «Історія: Україна і світ» </a:t>
            </a:r>
            <a:r>
              <a:rPr lang="uk-UA" sz="3200" dirty="0"/>
              <a:t>(</a:t>
            </a:r>
            <a:r>
              <a:rPr lang="uk-UA" sz="3200" dirty="0" err="1"/>
              <a:t>експерементальний</a:t>
            </a:r>
            <a:r>
              <a:rPr lang="uk-UA" sz="3200" dirty="0"/>
              <a:t> інтегрований курс)</a:t>
            </a:r>
            <a:endParaRPr lang="x-none" sz="3200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B9CC3C2-ACEF-9EF8-D606-0C0DFD31D2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55386" y="2148880"/>
            <a:ext cx="4060830" cy="4710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56802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EA53F0-D4D3-5D76-53AA-A8F020A7D5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E294D0-69E5-42CF-F37A-1F45AAF66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Успішність за рівнями з Громадянської освіти</a:t>
            </a:r>
            <a:endParaRPr lang="x-none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A2899691-2DD9-6D3D-1857-1DAEFE22AF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9836" y="1600200"/>
            <a:ext cx="4944412" cy="5167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50840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70078732"/>
              </p:ext>
            </p:extLst>
          </p:nvPr>
        </p:nvGraphicFramePr>
        <p:xfrm>
          <a:off x="251520" y="188640"/>
          <a:ext cx="8477075" cy="45365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42588AC2-B76F-53BB-3F37-9C5F9CA8B0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5508" y="1556792"/>
            <a:ext cx="6954843" cy="5160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83884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9689D1-1AF2-D223-60E0-E6B003F3C5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7F9E6D-68F0-3B46-039B-6EA2A0FAF9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Успішність за рівнями з основ правознавства</a:t>
            </a:r>
            <a:endParaRPr lang="x-none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BC92F62-93A8-4408-16DF-8DE16B852C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0314" y="1600200"/>
            <a:ext cx="5041101" cy="525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99310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2390FD-B085-9002-C77B-6E0FE640E9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6168FD-2A60-395B-0460-2FC0BC2EB4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26268" y="244624"/>
            <a:ext cx="9396536" cy="1600200"/>
          </a:xfrm>
        </p:spPr>
        <p:txBody>
          <a:bodyPr/>
          <a:lstStyle/>
          <a:p>
            <a:r>
              <a:rPr lang="uk-UA" sz="3600" dirty="0"/>
              <a:t>Успішність за рівнями з </a:t>
            </a:r>
            <a:r>
              <a:rPr lang="ru-RU" sz="3600" dirty="0" err="1">
                <a:effectLst/>
              </a:rPr>
              <a:t>інтегрованого</a:t>
            </a:r>
            <a:r>
              <a:rPr lang="ru-RU" sz="3600" dirty="0">
                <a:effectLst/>
              </a:rPr>
              <a:t> курсу "</a:t>
            </a:r>
            <a:r>
              <a:rPr lang="ru-RU" sz="3600" dirty="0" err="1">
                <a:effectLst/>
              </a:rPr>
              <a:t>Досліджуємо</a:t>
            </a:r>
            <a:r>
              <a:rPr lang="ru-RU" sz="3600" dirty="0">
                <a:effectLst/>
              </a:rPr>
              <a:t> </a:t>
            </a:r>
            <a:r>
              <a:rPr lang="ru-RU" sz="3600" dirty="0" err="1">
                <a:effectLst/>
              </a:rPr>
              <a:t>історію</a:t>
            </a:r>
            <a:r>
              <a:rPr lang="ru-RU" sz="3600" dirty="0">
                <a:effectLst/>
              </a:rPr>
              <a:t> і </a:t>
            </a:r>
            <a:r>
              <a:rPr lang="ru-RU" sz="3600" dirty="0" err="1">
                <a:effectLst/>
              </a:rPr>
              <a:t>суспільство</a:t>
            </a:r>
            <a:r>
              <a:rPr lang="ru-RU" sz="4000" dirty="0">
                <a:effectLst/>
              </a:rPr>
              <a:t>"</a:t>
            </a:r>
            <a:endParaRPr lang="x-none" sz="400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B369BD6-CD68-81C2-2FE6-5083659BB4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9752" y="1844823"/>
            <a:ext cx="4667309" cy="5025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195094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7C911F-ACD7-5691-F2E7-AE2B08D4E7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Успішність за рівнями з хімії</a:t>
            </a:r>
            <a:endParaRPr lang="x-none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0A7637A-2DC8-19D8-E72A-C830FCCD3E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7100" y="1583679"/>
            <a:ext cx="4797147" cy="5279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625631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0D67CA-AE7A-6927-B7C1-AA1ED346D7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Успішність за рівнями з біології</a:t>
            </a:r>
            <a:endParaRPr lang="x-none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070F3D7-AF3E-7471-B591-BD8F986250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9732" y="1484784"/>
            <a:ext cx="4824536" cy="5109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830409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CFB637-B3E1-03E9-9143-D949BDC55C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0057B3-1E04-DEBA-4862-BAB01D97DB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44624"/>
            <a:ext cx="8928992" cy="1960240"/>
          </a:xfrm>
        </p:spPr>
        <p:txBody>
          <a:bodyPr/>
          <a:lstStyle/>
          <a:p>
            <a:r>
              <a:rPr lang="uk-UA" sz="4400" dirty="0"/>
              <a:t>Успішність за рівнями з предмету «Біологія та екологія</a:t>
            </a:r>
            <a:r>
              <a:rPr lang="uk-UA" dirty="0"/>
              <a:t>»</a:t>
            </a:r>
            <a:endParaRPr lang="x-none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13F06B0F-72EB-944F-9C27-8B1C5204E7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9752" y="2004864"/>
            <a:ext cx="5171554" cy="4853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988576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ADC826-43C3-6F24-E903-FFEAAF762F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05DA31-A013-5481-2F08-EFF463918F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-387424"/>
            <a:ext cx="8928992" cy="1960240"/>
          </a:xfrm>
        </p:spPr>
        <p:txBody>
          <a:bodyPr/>
          <a:lstStyle/>
          <a:p>
            <a:r>
              <a:rPr lang="uk-UA" sz="4400" dirty="0"/>
              <a:t>Успішність за рівнями з предмета «Пізнаємо природу</a:t>
            </a:r>
            <a:r>
              <a:rPr lang="uk-UA" dirty="0"/>
              <a:t>»</a:t>
            </a:r>
            <a:endParaRPr lang="x-none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24C39C6-0A0B-48E9-6451-B97DB040E0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0227" y="1484784"/>
            <a:ext cx="4722275" cy="5373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355596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0D1927-6B16-149C-B031-835F575077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Успішність за рівнями з географії</a:t>
            </a:r>
            <a:endParaRPr lang="x-none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B68A758-A680-FD2D-F7E7-C98F23C53A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2998" y="1569870"/>
            <a:ext cx="5229281" cy="5252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995596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6B18B0-E7B2-C12E-1324-B00525DD13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Успішність за рівнями з інформатики</a:t>
            </a:r>
            <a:endParaRPr lang="x-none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6FCC1BE-2839-0EE6-0AF8-C3047E71EF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5735" y="2060848"/>
            <a:ext cx="4592997" cy="4689129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3C33B394-5518-AE2E-8540-D4C57119D2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2233" y="1484604"/>
            <a:ext cx="943107" cy="600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698984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E70F6C-FAE4-D0EB-FE7E-CCBD2A93F0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Успішність за рівнями з основ здоров’я</a:t>
            </a:r>
            <a:endParaRPr lang="x-none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5A4BDE43-BBDC-CBE8-FC31-CA234B9DA1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7744" y="1600200"/>
            <a:ext cx="4952297" cy="5202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810464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D38A45-EB24-489C-D82A-73F4D53224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A1942A-F367-3716-145D-469216E09D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00200"/>
          </a:xfrm>
        </p:spPr>
        <p:txBody>
          <a:bodyPr/>
          <a:lstStyle/>
          <a:p>
            <a:r>
              <a:rPr lang="uk-UA" sz="3600" dirty="0"/>
              <a:t>Успішність за рівнями з інтегрованого курсу «Здоров’я, безпека та добробут»</a:t>
            </a:r>
            <a:endParaRPr lang="x-none" sz="3600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BCA3B91-FFDC-C7B1-8932-A418E0702B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8676" y="1523760"/>
            <a:ext cx="4896044" cy="514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3401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ECE6AD5-8369-6FB1-EF4B-9B13D3D666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52736"/>
          </a:xfrm>
        </p:spPr>
        <p:txBody>
          <a:bodyPr/>
          <a:lstStyle/>
          <a:p>
            <a:r>
              <a:rPr lang="uk-UA" dirty="0"/>
              <a:t>Успішність за рівнями</a:t>
            </a:r>
            <a:endParaRPr lang="x-none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5F3CA5F-CA44-7AE4-FFCA-51234E62C0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3022" y="1129922"/>
            <a:ext cx="5263233" cy="5251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538506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934C92-92FF-53FC-8EB4-B701047FBC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2A611D-281F-2F5B-F0A4-E3B69C883E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496" y="404664"/>
            <a:ext cx="9144000" cy="1600200"/>
          </a:xfrm>
        </p:spPr>
        <p:txBody>
          <a:bodyPr/>
          <a:lstStyle/>
          <a:p>
            <a:r>
              <a:rPr lang="uk-UA" sz="3600" dirty="0"/>
              <a:t>Успішність за рівнями з предмета «Підприємництво і фінансова грамотність»</a:t>
            </a:r>
            <a:endParaRPr lang="x-none" sz="360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5525DB4-AD14-67B1-C7C7-B165FB8BF1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1761" y="2004864"/>
            <a:ext cx="4413378" cy="4797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406198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F6886F-A857-DF16-FC0A-F818949BF9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0B1E38-835E-569A-9F1D-637A07C2D8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08520" y="188640"/>
            <a:ext cx="9144000" cy="160020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uk-UA" sz="3600" dirty="0"/>
              <a:t>Успішність за рівнями з курсу морального спрямування </a:t>
            </a:r>
            <a:br>
              <a:rPr lang="uk-UA" sz="3600" dirty="0"/>
            </a:br>
            <a:r>
              <a:rPr lang="uk-UA" sz="3600" dirty="0"/>
              <a:t>«Вчимося жити разом»</a:t>
            </a:r>
            <a:endParaRPr lang="x-none" sz="360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B1238E3-D414-9037-FBB7-71A139DD08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74546" y="1788841"/>
            <a:ext cx="4429702" cy="506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832069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7F588B-115C-2CD6-2146-8C524D5BB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У</a:t>
            </a:r>
            <a:r>
              <a:rPr lang="uk-UA" dirty="0"/>
              <a:t>спішність за рівнями з трудового навчання</a:t>
            </a:r>
            <a:endParaRPr lang="x-none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5105D79-8BC3-BF63-35B2-CFCFD0373E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2357" y="1600200"/>
            <a:ext cx="5183899" cy="5231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355136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60E3153-40B3-6E2C-2381-6989C6E15F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Успішність за рівнями з технологій</a:t>
            </a:r>
            <a:endParaRPr lang="x-none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AA06B2D-AEF2-1AA3-D92F-841758A619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9473" y="1484784"/>
            <a:ext cx="5186784" cy="5291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219108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B1C062-F7AB-1AD5-8EF1-74E784B2A6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0D1213-7AEC-0BEE-CC16-E5E339571D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Успішність за рівнями з  мистецтва</a:t>
            </a:r>
            <a:endParaRPr lang="x-none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62CC793-5108-4375-AA8E-53DA7EBB62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7400" y="1484784"/>
            <a:ext cx="5096847" cy="5393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987699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AA0FCE-7BF6-E8DE-21F4-82876215C7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160020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uk-UA" dirty="0"/>
              <a:t>Успішність за рівнями з мистецтва: музичного мистецтва</a:t>
            </a:r>
            <a:endParaRPr lang="x-none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9EC3386-FC5C-0D10-0505-7361473BA3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1800" y="2307930"/>
            <a:ext cx="3992534" cy="4536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654454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62ADBD-55B8-B7BC-AECF-7EB7CD6713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572353"/>
            <a:ext cx="8229600" cy="1600200"/>
          </a:xfrm>
        </p:spPr>
        <p:txBody>
          <a:bodyPr/>
          <a:lstStyle/>
          <a:p>
            <a:r>
              <a:rPr lang="uk-UA" sz="4800" dirty="0"/>
              <a:t>Успішність за рівнями з мистецтва : образотворчого мистецтва</a:t>
            </a:r>
            <a:endParaRPr lang="x-none" sz="4800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9A3B4A1-99E8-986F-7CAB-170CC4A6A7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3377" y="2060848"/>
            <a:ext cx="4666508" cy="4752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668146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A1F9FA-5721-A33E-DB7A-32C2AF25C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Успішність за рівнями з фізичної культури</a:t>
            </a:r>
            <a:endParaRPr lang="x-none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447679A-3601-6535-2A7C-45986F6859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6772" y="1844824"/>
            <a:ext cx="4631452" cy="4976584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34171E1E-E4F6-02BA-31B9-230B083AF7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55976" y="1604393"/>
            <a:ext cx="895475" cy="523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823509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6979A41-279E-84FB-E893-51D8452751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Рейтинг </a:t>
            </a:r>
            <a:r>
              <a:rPr lang="uk-UA" dirty="0" err="1"/>
              <a:t>успішносі</a:t>
            </a:r>
            <a:r>
              <a:rPr lang="uk-UA" dirty="0"/>
              <a:t> школи</a:t>
            </a:r>
            <a:endParaRPr lang="x-none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C2BC753-8076-F159-816A-63AC80CB3A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1469" y="1412776"/>
            <a:ext cx="7661061" cy="5258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07363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2AD42E-0ED1-1CB4-4329-C2470A6A72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Успішність за рівнями з української мови</a:t>
            </a:r>
            <a:endParaRPr lang="x-none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B065888-ED38-AB8F-A226-4AAB96E0D7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2708" y="1628800"/>
            <a:ext cx="5357564" cy="5228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75114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262505-727D-A05A-1F5B-41CE08BA22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Успішність за рівнями з української літератури</a:t>
            </a:r>
            <a:endParaRPr lang="x-none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9C4EF88-7E36-320A-A04C-59351540E7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5712" y="1596504"/>
            <a:ext cx="5452552" cy="5233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00220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04675A-FD7F-6E61-620D-3DFE0D608F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Успішність за рівнями з зарубіжної літератури</a:t>
            </a:r>
            <a:endParaRPr lang="x-none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B53E1DF-0B48-A71C-9B51-ED518F83E9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6322" y="1600200"/>
            <a:ext cx="5124537" cy="525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65411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1F6CE3-FDC3-2789-D45B-03D240DD1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Успішність за рівнями з англійської мови</a:t>
            </a:r>
            <a:endParaRPr lang="x-none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51B34E50-FB4D-2BF6-3156-99F9ACF7AD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6460" y="1484783"/>
            <a:ext cx="4959796" cy="5277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37064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B61B7A-5785-9D57-2DCD-1CF9900A9D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Успішність за рівнями з німецької мови</a:t>
            </a:r>
            <a:endParaRPr lang="x-none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4888477-90CA-EDC7-621F-A037D21068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2162" y="1556792"/>
            <a:ext cx="5162086" cy="5391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64242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89E350-9580-4A4D-E377-4D61B762A9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Успішність за рівнями з алгебри</a:t>
            </a:r>
            <a:endParaRPr lang="x-none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FA32D0B-28F7-35AD-672E-79DDADBFCF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7361" y="1600200"/>
            <a:ext cx="5160903" cy="5231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10671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9434</TotalTime>
  <Words>278</Words>
  <Application>Microsoft Office PowerPoint</Application>
  <PresentationFormat>Экран (4:3)</PresentationFormat>
  <Paragraphs>40</Paragraphs>
  <Slides>38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38</vt:i4>
      </vt:variant>
    </vt:vector>
  </HeadingPairs>
  <TitlesOfParts>
    <vt:vector size="44" baseType="lpstr">
      <vt:lpstr>Arial</vt:lpstr>
      <vt:lpstr>Bookman Old Style</vt:lpstr>
      <vt:lpstr>Century Gothic</vt:lpstr>
      <vt:lpstr>Courier New</vt:lpstr>
      <vt:lpstr>Palatino Linotype</vt:lpstr>
      <vt:lpstr>Исполнительная</vt:lpstr>
      <vt:lpstr>Підсумок успішності І семестр  </vt:lpstr>
      <vt:lpstr>Презентация PowerPoint</vt:lpstr>
      <vt:lpstr>Успішність за рівнями</vt:lpstr>
      <vt:lpstr>Успішність за рівнями з української мови</vt:lpstr>
      <vt:lpstr>Успішність за рівнями з української літератури</vt:lpstr>
      <vt:lpstr>Успішність за рівнями з зарубіжної літератури</vt:lpstr>
      <vt:lpstr>Успішність за рівнями з англійської мови</vt:lpstr>
      <vt:lpstr>Успішність за рівнями з німецької мови</vt:lpstr>
      <vt:lpstr>Успішність за рівнями з алгебри</vt:lpstr>
      <vt:lpstr>Успішність за рівнями з геометрії</vt:lpstr>
      <vt:lpstr>Успішність за рівнями з математики</vt:lpstr>
      <vt:lpstr>Успішність за рівнями з математики (інтегрований курс)</vt:lpstr>
      <vt:lpstr>Успішність за рівнями з фізики</vt:lpstr>
      <vt:lpstr>Успішність за рівнями з астрономії</vt:lpstr>
      <vt:lpstr>Успішність за рівнями з історії України</vt:lpstr>
      <vt:lpstr>Успішність за рівнями з Всесвітньої історії</vt:lpstr>
      <vt:lpstr>Успішність за рівнями з «Історія: Україна і світ»</vt:lpstr>
      <vt:lpstr>Успішність за рівнями з «Історія: Україна і світ» (експерементальний інтегрований курс)</vt:lpstr>
      <vt:lpstr>Успішність за рівнями з Громадянської освіти</vt:lpstr>
      <vt:lpstr>Успішність за рівнями з основ правознавства</vt:lpstr>
      <vt:lpstr>Успішність за рівнями з інтегрованого курсу "Досліджуємо історію і суспільство"</vt:lpstr>
      <vt:lpstr>Успішність за рівнями з хімії</vt:lpstr>
      <vt:lpstr>Успішність за рівнями з біології</vt:lpstr>
      <vt:lpstr>Успішність за рівнями з предмету «Біологія та екологія»</vt:lpstr>
      <vt:lpstr>Успішність за рівнями з предмета «Пізнаємо природу»</vt:lpstr>
      <vt:lpstr>Успішність за рівнями з географії</vt:lpstr>
      <vt:lpstr>Успішність за рівнями з інформатики</vt:lpstr>
      <vt:lpstr>Успішність за рівнями з основ здоров’я</vt:lpstr>
      <vt:lpstr>Успішність за рівнями з інтегрованого курсу «Здоров’я, безпека та добробут»</vt:lpstr>
      <vt:lpstr>Успішність за рівнями з предмета «Підприємництво і фінансова грамотність»</vt:lpstr>
      <vt:lpstr>Успішність за рівнями з курсу морального спрямування  «Вчимося жити разом»</vt:lpstr>
      <vt:lpstr>Успішність за рівнями з трудового навчання</vt:lpstr>
      <vt:lpstr>Успішність за рівнями з технологій</vt:lpstr>
      <vt:lpstr>Успішність за рівнями з  мистецтва</vt:lpstr>
      <vt:lpstr>Успішність за рівнями з мистецтва: музичного мистецтва</vt:lpstr>
      <vt:lpstr>Успішність за рівнями з мистецтва : образотворчого мистецтва</vt:lpstr>
      <vt:lpstr>Успішність за рівнями з фізичної культури</vt:lpstr>
      <vt:lpstr>Рейтинг успішносі школи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Підсумок успішності І семестр</dc:title>
  <dc:creator>ПК</dc:creator>
  <cp:lastModifiedBy>Олена Ільїна</cp:lastModifiedBy>
  <cp:revision>16</cp:revision>
  <dcterms:created xsi:type="dcterms:W3CDTF">2020-12-29T18:07:59Z</dcterms:created>
  <dcterms:modified xsi:type="dcterms:W3CDTF">2026-01-11T19:55:39Z</dcterms:modified>
</cp:coreProperties>
</file>