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64" r:id="rId4"/>
    <p:sldId id="259" r:id="rId5"/>
    <p:sldId id="261" r:id="rId6"/>
    <p:sldId id="262" r:id="rId7"/>
    <p:sldId id="265" r:id="rId8"/>
    <p:sldId id="263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754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263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4606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207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8239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53844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4762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2704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95" b="1" i="0">
                <a:solidFill>
                  <a:srgbClr val="FFC000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4425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4425"/>
            <a:ext cx="5303520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667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294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9837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147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638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3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660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211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174A9-152D-4194-BB2D-60F3D77900DB}" type="datetimeFigureOut">
              <a:rPr lang="uk-UA" smtClean="0"/>
              <a:t>23.05.2024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AAB6738-98F2-48BE-B7DD-419A1803AB6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158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  <p:sldLayoutId id="2147483677" r:id="rId16"/>
    <p:sldLayoutId id="214748367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Куснищанський</a:t>
            </a:r>
            <a:r>
              <a:rPr lang="uk-UA" dirty="0" smtClean="0"/>
              <a:t> ліцей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Загальношкільні батьківські збори (23.05.2024)</a:t>
            </a:r>
          </a:p>
        </p:txBody>
      </p:sp>
    </p:spTree>
    <p:extLst>
      <p:ext uri="{BB962C8B-B14F-4D97-AF65-F5344CB8AC3E}">
        <p14:creationId xmlns:p14="http://schemas.microsoft.com/office/powerpoint/2010/main" val="411348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Господарська діяльність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7334" y="1380392"/>
            <a:ext cx="8596668" cy="5301761"/>
          </a:xfrm>
        </p:spPr>
        <p:txBody>
          <a:bodyPr/>
          <a:lstStyle/>
          <a:p>
            <a:r>
              <a:rPr lang="uk-UA" dirty="0" smtClean="0"/>
              <a:t>Котел </a:t>
            </a:r>
            <a:r>
              <a:rPr lang="en-US" dirty="0" smtClean="0"/>
              <a:t>Calvis-250</a:t>
            </a:r>
            <a:r>
              <a:rPr lang="uk-UA" dirty="0" smtClean="0"/>
              <a:t>;</a:t>
            </a:r>
          </a:p>
          <a:p>
            <a:r>
              <a:rPr lang="uk-UA" dirty="0" smtClean="0"/>
              <a:t>Димососи, вентилятори;</a:t>
            </a:r>
          </a:p>
          <a:p>
            <a:r>
              <a:rPr lang="uk-UA" dirty="0" smtClean="0"/>
              <a:t>Насос високого тиску;</a:t>
            </a:r>
          </a:p>
          <a:p>
            <a:r>
              <a:rPr lang="uk-UA" dirty="0" smtClean="0"/>
              <a:t>Облаштовано укриття та клас безпеки, які відповідають вимогам;</a:t>
            </a:r>
          </a:p>
          <a:p>
            <a:r>
              <a:rPr lang="uk-UA" dirty="0" smtClean="0"/>
              <a:t>Генератори.</a:t>
            </a:r>
          </a:p>
          <a:p>
            <a:pPr marL="0" indent="0">
              <a:buNone/>
            </a:pPr>
            <a:r>
              <a:rPr lang="uk-UA" dirty="0" smtClean="0"/>
              <a:t>У перспективі:</a:t>
            </a:r>
          </a:p>
          <a:p>
            <a:pPr>
              <a:buFontTx/>
              <a:buChar char="-"/>
            </a:pPr>
            <a:r>
              <a:rPr lang="uk-UA" dirty="0" smtClean="0"/>
              <a:t>Капітальний ремонт даху;</a:t>
            </a:r>
          </a:p>
          <a:p>
            <a:pPr>
              <a:buFontTx/>
              <a:buChar char="-"/>
            </a:pPr>
            <a:r>
              <a:rPr lang="uk-UA" dirty="0" smtClean="0"/>
              <a:t>Заміна вікон;</a:t>
            </a:r>
          </a:p>
          <a:p>
            <a:pPr>
              <a:buFontTx/>
              <a:buChar char="-"/>
            </a:pPr>
            <a:r>
              <a:rPr lang="uk-UA" dirty="0" smtClean="0"/>
              <a:t>Стадіон зі штучним покриттям;</a:t>
            </a:r>
          </a:p>
          <a:p>
            <a:pPr>
              <a:buFontTx/>
              <a:buChar char="-"/>
            </a:pPr>
            <a:r>
              <a:rPr lang="uk-UA" dirty="0" smtClean="0"/>
              <a:t>Облаштування кабінету військової підготовки та тиру;</a:t>
            </a:r>
          </a:p>
          <a:p>
            <a:pPr>
              <a:buFontTx/>
              <a:buChar char="-"/>
            </a:pPr>
            <a:r>
              <a:rPr lang="uk-UA" dirty="0" smtClean="0"/>
              <a:t>Облаштування в укритті приміщень для навчання початкової школи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10831797" cy="5712069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/>
              <a:t/>
            </a:r>
            <a:br>
              <a:rPr lang="uk-UA" sz="4400" dirty="0" smtClean="0"/>
            </a:br>
            <a:r>
              <a:rPr lang="uk-UA" sz="4400" dirty="0"/>
              <a:t/>
            </a:r>
            <a:br>
              <a:rPr lang="uk-UA" sz="4400" dirty="0"/>
            </a:br>
            <a:r>
              <a:rPr lang="uk-UA" sz="4400" dirty="0" smtClean="0"/>
              <a:t>Об'єднуймо зусилля для навчання та виховання наших дітей, лише тоді досягнемо бажаного результату!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8766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850423"/>
          </a:xfrm>
        </p:spPr>
        <p:txBody>
          <a:bodyPr>
            <a:normAutofit/>
          </a:bodyPr>
          <a:lstStyle/>
          <a:p>
            <a:pPr algn="ctr"/>
            <a:r>
              <a:rPr lang="uk-UA" sz="7200" b="1" dirty="0" smtClean="0"/>
              <a:t/>
            </a:r>
            <a:br>
              <a:rPr lang="uk-UA" sz="7200" b="1" dirty="0" smtClean="0"/>
            </a:br>
            <a:r>
              <a:rPr lang="uk-UA" sz="7200" b="1" dirty="0"/>
              <a:t/>
            </a:r>
            <a:br>
              <a:rPr lang="uk-UA" sz="7200" b="1" dirty="0"/>
            </a:br>
            <a:r>
              <a:rPr lang="uk-UA" sz="7200" b="1" dirty="0" smtClean="0"/>
              <a:t>Дякую за увагу та Ваших ДІТЕЙ!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78544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Загальна інформація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 01.09.2023 року ліцей запрацював в очному режимі в одну зміну;</a:t>
            </a:r>
          </a:p>
          <a:p>
            <a:r>
              <a:rPr lang="uk-UA" dirty="0" smtClean="0"/>
              <a:t>Станом на 01.09.2023 року до ліцею було зараховано 287 учнів:</a:t>
            </a:r>
          </a:p>
          <a:p>
            <a:pPr marL="0" indent="0">
              <a:buNone/>
            </a:pPr>
            <a:r>
              <a:rPr lang="uk-UA" dirty="0" smtClean="0"/>
              <a:t>1-4 класи – 103 учні;</a:t>
            </a:r>
          </a:p>
          <a:p>
            <a:pPr marL="0" indent="0">
              <a:buNone/>
            </a:pPr>
            <a:r>
              <a:rPr lang="uk-UA" dirty="0" smtClean="0"/>
              <a:t>5-11 класи -  184 учні;</a:t>
            </a:r>
          </a:p>
          <a:p>
            <a:pPr marL="0" indent="0">
              <a:buNone/>
            </a:pPr>
            <a:r>
              <a:rPr lang="uk-UA" dirty="0" smtClean="0"/>
              <a:t>протягом року 1 учениця вибула;</a:t>
            </a:r>
          </a:p>
          <a:p>
            <a:r>
              <a:rPr lang="uk-UA" dirty="0" smtClean="0"/>
              <a:t>На початок навчального року було сформовано 15 класів (середня наповнюваність класу становить 19 учнів);</a:t>
            </a:r>
          </a:p>
          <a:p>
            <a:r>
              <a:rPr lang="uk-UA" dirty="0" smtClean="0"/>
              <a:t>Станом на 01.05.2024 року у ліцеї працює 40 педпрацівників.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966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2451" y="158457"/>
            <a:ext cx="9127098" cy="668686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65151" y="431762"/>
            <a:ext cx="6285021" cy="566158"/>
          </a:xfrm>
          <a:prstGeom prst="rect">
            <a:avLst/>
          </a:prstGeom>
        </p:spPr>
        <p:txBody>
          <a:bodyPr vert="horz" wrap="square" lIns="0" tIns="12043" rIns="0" bIns="0" rtlCol="0" anchor="t">
            <a:spAutoFit/>
          </a:bodyPr>
          <a:lstStyle/>
          <a:p>
            <a:pPr marL="12677" algn="ctr">
              <a:spcBef>
                <a:spcPts val="95"/>
              </a:spcBef>
            </a:pPr>
            <a:r>
              <a:rPr spc="-10" dirty="0" smtClean="0"/>
              <a:t>ФОРМ</a:t>
            </a:r>
            <a:r>
              <a:rPr lang="uk-UA" spc="-10" dirty="0"/>
              <a:t>И</a:t>
            </a:r>
            <a:r>
              <a:rPr dirty="0" smtClean="0"/>
              <a:t> </a:t>
            </a:r>
            <a:r>
              <a:rPr spc="-10" dirty="0"/>
              <a:t>НАВЧАННЯ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16007" y="4645947"/>
            <a:ext cx="2470655" cy="1387042"/>
          </a:xfrm>
          <a:prstGeom prst="rect">
            <a:avLst/>
          </a:prstGeom>
        </p:spPr>
        <p:txBody>
          <a:bodyPr vert="horz" wrap="square" lIns="0" tIns="46903" rIns="0" bIns="0" rtlCol="0">
            <a:spAutoFit/>
          </a:bodyPr>
          <a:lstStyle/>
          <a:p>
            <a:pPr marL="12677" marR="5071" algn="ctr">
              <a:lnSpc>
                <a:spcPct val="90600"/>
              </a:lnSpc>
              <a:spcBef>
                <a:spcPts val="369"/>
              </a:spcBef>
            </a:pPr>
            <a:r>
              <a:rPr lang="uk-UA" sz="2396" b="1" dirty="0"/>
              <a:t>18 учням організовано сімейне навчання</a:t>
            </a:r>
            <a:endParaRPr lang="en-US" sz="2396" b="1" dirty="0"/>
          </a:p>
        </p:txBody>
      </p:sp>
      <p:graphicFrame>
        <p:nvGraphicFramePr>
          <p:cNvPr id="6" name="Таблиця 5"/>
          <p:cNvGraphicFramePr>
            <a:graphicFrameLocks noGrp="1"/>
          </p:cNvGraphicFramePr>
          <p:nvPr>
            <p:extLst/>
          </p:nvPr>
        </p:nvGraphicFramePr>
        <p:xfrm>
          <a:off x="6351335" y="1527521"/>
          <a:ext cx="3100044" cy="25963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0044">
                  <a:extLst>
                    <a:ext uri="{9D8B030D-6E8A-4147-A177-3AD203B41FA5}">
                      <a16:colId xmlns:a16="http://schemas.microsoft.com/office/drawing/2014/main" val="3323489936"/>
                    </a:ext>
                  </a:extLst>
                </a:gridCol>
              </a:tblGrid>
              <a:tr h="1673301">
                <a:tc>
                  <a:txBody>
                    <a:bodyPr/>
                    <a:lstStyle/>
                    <a:p>
                      <a:pPr marL="1108075">
                        <a:lnSpc>
                          <a:spcPts val="2685"/>
                        </a:lnSpc>
                        <a:spcBef>
                          <a:spcPts val="2400"/>
                        </a:spcBef>
                      </a:pPr>
                      <a:r>
                        <a:rPr lang="uk-UA" sz="2000" b="1" dirty="0" smtClean="0">
                          <a:latin typeface="Tahoma"/>
                          <a:cs typeface="Tahoma"/>
                        </a:rPr>
                        <a:t>7 учням</a:t>
                      </a:r>
                      <a:r>
                        <a:rPr lang="uk-UA" sz="2000" b="1" baseline="0" dirty="0" smtClean="0">
                          <a:latin typeface="Tahoma"/>
                          <a:cs typeface="Tahoma"/>
                        </a:rPr>
                        <a:t> організовано інклюзивне навчання</a:t>
                      </a:r>
                      <a:endParaRPr sz="2000" b="1" dirty="0">
                        <a:latin typeface="Tahoma"/>
                        <a:cs typeface="Tahoma"/>
                      </a:endParaRPr>
                    </a:p>
                  </a:txBody>
                  <a:tcPr marL="0" marR="0" marT="304237" marB="0"/>
                </a:tc>
                <a:extLst>
                  <a:ext uri="{0D108BD9-81ED-4DB2-BD59-A6C34878D82A}">
                    <a16:rowId xmlns:a16="http://schemas.microsoft.com/office/drawing/2014/main" val="3089568012"/>
                  </a:ext>
                </a:extLst>
              </a:tr>
              <a:tr h="578050">
                <a:tc>
                  <a:txBody>
                    <a:bodyPr/>
                    <a:lstStyle/>
                    <a:p>
                      <a:endParaRPr sz="1800" dirty="0"/>
                    </a:p>
                  </a:txBody>
                  <a:tcPr marL="0" marR="0" marT="304237" marB="0"/>
                </a:tc>
                <a:extLst>
                  <a:ext uri="{0D108BD9-81ED-4DB2-BD59-A6C34878D82A}">
                    <a16:rowId xmlns:a16="http://schemas.microsoft.com/office/drawing/2014/main" val="2738610535"/>
                  </a:ext>
                </a:extLst>
              </a:tr>
              <a:tr h="341915">
                <a:tc>
                  <a:txBody>
                    <a:bodyPr/>
                    <a:lstStyle/>
                    <a:p>
                      <a:pPr marL="588645" algn="ctr">
                        <a:lnSpc>
                          <a:spcPts val="2595"/>
                        </a:lnSpc>
                      </a:pPr>
                      <a:endParaRPr sz="2400" dirty="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79906413"/>
                  </a:ext>
                </a:extLst>
              </a:tr>
            </a:tbl>
          </a:graphicData>
        </a:graphic>
      </p:graphicFrame>
      <p:graphicFrame>
        <p:nvGraphicFramePr>
          <p:cNvPr id="7" name="Таблиця 6"/>
          <p:cNvGraphicFramePr>
            <a:graphicFrameLocks noGrp="1"/>
          </p:cNvGraphicFramePr>
          <p:nvPr>
            <p:extLst/>
          </p:nvPr>
        </p:nvGraphicFramePr>
        <p:xfrm>
          <a:off x="2140925" y="1527521"/>
          <a:ext cx="3100044" cy="25963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0044">
                  <a:extLst>
                    <a:ext uri="{9D8B030D-6E8A-4147-A177-3AD203B41FA5}">
                      <a16:colId xmlns:a16="http://schemas.microsoft.com/office/drawing/2014/main" val="3323489936"/>
                    </a:ext>
                  </a:extLst>
                </a:gridCol>
              </a:tblGrid>
              <a:tr h="1673301">
                <a:tc>
                  <a:txBody>
                    <a:bodyPr/>
                    <a:lstStyle/>
                    <a:p>
                      <a:pPr marL="1108075">
                        <a:lnSpc>
                          <a:spcPts val="2685"/>
                        </a:lnSpc>
                        <a:spcBef>
                          <a:spcPts val="2400"/>
                        </a:spcBef>
                      </a:pPr>
                      <a:r>
                        <a:rPr lang="uk-UA" sz="2000" b="1" dirty="0" smtClean="0">
                          <a:latin typeface="Tahoma"/>
                          <a:cs typeface="Tahoma"/>
                        </a:rPr>
                        <a:t>2 учням</a:t>
                      </a:r>
                      <a:r>
                        <a:rPr lang="uk-UA" sz="2000" b="1" baseline="0" dirty="0" smtClean="0">
                          <a:latin typeface="Tahoma"/>
                          <a:cs typeface="Tahoma"/>
                        </a:rPr>
                        <a:t> організовано індивідуальне навчання</a:t>
                      </a:r>
                      <a:endParaRPr sz="2000" b="1" dirty="0">
                        <a:latin typeface="Tahoma"/>
                        <a:cs typeface="Tahoma"/>
                      </a:endParaRPr>
                    </a:p>
                  </a:txBody>
                  <a:tcPr marL="0" marR="0" marT="304237" marB="0"/>
                </a:tc>
                <a:extLst>
                  <a:ext uri="{0D108BD9-81ED-4DB2-BD59-A6C34878D82A}">
                    <a16:rowId xmlns:a16="http://schemas.microsoft.com/office/drawing/2014/main" val="3089568012"/>
                  </a:ext>
                </a:extLst>
              </a:tr>
              <a:tr h="578050">
                <a:tc>
                  <a:txBody>
                    <a:bodyPr/>
                    <a:lstStyle/>
                    <a:p>
                      <a:endParaRPr sz="1800"/>
                    </a:p>
                  </a:txBody>
                  <a:tcPr marL="0" marR="0" marT="304237" marB="0"/>
                </a:tc>
                <a:extLst>
                  <a:ext uri="{0D108BD9-81ED-4DB2-BD59-A6C34878D82A}">
                    <a16:rowId xmlns:a16="http://schemas.microsoft.com/office/drawing/2014/main" val="2738610535"/>
                  </a:ext>
                </a:extLst>
              </a:tr>
              <a:tr h="341915">
                <a:tc>
                  <a:txBody>
                    <a:bodyPr/>
                    <a:lstStyle/>
                    <a:p>
                      <a:pPr marL="588645" algn="ctr">
                        <a:lnSpc>
                          <a:spcPts val="2595"/>
                        </a:lnSpc>
                      </a:pPr>
                      <a:endParaRPr sz="2400" dirty="0">
                        <a:latin typeface="Tahoma"/>
                        <a:cs typeface="Tahom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79906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74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2451" y="6339"/>
            <a:ext cx="9127098" cy="684532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9194" y="142484"/>
            <a:ext cx="6427632" cy="878483"/>
          </a:xfrm>
          <a:prstGeom prst="rect">
            <a:avLst/>
          </a:prstGeom>
        </p:spPr>
        <p:txBody>
          <a:bodyPr vert="horz" wrap="square" lIns="0" tIns="10141" rIns="0" bIns="0" rtlCol="0" anchor="ctr">
            <a:spAutoFit/>
          </a:bodyPr>
          <a:lstStyle/>
          <a:p>
            <a:pPr marL="1876217" marR="5071" indent="-1864173">
              <a:lnSpc>
                <a:spcPct val="100400"/>
              </a:lnSpc>
              <a:spcBef>
                <a:spcPts val="80"/>
              </a:spcBef>
            </a:pPr>
            <a:r>
              <a:rPr spc="-10" dirty="0"/>
              <a:t>РЕЖИМ</a:t>
            </a:r>
            <a:r>
              <a:rPr dirty="0"/>
              <a:t> </a:t>
            </a:r>
            <a:r>
              <a:rPr spc="-10" dirty="0"/>
              <a:t>РОБОТИ</a:t>
            </a:r>
            <a:r>
              <a:rPr spc="10" dirty="0"/>
              <a:t> </a:t>
            </a:r>
            <a:r>
              <a:rPr spc="-5" dirty="0"/>
              <a:t>ЗАКЛАДУ </a:t>
            </a:r>
            <a:r>
              <a:rPr spc="-10" dirty="0"/>
              <a:t>ОСВІТИ </a:t>
            </a:r>
            <a:r>
              <a:rPr spc="-804" dirty="0"/>
              <a:t> </a:t>
            </a:r>
            <a:r>
              <a:rPr spc="-5" dirty="0"/>
              <a:t>202</a:t>
            </a:r>
            <a:r>
              <a:rPr lang="uk-UA" spc="-5" dirty="0"/>
              <a:t>3</a:t>
            </a:r>
            <a:r>
              <a:rPr spc="-5" dirty="0"/>
              <a:t>-202</a:t>
            </a:r>
            <a:r>
              <a:rPr lang="uk-UA" spc="-5" dirty="0"/>
              <a:t>4</a:t>
            </a:r>
            <a:r>
              <a:rPr spc="-5" dirty="0"/>
              <a:t> Н.</a:t>
            </a:r>
            <a:r>
              <a:rPr spc="-10" dirty="0"/>
              <a:t> Р.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52189" y="1192963"/>
            <a:ext cx="4287835" cy="4693749"/>
          </a:xfrm>
          <a:prstGeom prst="rect">
            <a:avLst/>
          </a:prstGeom>
        </p:spPr>
        <p:txBody>
          <a:bodyPr vert="horz" wrap="square" lIns="0" tIns="162893" rIns="0" bIns="0" rtlCol="0">
            <a:spAutoFit/>
          </a:bodyPr>
          <a:lstStyle/>
          <a:p>
            <a:pPr marL="164803">
              <a:spcBef>
                <a:spcPts val="1283"/>
              </a:spcBef>
            </a:pPr>
            <a:r>
              <a:rPr sz="1996" b="1" spc="-5" dirty="0">
                <a:solidFill>
                  <a:srgbClr val="FFFFFF"/>
                </a:solidFill>
                <a:latin typeface="Tahoma"/>
                <a:cs typeface="Tahoma"/>
              </a:rPr>
              <a:t>Структура</a:t>
            </a:r>
            <a:r>
              <a:rPr sz="1996" b="1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96" b="1" spc="-5" dirty="0">
                <a:solidFill>
                  <a:srgbClr val="FFFFFF"/>
                </a:solidFill>
                <a:latin typeface="Tahoma"/>
                <a:cs typeface="Tahoma"/>
              </a:rPr>
              <a:t>навчального</a:t>
            </a:r>
            <a:r>
              <a:rPr sz="1996" b="1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96" b="1" spc="-5" dirty="0">
                <a:solidFill>
                  <a:srgbClr val="FFFFFF"/>
                </a:solidFill>
                <a:latin typeface="Tahoma"/>
                <a:cs typeface="Tahoma"/>
              </a:rPr>
              <a:t>року:</a:t>
            </a:r>
            <a:endParaRPr sz="1996" dirty="0">
              <a:latin typeface="Tahoma"/>
              <a:cs typeface="Tahoma"/>
            </a:endParaRPr>
          </a:p>
          <a:p>
            <a:pPr marL="114094">
              <a:spcBef>
                <a:spcPts val="1188"/>
              </a:spcBef>
            </a:pPr>
            <a:r>
              <a:rPr sz="1996" b="1" dirty="0">
                <a:latin typeface="Times New Roman"/>
                <a:cs typeface="Times New Roman"/>
              </a:rPr>
              <a:t>І</a:t>
            </a:r>
            <a:r>
              <a:rPr sz="1996" b="1" spc="-30" dirty="0">
                <a:latin typeface="Times New Roman"/>
                <a:cs typeface="Times New Roman"/>
              </a:rPr>
              <a:t> </a:t>
            </a:r>
            <a:r>
              <a:rPr sz="1996" b="1" spc="-5" dirty="0">
                <a:latin typeface="Times New Roman"/>
                <a:cs typeface="Times New Roman"/>
              </a:rPr>
              <a:t>семестр</a:t>
            </a:r>
            <a:endParaRPr sz="1996" dirty="0">
              <a:latin typeface="Times New Roman"/>
              <a:cs typeface="Times New Roman"/>
            </a:endParaRPr>
          </a:p>
          <a:p>
            <a:pPr marL="109657">
              <a:spcBef>
                <a:spcPts val="145"/>
              </a:spcBef>
            </a:pPr>
            <a:r>
              <a:rPr sz="1996" dirty="0">
                <a:latin typeface="Times New Roman"/>
                <a:cs typeface="Times New Roman"/>
              </a:rPr>
              <a:t>з</a:t>
            </a:r>
            <a:r>
              <a:rPr sz="1996" spc="30" dirty="0">
                <a:latin typeface="Times New Roman"/>
                <a:cs typeface="Times New Roman"/>
              </a:rPr>
              <a:t> </a:t>
            </a:r>
            <a:r>
              <a:rPr sz="1996" dirty="0">
                <a:latin typeface="Times New Roman"/>
                <a:cs typeface="Times New Roman"/>
              </a:rPr>
              <a:t>01.09.202</a:t>
            </a:r>
            <a:r>
              <a:rPr lang="uk-UA" sz="1996" dirty="0">
                <a:latin typeface="Times New Roman"/>
                <a:cs typeface="Times New Roman"/>
              </a:rPr>
              <a:t>3</a:t>
            </a:r>
            <a:r>
              <a:rPr sz="1996" spc="-5" dirty="0">
                <a:latin typeface="Times New Roman"/>
                <a:cs typeface="Times New Roman"/>
              </a:rPr>
              <a:t> </a:t>
            </a:r>
            <a:r>
              <a:rPr sz="1996" dirty="0">
                <a:latin typeface="Times New Roman"/>
                <a:cs typeface="Times New Roman"/>
              </a:rPr>
              <a:t>р.</a:t>
            </a:r>
            <a:r>
              <a:rPr sz="1996" spc="-20" dirty="0">
                <a:latin typeface="Times New Roman"/>
                <a:cs typeface="Times New Roman"/>
              </a:rPr>
              <a:t> </a:t>
            </a:r>
            <a:r>
              <a:rPr sz="1996" spc="-5" dirty="0" err="1">
                <a:latin typeface="Times New Roman"/>
                <a:cs typeface="Times New Roman"/>
              </a:rPr>
              <a:t>по</a:t>
            </a:r>
            <a:r>
              <a:rPr sz="1996" spc="-5" dirty="0">
                <a:latin typeface="Times New Roman"/>
                <a:cs typeface="Times New Roman"/>
              </a:rPr>
              <a:t> 2</a:t>
            </a:r>
            <a:r>
              <a:rPr lang="uk-UA" sz="1996" spc="-5" dirty="0">
                <a:latin typeface="Times New Roman"/>
                <a:cs typeface="Times New Roman"/>
              </a:rPr>
              <a:t>9</a:t>
            </a:r>
            <a:r>
              <a:rPr sz="1996" spc="-5" dirty="0">
                <a:latin typeface="Times New Roman"/>
                <a:cs typeface="Times New Roman"/>
              </a:rPr>
              <a:t>.12.202</a:t>
            </a:r>
            <a:r>
              <a:rPr lang="uk-UA" sz="1996" spc="-5" dirty="0">
                <a:latin typeface="Times New Roman"/>
                <a:cs typeface="Times New Roman"/>
              </a:rPr>
              <a:t>3</a:t>
            </a:r>
            <a:r>
              <a:rPr sz="1996" spc="-5" dirty="0">
                <a:latin typeface="Times New Roman"/>
                <a:cs typeface="Times New Roman"/>
              </a:rPr>
              <a:t> </a:t>
            </a:r>
            <a:r>
              <a:rPr sz="1996" dirty="0">
                <a:latin typeface="Times New Roman"/>
                <a:cs typeface="Times New Roman"/>
              </a:rPr>
              <a:t>р.</a:t>
            </a:r>
          </a:p>
          <a:p>
            <a:pPr marL="114094">
              <a:spcBef>
                <a:spcPts val="195"/>
              </a:spcBef>
            </a:pPr>
            <a:r>
              <a:rPr sz="1996" b="1" spc="-5" dirty="0">
                <a:latin typeface="Times New Roman"/>
                <a:cs typeface="Times New Roman"/>
              </a:rPr>
              <a:t>ІІ</a:t>
            </a:r>
            <a:r>
              <a:rPr sz="1996" b="1" spc="-25" dirty="0">
                <a:latin typeface="Times New Roman"/>
                <a:cs typeface="Times New Roman"/>
              </a:rPr>
              <a:t> </a:t>
            </a:r>
            <a:r>
              <a:rPr sz="1996" b="1" spc="-5" dirty="0">
                <a:latin typeface="Times New Roman"/>
                <a:cs typeface="Times New Roman"/>
              </a:rPr>
              <a:t>семестр</a:t>
            </a:r>
            <a:endParaRPr sz="1996" dirty="0">
              <a:latin typeface="Times New Roman"/>
              <a:cs typeface="Times New Roman"/>
            </a:endParaRPr>
          </a:p>
          <a:p>
            <a:pPr marL="109657">
              <a:spcBef>
                <a:spcPts val="140"/>
              </a:spcBef>
            </a:pPr>
            <a:r>
              <a:rPr sz="1996" dirty="0">
                <a:latin typeface="Times New Roman"/>
                <a:cs typeface="Times New Roman"/>
              </a:rPr>
              <a:t>з</a:t>
            </a:r>
            <a:r>
              <a:rPr sz="1996" spc="30" dirty="0">
                <a:latin typeface="Times New Roman"/>
                <a:cs typeface="Times New Roman"/>
              </a:rPr>
              <a:t> </a:t>
            </a:r>
            <a:r>
              <a:rPr lang="uk-UA" sz="1996" dirty="0">
                <a:latin typeface="Times New Roman"/>
                <a:cs typeface="Times New Roman"/>
              </a:rPr>
              <a:t>22</a:t>
            </a:r>
            <a:r>
              <a:rPr sz="1996" dirty="0">
                <a:latin typeface="Times New Roman"/>
                <a:cs typeface="Times New Roman"/>
              </a:rPr>
              <a:t>.01.202</a:t>
            </a:r>
            <a:r>
              <a:rPr lang="uk-UA" sz="1996" dirty="0">
                <a:latin typeface="Times New Roman"/>
                <a:cs typeface="Times New Roman"/>
              </a:rPr>
              <a:t>4</a:t>
            </a:r>
            <a:r>
              <a:rPr sz="1996" spc="-5" dirty="0">
                <a:latin typeface="Times New Roman"/>
                <a:cs typeface="Times New Roman"/>
              </a:rPr>
              <a:t> </a:t>
            </a:r>
            <a:r>
              <a:rPr sz="1996" dirty="0">
                <a:latin typeface="Times New Roman"/>
                <a:cs typeface="Times New Roman"/>
              </a:rPr>
              <a:t>р.</a:t>
            </a:r>
            <a:r>
              <a:rPr sz="1996" spc="-20" dirty="0">
                <a:latin typeface="Times New Roman"/>
                <a:cs typeface="Times New Roman"/>
              </a:rPr>
              <a:t> </a:t>
            </a:r>
            <a:r>
              <a:rPr sz="1996" spc="-5" dirty="0" err="1">
                <a:latin typeface="Times New Roman"/>
                <a:cs typeface="Times New Roman"/>
              </a:rPr>
              <a:t>по</a:t>
            </a:r>
            <a:r>
              <a:rPr sz="1996" spc="-5" dirty="0">
                <a:latin typeface="Times New Roman"/>
                <a:cs typeface="Times New Roman"/>
              </a:rPr>
              <a:t> 3</a:t>
            </a:r>
            <a:r>
              <a:rPr lang="uk-UA" sz="1996" spc="-5" dirty="0">
                <a:latin typeface="Times New Roman"/>
                <a:cs typeface="Times New Roman"/>
              </a:rPr>
              <a:t>0</a:t>
            </a:r>
            <a:r>
              <a:rPr sz="1996" spc="-5" dirty="0">
                <a:latin typeface="Times New Roman"/>
                <a:cs typeface="Times New Roman"/>
              </a:rPr>
              <a:t>.05.202</a:t>
            </a:r>
            <a:r>
              <a:rPr lang="uk-UA" sz="1996" spc="-5" dirty="0">
                <a:latin typeface="Times New Roman"/>
                <a:cs typeface="Times New Roman"/>
              </a:rPr>
              <a:t>4</a:t>
            </a:r>
            <a:r>
              <a:rPr sz="1996" spc="-5" dirty="0">
                <a:latin typeface="Times New Roman"/>
                <a:cs typeface="Times New Roman"/>
              </a:rPr>
              <a:t> </a:t>
            </a:r>
            <a:r>
              <a:rPr sz="1996" dirty="0">
                <a:latin typeface="Times New Roman"/>
                <a:cs typeface="Times New Roman"/>
              </a:rPr>
              <a:t>р.</a:t>
            </a:r>
          </a:p>
          <a:p>
            <a:pPr marL="114094">
              <a:spcBef>
                <a:spcPts val="180"/>
              </a:spcBef>
            </a:pPr>
            <a:r>
              <a:rPr sz="1996" b="1" dirty="0">
                <a:latin typeface="Times New Roman"/>
                <a:cs typeface="Times New Roman"/>
              </a:rPr>
              <a:t>Вручення</a:t>
            </a:r>
            <a:r>
              <a:rPr sz="1996" b="1" spc="-20" dirty="0">
                <a:latin typeface="Times New Roman"/>
                <a:cs typeface="Times New Roman"/>
              </a:rPr>
              <a:t> </a:t>
            </a:r>
            <a:r>
              <a:rPr sz="1996" b="1" spc="-5" dirty="0">
                <a:latin typeface="Times New Roman"/>
                <a:cs typeface="Times New Roman"/>
              </a:rPr>
              <a:t>документів</a:t>
            </a:r>
            <a:r>
              <a:rPr sz="1996" b="1" spc="-15" dirty="0">
                <a:latin typeface="Times New Roman"/>
                <a:cs typeface="Times New Roman"/>
              </a:rPr>
              <a:t> </a:t>
            </a:r>
            <a:r>
              <a:rPr sz="1996" b="1" spc="-5" dirty="0">
                <a:latin typeface="Times New Roman"/>
                <a:cs typeface="Times New Roman"/>
              </a:rPr>
              <a:t>про освіту:</a:t>
            </a:r>
            <a:endParaRPr sz="1996" dirty="0">
              <a:latin typeface="Times New Roman"/>
              <a:cs typeface="Times New Roman"/>
            </a:endParaRPr>
          </a:p>
          <a:p>
            <a:pPr marL="114094">
              <a:spcBef>
                <a:spcPts val="150"/>
              </a:spcBef>
            </a:pPr>
            <a:r>
              <a:rPr lang="uk-UA" sz="1996" spc="5" dirty="0">
                <a:latin typeface="Times New Roman"/>
                <a:cs typeface="Times New Roman"/>
              </a:rPr>
              <a:t>11</a:t>
            </a:r>
            <a:r>
              <a:rPr sz="1996" spc="5" dirty="0">
                <a:latin typeface="Times New Roman"/>
                <a:cs typeface="Times New Roman"/>
              </a:rPr>
              <a:t>-й</a:t>
            </a:r>
            <a:r>
              <a:rPr sz="1996" spc="-10" dirty="0">
                <a:latin typeface="Times New Roman"/>
                <a:cs typeface="Times New Roman"/>
              </a:rPr>
              <a:t> </a:t>
            </a:r>
            <a:r>
              <a:rPr sz="1996" spc="-5" dirty="0" err="1">
                <a:latin typeface="Times New Roman"/>
                <a:cs typeface="Times New Roman"/>
              </a:rPr>
              <a:t>клас</a:t>
            </a:r>
            <a:r>
              <a:rPr sz="1996" spc="-25" dirty="0">
                <a:latin typeface="Times New Roman"/>
                <a:cs typeface="Times New Roman"/>
              </a:rPr>
              <a:t> </a:t>
            </a:r>
            <a:r>
              <a:rPr lang="uk-UA" sz="1996" dirty="0">
                <a:latin typeface="Times New Roman"/>
                <a:cs typeface="Times New Roman"/>
              </a:rPr>
              <a:t>28</a:t>
            </a:r>
            <a:r>
              <a:rPr sz="1996" spc="-5" dirty="0">
                <a:latin typeface="Times New Roman"/>
                <a:cs typeface="Times New Roman"/>
              </a:rPr>
              <a:t> </a:t>
            </a:r>
            <a:r>
              <a:rPr sz="1996" dirty="0" err="1">
                <a:latin typeface="Times New Roman"/>
                <a:cs typeface="Times New Roman"/>
              </a:rPr>
              <a:t>червня</a:t>
            </a:r>
            <a:r>
              <a:rPr sz="1996" spc="-20" dirty="0">
                <a:latin typeface="Times New Roman"/>
                <a:cs typeface="Times New Roman"/>
              </a:rPr>
              <a:t> </a:t>
            </a:r>
            <a:r>
              <a:rPr sz="1996" dirty="0">
                <a:latin typeface="Times New Roman"/>
                <a:cs typeface="Times New Roman"/>
              </a:rPr>
              <a:t>202</a:t>
            </a:r>
            <a:r>
              <a:rPr lang="uk-UA" sz="1996" dirty="0">
                <a:latin typeface="Times New Roman"/>
                <a:cs typeface="Times New Roman"/>
              </a:rPr>
              <a:t>4</a:t>
            </a:r>
            <a:r>
              <a:rPr sz="1996" spc="-15" dirty="0">
                <a:latin typeface="Times New Roman"/>
                <a:cs typeface="Times New Roman"/>
              </a:rPr>
              <a:t> </a:t>
            </a:r>
            <a:r>
              <a:rPr sz="1996" spc="-5" dirty="0" err="1">
                <a:latin typeface="Times New Roman"/>
                <a:cs typeface="Times New Roman"/>
              </a:rPr>
              <a:t>року</a:t>
            </a:r>
            <a:endParaRPr sz="1996" dirty="0">
              <a:latin typeface="Times New Roman"/>
              <a:cs typeface="Times New Roman"/>
            </a:endParaRPr>
          </a:p>
          <a:p>
            <a:pPr marL="937475">
              <a:spcBef>
                <a:spcPts val="1328"/>
              </a:spcBef>
            </a:pPr>
            <a:r>
              <a:rPr sz="1996" b="1" spc="-5" dirty="0">
                <a:solidFill>
                  <a:srgbClr val="FFFFFF"/>
                </a:solidFill>
                <a:latin typeface="Tahoma"/>
                <a:cs typeface="Tahoma"/>
              </a:rPr>
              <a:t>Строки</a:t>
            </a:r>
            <a:r>
              <a:rPr sz="1996" b="1" spc="-5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96" b="1" spc="-5" dirty="0">
                <a:solidFill>
                  <a:srgbClr val="FFFFFF"/>
                </a:solidFill>
                <a:latin typeface="Tahoma"/>
                <a:cs typeface="Tahoma"/>
              </a:rPr>
              <a:t>канікул:</a:t>
            </a:r>
            <a:endParaRPr sz="1996" dirty="0">
              <a:latin typeface="Tahoma"/>
              <a:cs typeface="Tahoma"/>
            </a:endParaRPr>
          </a:p>
          <a:p>
            <a:pPr marL="114094" marR="5071">
              <a:lnSpc>
                <a:spcPct val="108400"/>
              </a:lnSpc>
              <a:spcBef>
                <a:spcPts val="1368"/>
              </a:spcBef>
            </a:pPr>
            <a:r>
              <a:rPr sz="1996" b="1" dirty="0">
                <a:latin typeface="Times New Roman"/>
                <a:cs typeface="Times New Roman"/>
              </a:rPr>
              <a:t>осінні</a:t>
            </a:r>
            <a:r>
              <a:rPr sz="1996" b="1" spc="-5" dirty="0">
                <a:latin typeface="Times New Roman"/>
                <a:cs typeface="Times New Roman"/>
              </a:rPr>
              <a:t> </a:t>
            </a:r>
            <a:r>
              <a:rPr sz="1996" dirty="0">
                <a:latin typeface="Times New Roman"/>
                <a:cs typeface="Times New Roman"/>
              </a:rPr>
              <a:t>з</a:t>
            </a:r>
            <a:r>
              <a:rPr sz="1996" spc="5" dirty="0">
                <a:latin typeface="Times New Roman"/>
                <a:cs typeface="Times New Roman"/>
              </a:rPr>
              <a:t> </a:t>
            </a:r>
            <a:r>
              <a:rPr sz="1996" spc="-5" dirty="0">
                <a:latin typeface="Times New Roman"/>
                <a:cs typeface="Times New Roman"/>
              </a:rPr>
              <a:t>2</a:t>
            </a:r>
            <a:r>
              <a:rPr lang="uk-UA" sz="1996" spc="-5" dirty="0">
                <a:latin typeface="Times New Roman"/>
                <a:cs typeface="Times New Roman"/>
              </a:rPr>
              <a:t>3</a:t>
            </a:r>
            <a:r>
              <a:rPr sz="1996" spc="-5" dirty="0">
                <a:latin typeface="Times New Roman"/>
                <a:cs typeface="Times New Roman"/>
              </a:rPr>
              <a:t>.1</a:t>
            </a:r>
            <a:r>
              <a:rPr lang="uk-UA" sz="1996" spc="-5" dirty="0">
                <a:latin typeface="Times New Roman"/>
                <a:cs typeface="Times New Roman"/>
              </a:rPr>
              <a:t>0</a:t>
            </a:r>
            <a:r>
              <a:rPr sz="1996" spc="-5" dirty="0">
                <a:latin typeface="Times New Roman"/>
                <a:cs typeface="Times New Roman"/>
              </a:rPr>
              <a:t>.202</a:t>
            </a:r>
            <a:r>
              <a:rPr lang="uk-UA" sz="1996" spc="-5" dirty="0">
                <a:latin typeface="Times New Roman"/>
                <a:cs typeface="Times New Roman"/>
              </a:rPr>
              <a:t>3</a:t>
            </a:r>
            <a:r>
              <a:rPr sz="1996" spc="-10" dirty="0">
                <a:latin typeface="Times New Roman"/>
                <a:cs typeface="Times New Roman"/>
              </a:rPr>
              <a:t> </a:t>
            </a:r>
            <a:r>
              <a:rPr sz="1996" dirty="0">
                <a:latin typeface="Times New Roman"/>
                <a:cs typeface="Times New Roman"/>
              </a:rPr>
              <a:t>р.</a:t>
            </a:r>
            <a:r>
              <a:rPr sz="1996" spc="10" dirty="0">
                <a:latin typeface="Times New Roman"/>
                <a:cs typeface="Times New Roman"/>
              </a:rPr>
              <a:t> </a:t>
            </a:r>
            <a:r>
              <a:rPr sz="1996" spc="-10" dirty="0" err="1">
                <a:latin typeface="Times New Roman"/>
                <a:cs typeface="Times New Roman"/>
              </a:rPr>
              <a:t>по</a:t>
            </a:r>
            <a:r>
              <a:rPr sz="1996" dirty="0">
                <a:latin typeface="Times New Roman"/>
                <a:cs typeface="Times New Roman"/>
              </a:rPr>
              <a:t> </a:t>
            </a:r>
            <a:r>
              <a:rPr sz="1996" spc="-5" dirty="0">
                <a:latin typeface="Times New Roman"/>
                <a:cs typeface="Times New Roman"/>
              </a:rPr>
              <a:t>2</a:t>
            </a:r>
            <a:r>
              <a:rPr lang="uk-UA" sz="1996" spc="-5" dirty="0">
                <a:latin typeface="Times New Roman"/>
                <a:cs typeface="Times New Roman"/>
              </a:rPr>
              <a:t>9</a:t>
            </a:r>
            <a:r>
              <a:rPr sz="1996" spc="-5" dirty="0">
                <a:latin typeface="Times New Roman"/>
                <a:cs typeface="Times New Roman"/>
              </a:rPr>
              <a:t>.1</a:t>
            </a:r>
            <a:r>
              <a:rPr lang="uk-UA" sz="1996" spc="-5" dirty="0">
                <a:latin typeface="Times New Roman"/>
                <a:cs typeface="Times New Roman"/>
              </a:rPr>
              <a:t>0</a:t>
            </a:r>
            <a:r>
              <a:rPr sz="1996" spc="-5" dirty="0">
                <a:latin typeface="Times New Roman"/>
                <a:cs typeface="Times New Roman"/>
              </a:rPr>
              <a:t>.202</a:t>
            </a:r>
            <a:r>
              <a:rPr lang="uk-UA" sz="1996" spc="-5" dirty="0">
                <a:latin typeface="Times New Roman"/>
                <a:cs typeface="Times New Roman"/>
              </a:rPr>
              <a:t>3</a:t>
            </a:r>
            <a:r>
              <a:rPr sz="1996" dirty="0">
                <a:latin typeface="Times New Roman"/>
                <a:cs typeface="Times New Roman"/>
              </a:rPr>
              <a:t> </a:t>
            </a:r>
            <a:r>
              <a:rPr sz="1996" spc="-10" dirty="0">
                <a:latin typeface="Times New Roman"/>
                <a:cs typeface="Times New Roman"/>
              </a:rPr>
              <a:t>р. </a:t>
            </a:r>
            <a:r>
              <a:rPr sz="1996" spc="-5" dirty="0">
                <a:latin typeface="Times New Roman"/>
                <a:cs typeface="Times New Roman"/>
              </a:rPr>
              <a:t> </a:t>
            </a:r>
            <a:r>
              <a:rPr sz="1996" b="1" dirty="0">
                <a:latin typeface="Times New Roman"/>
                <a:cs typeface="Times New Roman"/>
              </a:rPr>
              <a:t>зимові </a:t>
            </a:r>
            <a:r>
              <a:rPr sz="1996" dirty="0">
                <a:latin typeface="Times New Roman"/>
                <a:cs typeface="Times New Roman"/>
              </a:rPr>
              <a:t>з</a:t>
            </a:r>
            <a:r>
              <a:rPr sz="1996" spc="-5" dirty="0">
                <a:latin typeface="Times New Roman"/>
                <a:cs typeface="Times New Roman"/>
              </a:rPr>
              <a:t> </a:t>
            </a:r>
            <a:r>
              <a:rPr lang="uk-UA" sz="1996" spc="-5" dirty="0">
                <a:latin typeface="Times New Roman"/>
                <a:cs typeface="Times New Roman"/>
              </a:rPr>
              <a:t>30</a:t>
            </a:r>
            <a:r>
              <a:rPr sz="1996" spc="-5" dirty="0">
                <a:latin typeface="Times New Roman"/>
                <a:cs typeface="Times New Roman"/>
              </a:rPr>
              <a:t>.12.202</a:t>
            </a:r>
            <a:r>
              <a:rPr lang="uk-UA" sz="1996" spc="-5" dirty="0">
                <a:latin typeface="Times New Roman"/>
                <a:cs typeface="Times New Roman"/>
              </a:rPr>
              <a:t>3</a:t>
            </a:r>
            <a:r>
              <a:rPr sz="1996" dirty="0">
                <a:latin typeface="Times New Roman"/>
                <a:cs typeface="Times New Roman"/>
              </a:rPr>
              <a:t> р. </a:t>
            </a:r>
            <a:r>
              <a:rPr sz="1996" spc="-5" dirty="0" err="1">
                <a:latin typeface="Times New Roman"/>
                <a:cs typeface="Times New Roman"/>
              </a:rPr>
              <a:t>по</a:t>
            </a:r>
            <a:r>
              <a:rPr sz="1996" dirty="0">
                <a:latin typeface="Times New Roman"/>
                <a:cs typeface="Times New Roman"/>
              </a:rPr>
              <a:t> </a:t>
            </a:r>
            <a:r>
              <a:rPr lang="uk-UA" sz="1996" spc="-5" dirty="0">
                <a:latin typeface="Times New Roman"/>
                <a:cs typeface="Times New Roman"/>
              </a:rPr>
              <a:t>14</a:t>
            </a:r>
            <a:r>
              <a:rPr sz="1996" spc="-5" dirty="0">
                <a:latin typeface="Times New Roman"/>
                <a:cs typeface="Times New Roman"/>
              </a:rPr>
              <a:t>.01.202</a:t>
            </a:r>
            <a:r>
              <a:rPr lang="uk-UA" sz="1996" spc="-5" dirty="0">
                <a:latin typeface="Times New Roman"/>
                <a:cs typeface="Times New Roman"/>
              </a:rPr>
              <a:t>4</a:t>
            </a:r>
            <a:r>
              <a:rPr sz="1996" dirty="0">
                <a:latin typeface="Times New Roman"/>
                <a:cs typeface="Times New Roman"/>
              </a:rPr>
              <a:t> </a:t>
            </a:r>
            <a:r>
              <a:rPr sz="1996" spc="-10" dirty="0">
                <a:latin typeface="Times New Roman"/>
                <a:cs typeface="Times New Roman"/>
              </a:rPr>
              <a:t>р</a:t>
            </a:r>
            <a:endParaRPr sz="1946" dirty="0">
              <a:latin typeface="Times New Roman"/>
              <a:cs typeface="Times New Roman"/>
            </a:endParaRPr>
          </a:p>
          <a:p>
            <a:pPr marL="12677">
              <a:spcBef>
                <a:spcPts val="694"/>
              </a:spcBef>
            </a:pPr>
            <a:r>
              <a:rPr sz="1996" b="1" spc="-5" dirty="0">
                <a:solidFill>
                  <a:srgbClr val="FFFFFF"/>
                </a:solidFill>
                <a:latin typeface="Tahoma"/>
                <a:cs typeface="Tahoma"/>
              </a:rPr>
              <a:t>Тривалість</a:t>
            </a:r>
            <a:r>
              <a:rPr sz="1996" b="1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96" b="1" spc="-5" dirty="0">
                <a:solidFill>
                  <a:srgbClr val="FFFFFF"/>
                </a:solidFill>
                <a:latin typeface="Tahoma"/>
                <a:cs typeface="Tahoma"/>
              </a:rPr>
              <a:t>навчального</a:t>
            </a:r>
            <a:r>
              <a:rPr sz="1996" b="1" spc="-2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96" b="1" dirty="0">
                <a:solidFill>
                  <a:srgbClr val="FFFFFF"/>
                </a:solidFill>
                <a:latin typeface="Tahoma"/>
                <a:cs typeface="Tahoma"/>
              </a:rPr>
              <a:t>тижня:</a:t>
            </a:r>
            <a:endParaRPr sz="1996" dirty="0">
              <a:latin typeface="Tahoma"/>
              <a:cs typeface="Tahoma"/>
            </a:endParaRPr>
          </a:p>
          <a:p>
            <a:pPr marL="114094">
              <a:spcBef>
                <a:spcPts val="804"/>
              </a:spcBef>
            </a:pPr>
            <a:r>
              <a:rPr sz="1996" dirty="0">
                <a:latin typeface="Times New Roman"/>
                <a:cs typeface="Times New Roman"/>
              </a:rPr>
              <a:t>5 </a:t>
            </a:r>
            <a:r>
              <a:rPr sz="1996" spc="-5" dirty="0">
                <a:latin typeface="Times New Roman"/>
                <a:cs typeface="Times New Roman"/>
              </a:rPr>
              <a:t>денний</a:t>
            </a:r>
            <a:r>
              <a:rPr sz="1996" spc="-15" dirty="0">
                <a:latin typeface="Times New Roman"/>
                <a:cs typeface="Times New Roman"/>
              </a:rPr>
              <a:t> </a:t>
            </a:r>
            <a:r>
              <a:rPr sz="1996" spc="-5" dirty="0">
                <a:latin typeface="Times New Roman"/>
                <a:cs typeface="Times New Roman"/>
              </a:rPr>
              <a:t>робочий</a:t>
            </a:r>
            <a:r>
              <a:rPr sz="1996" spc="-15" dirty="0">
                <a:latin typeface="Times New Roman"/>
                <a:cs typeface="Times New Roman"/>
              </a:rPr>
              <a:t> </a:t>
            </a:r>
            <a:r>
              <a:rPr sz="1996" spc="-5" dirty="0">
                <a:latin typeface="Times New Roman"/>
                <a:cs typeface="Times New Roman"/>
              </a:rPr>
              <a:t>тиждень</a:t>
            </a:r>
            <a:endParaRPr sz="1996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365046" y="1376417"/>
            <a:ext cx="2393328" cy="330223"/>
          </a:xfrm>
          <a:prstGeom prst="rect">
            <a:avLst/>
          </a:prstGeom>
        </p:spPr>
        <p:txBody>
          <a:bodyPr vert="horz" wrap="square" lIns="0" tIns="13310" rIns="0" bIns="0" rtlCol="0">
            <a:spAutoFit/>
          </a:bodyPr>
          <a:lstStyle/>
          <a:p>
            <a:pPr marL="12677">
              <a:spcBef>
                <a:spcPts val="105"/>
              </a:spcBef>
            </a:pPr>
            <a:r>
              <a:rPr sz="1996" b="1" spc="-5" dirty="0">
                <a:solidFill>
                  <a:srgbClr val="FFFFFF"/>
                </a:solidFill>
                <a:latin typeface="Tahoma"/>
                <a:cs typeface="Tahoma"/>
              </a:rPr>
              <a:t>Тривалість</a:t>
            </a:r>
            <a:r>
              <a:rPr sz="1996" b="1" spc="-7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96" b="1" dirty="0">
                <a:solidFill>
                  <a:srgbClr val="FFFFFF"/>
                </a:solidFill>
                <a:latin typeface="Tahoma"/>
                <a:cs typeface="Tahoma"/>
              </a:rPr>
              <a:t>уроку:</a:t>
            </a:r>
            <a:endParaRPr sz="1996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0714" y="2077150"/>
            <a:ext cx="3314911" cy="2200375"/>
          </a:xfrm>
          <a:prstGeom prst="rect">
            <a:avLst/>
          </a:prstGeom>
        </p:spPr>
        <p:txBody>
          <a:bodyPr vert="horz" wrap="square" lIns="0" tIns="35494" rIns="0" bIns="0" rtlCol="0">
            <a:spAutoFit/>
          </a:bodyPr>
          <a:lstStyle/>
          <a:p>
            <a:pPr marL="12677">
              <a:spcBef>
                <a:spcPts val="279"/>
              </a:spcBef>
            </a:pPr>
            <a:r>
              <a:rPr sz="1996" dirty="0">
                <a:latin typeface="Times New Roman"/>
                <a:cs typeface="Times New Roman"/>
              </a:rPr>
              <a:t>1</a:t>
            </a:r>
            <a:r>
              <a:rPr sz="1996" spc="-5" dirty="0">
                <a:latin typeface="Times New Roman"/>
                <a:cs typeface="Times New Roman"/>
              </a:rPr>
              <a:t> клас</a:t>
            </a:r>
            <a:r>
              <a:rPr sz="1996" spc="-15" dirty="0">
                <a:latin typeface="Times New Roman"/>
                <a:cs typeface="Times New Roman"/>
              </a:rPr>
              <a:t> </a:t>
            </a:r>
            <a:r>
              <a:rPr sz="1996" dirty="0">
                <a:latin typeface="Times New Roman"/>
                <a:cs typeface="Times New Roman"/>
              </a:rPr>
              <a:t>–</a:t>
            </a:r>
            <a:r>
              <a:rPr sz="1996" spc="5" dirty="0">
                <a:latin typeface="Times New Roman"/>
                <a:cs typeface="Times New Roman"/>
              </a:rPr>
              <a:t> </a:t>
            </a:r>
            <a:r>
              <a:rPr sz="1996" spc="-10" dirty="0">
                <a:latin typeface="Times New Roman"/>
                <a:cs typeface="Times New Roman"/>
              </a:rPr>
              <a:t>до</a:t>
            </a:r>
            <a:r>
              <a:rPr sz="1996" spc="-5" dirty="0">
                <a:latin typeface="Times New Roman"/>
                <a:cs typeface="Times New Roman"/>
              </a:rPr>
              <a:t> 35 хвилин;</a:t>
            </a:r>
            <a:endParaRPr sz="1996">
              <a:latin typeface="Times New Roman"/>
              <a:cs typeface="Times New Roman"/>
            </a:endParaRPr>
          </a:p>
          <a:p>
            <a:pPr marL="12677">
              <a:spcBef>
                <a:spcPts val="180"/>
              </a:spcBef>
            </a:pPr>
            <a:r>
              <a:rPr sz="1996" dirty="0">
                <a:latin typeface="Times New Roman"/>
                <a:cs typeface="Times New Roman"/>
              </a:rPr>
              <a:t>2-4</a:t>
            </a:r>
            <a:r>
              <a:rPr sz="1996" spc="-5" dirty="0">
                <a:latin typeface="Times New Roman"/>
                <a:cs typeface="Times New Roman"/>
              </a:rPr>
              <a:t> класи</a:t>
            </a:r>
            <a:r>
              <a:rPr sz="1996" spc="-15" dirty="0">
                <a:latin typeface="Times New Roman"/>
                <a:cs typeface="Times New Roman"/>
              </a:rPr>
              <a:t> </a:t>
            </a:r>
            <a:r>
              <a:rPr sz="1996" dirty="0">
                <a:latin typeface="Times New Roman"/>
                <a:cs typeface="Times New Roman"/>
              </a:rPr>
              <a:t>–</a:t>
            </a:r>
            <a:r>
              <a:rPr sz="1996" spc="5" dirty="0">
                <a:latin typeface="Times New Roman"/>
                <a:cs typeface="Times New Roman"/>
              </a:rPr>
              <a:t> </a:t>
            </a:r>
            <a:r>
              <a:rPr sz="1996" spc="-10" dirty="0">
                <a:latin typeface="Times New Roman"/>
                <a:cs typeface="Times New Roman"/>
              </a:rPr>
              <a:t>до </a:t>
            </a:r>
            <a:r>
              <a:rPr sz="1996" spc="-5" dirty="0">
                <a:latin typeface="Times New Roman"/>
                <a:cs typeface="Times New Roman"/>
              </a:rPr>
              <a:t>40 хвилин;</a:t>
            </a:r>
            <a:endParaRPr sz="1996">
              <a:latin typeface="Times New Roman"/>
              <a:cs typeface="Times New Roman"/>
            </a:endParaRPr>
          </a:p>
          <a:p>
            <a:pPr marL="12677">
              <a:spcBef>
                <a:spcPts val="165"/>
              </a:spcBef>
            </a:pPr>
            <a:r>
              <a:rPr sz="1996" dirty="0">
                <a:latin typeface="Times New Roman"/>
                <a:cs typeface="Times New Roman"/>
              </a:rPr>
              <a:t>5-9</a:t>
            </a:r>
            <a:r>
              <a:rPr sz="1996" spc="-5" dirty="0">
                <a:latin typeface="Times New Roman"/>
                <a:cs typeface="Times New Roman"/>
              </a:rPr>
              <a:t> класи</a:t>
            </a:r>
            <a:r>
              <a:rPr sz="1996" spc="-15" dirty="0">
                <a:latin typeface="Times New Roman"/>
                <a:cs typeface="Times New Roman"/>
              </a:rPr>
              <a:t> </a:t>
            </a:r>
            <a:r>
              <a:rPr sz="1996" dirty="0">
                <a:latin typeface="Times New Roman"/>
                <a:cs typeface="Times New Roman"/>
              </a:rPr>
              <a:t>–</a:t>
            </a:r>
            <a:r>
              <a:rPr sz="1996" spc="5" dirty="0">
                <a:latin typeface="Times New Roman"/>
                <a:cs typeface="Times New Roman"/>
              </a:rPr>
              <a:t> </a:t>
            </a:r>
            <a:r>
              <a:rPr sz="1996" spc="-10" dirty="0">
                <a:latin typeface="Times New Roman"/>
                <a:cs typeface="Times New Roman"/>
              </a:rPr>
              <a:t>до </a:t>
            </a:r>
            <a:r>
              <a:rPr sz="1996" spc="-5" dirty="0">
                <a:latin typeface="Times New Roman"/>
                <a:cs typeface="Times New Roman"/>
              </a:rPr>
              <a:t>45 хвилин.</a:t>
            </a:r>
            <a:endParaRPr sz="1996">
              <a:latin typeface="Times New Roman"/>
              <a:cs typeface="Times New Roman"/>
            </a:endParaRPr>
          </a:p>
          <a:p>
            <a:pPr>
              <a:spcBef>
                <a:spcPts val="20"/>
              </a:spcBef>
            </a:pPr>
            <a:endParaRPr sz="2246">
              <a:latin typeface="Times New Roman"/>
              <a:cs typeface="Times New Roman"/>
            </a:endParaRPr>
          </a:p>
          <a:p>
            <a:pPr marL="659211"/>
            <a:r>
              <a:rPr sz="1996" b="1" spc="-5" dirty="0">
                <a:solidFill>
                  <a:srgbClr val="FFFFFF"/>
                </a:solidFill>
                <a:latin typeface="Tahoma"/>
                <a:cs typeface="Tahoma"/>
              </a:rPr>
              <a:t>Змінність</a:t>
            </a:r>
            <a:r>
              <a:rPr sz="1996" b="1" spc="-4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96" b="1" dirty="0">
                <a:solidFill>
                  <a:srgbClr val="FFFFFF"/>
                </a:solidFill>
                <a:latin typeface="Tahoma"/>
                <a:cs typeface="Tahoma"/>
              </a:rPr>
              <a:t>занять:</a:t>
            </a:r>
            <a:endParaRPr sz="1996">
              <a:latin typeface="Tahoma"/>
              <a:cs typeface="Tahoma"/>
            </a:endParaRPr>
          </a:p>
          <a:p>
            <a:pPr marL="12677">
              <a:spcBef>
                <a:spcPts val="1892"/>
              </a:spcBef>
            </a:pPr>
            <a:r>
              <a:rPr sz="1946" dirty="0">
                <a:latin typeface="Times New Roman"/>
                <a:cs typeface="Times New Roman"/>
              </a:rPr>
              <a:t>Заклад</a:t>
            </a:r>
            <a:r>
              <a:rPr sz="1946" spc="-25" dirty="0">
                <a:latin typeface="Times New Roman"/>
                <a:cs typeface="Times New Roman"/>
              </a:rPr>
              <a:t> </a:t>
            </a:r>
            <a:r>
              <a:rPr sz="1946" dirty="0">
                <a:latin typeface="Times New Roman"/>
                <a:cs typeface="Times New Roman"/>
              </a:rPr>
              <a:t>освіти</a:t>
            </a:r>
            <a:r>
              <a:rPr sz="1946" spc="-25" dirty="0">
                <a:latin typeface="Times New Roman"/>
                <a:cs typeface="Times New Roman"/>
              </a:rPr>
              <a:t> </a:t>
            </a:r>
            <a:r>
              <a:rPr sz="1946" spc="-5" dirty="0">
                <a:latin typeface="Times New Roman"/>
                <a:cs typeface="Times New Roman"/>
              </a:rPr>
              <a:t>працює</a:t>
            </a:r>
            <a:r>
              <a:rPr sz="1946" spc="-10" dirty="0">
                <a:latin typeface="Times New Roman"/>
                <a:cs typeface="Times New Roman"/>
              </a:rPr>
              <a:t> </a:t>
            </a:r>
            <a:r>
              <a:rPr sz="1946" dirty="0">
                <a:latin typeface="Times New Roman"/>
                <a:cs typeface="Times New Roman"/>
              </a:rPr>
              <a:t>в</a:t>
            </a:r>
            <a:r>
              <a:rPr sz="1946" spc="-20" dirty="0">
                <a:latin typeface="Times New Roman"/>
                <a:cs typeface="Times New Roman"/>
              </a:rPr>
              <a:t> </a:t>
            </a:r>
            <a:r>
              <a:rPr sz="1946" dirty="0">
                <a:latin typeface="Times New Roman"/>
                <a:cs typeface="Times New Roman"/>
              </a:rPr>
              <a:t>1</a:t>
            </a:r>
            <a:r>
              <a:rPr sz="1946" spc="-5" dirty="0">
                <a:latin typeface="Times New Roman"/>
                <a:cs typeface="Times New Roman"/>
              </a:rPr>
              <a:t> зміну</a:t>
            </a:r>
            <a:endParaRPr sz="1946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15247" y="4774233"/>
            <a:ext cx="2245646" cy="330223"/>
          </a:xfrm>
          <a:prstGeom prst="rect">
            <a:avLst/>
          </a:prstGeom>
        </p:spPr>
        <p:txBody>
          <a:bodyPr vert="horz" wrap="square" lIns="0" tIns="12677" rIns="0" bIns="0" rtlCol="0">
            <a:spAutoFit/>
          </a:bodyPr>
          <a:lstStyle/>
          <a:p>
            <a:pPr marL="12677">
              <a:spcBef>
                <a:spcPts val="100"/>
              </a:spcBef>
            </a:pPr>
            <a:r>
              <a:rPr sz="1996" b="1" dirty="0">
                <a:solidFill>
                  <a:srgbClr val="FFFFFF"/>
                </a:solidFill>
                <a:latin typeface="Tahoma"/>
                <a:cs typeface="Tahoma"/>
              </a:rPr>
              <a:t>Форма</a:t>
            </a:r>
            <a:r>
              <a:rPr sz="1996" b="1" spc="-6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996" b="1" spc="-5" dirty="0">
                <a:solidFill>
                  <a:srgbClr val="FFFFFF"/>
                </a:solidFill>
                <a:latin typeface="Tahoma"/>
                <a:cs typeface="Tahoma"/>
              </a:rPr>
              <a:t>навчання</a:t>
            </a:r>
            <a:endParaRPr sz="1996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24628" y="5457033"/>
            <a:ext cx="2828767" cy="711058"/>
          </a:xfrm>
          <a:prstGeom prst="rect">
            <a:avLst/>
          </a:prstGeom>
        </p:spPr>
        <p:txBody>
          <a:bodyPr vert="horz" wrap="square" lIns="0" tIns="45002" rIns="0" bIns="0" rtlCol="0">
            <a:spAutoFit/>
          </a:bodyPr>
          <a:lstStyle/>
          <a:p>
            <a:pPr marL="360665" indent="-348621">
              <a:spcBef>
                <a:spcPts val="354"/>
              </a:spcBef>
              <a:buFont typeface="Times New Roman"/>
              <a:buChar char="-"/>
              <a:tabLst>
                <a:tab pos="360665" algn="l"/>
                <a:tab pos="361298" algn="l"/>
              </a:tabLst>
            </a:pPr>
            <a:r>
              <a:rPr lang="uk-UA" sz="1996" b="1" spc="-5" dirty="0">
                <a:solidFill>
                  <a:srgbClr val="003366"/>
                </a:solidFill>
                <a:latin typeface="Times New Roman"/>
                <a:cs typeface="Times New Roman"/>
              </a:rPr>
              <a:t>Інституційна (очна)</a:t>
            </a:r>
          </a:p>
          <a:p>
            <a:pPr marL="360665" indent="-348621">
              <a:spcBef>
                <a:spcPts val="354"/>
              </a:spcBef>
              <a:buFont typeface="Times New Roman"/>
              <a:buChar char="-"/>
              <a:tabLst>
                <a:tab pos="360665" algn="l"/>
                <a:tab pos="361298" algn="l"/>
              </a:tabLst>
            </a:pPr>
            <a:r>
              <a:rPr lang="uk-UA" sz="1996" b="1" spc="-5" dirty="0">
                <a:solidFill>
                  <a:srgbClr val="003366"/>
                </a:solidFill>
                <a:latin typeface="Times New Roman"/>
                <a:cs typeface="Times New Roman"/>
              </a:rPr>
              <a:t>Сімейна</a:t>
            </a:r>
            <a:endParaRPr sz="1946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113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2451" y="0"/>
            <a:ext cx="9127098" cy="684532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1863969" y="122709"/>
            <a:ext cx="8431823" cy="934850"/>
          </a:xfrm>
          <a:prstGeom prst="rect">
            <a:avLst/>
          </a:prstGeom>
        </p:spPr>
        <p:txBody>
          <a:bodyPr vert="horz" wrap="square" lIns="0" tIns="11409" rIns="0" bIns="0" rtlCol="0">
            <a:spAutoFit/>
          </a:bodyPr>
          <a:lstStyle/>
          <a:p>
            <a:pPr marL="385385" marR="5071" indent="-372708">
              <a:lnSpc>
                <a:spcPts val="3643"/>
              </a:lnSpc>
              <a:spcBef>
                <a:spcPts val="90"/>
              </a:spcBef>
            </a:pPr>
            <a:r>
              <a:rPr sz="2945" b="1" dirty="0">
                <a:solidFill>
                  <a:srgbClr val="FFC000"/>
                </a:solidFill>
                <a:latin typeface="Tahoma"/>
                <a:cs typeface="Tahoma"/>
              </a:rPr>
              <a:t>У</a:t>
            </a:r>
            <a:r>
              <a:rPr sz="2945" b="1" spc="-20" dirty="0">
                <a:solidFill>
                  <a:srgbClr val="FFC000"/>
                </a:solidFill>
                <a:latin typeface="Tahoma"/>
                <a:cs typeface="Tahoma"/>
              </a:rPr>
              <a:t> </a:t>
            </a:r>
            <a:r>
              <a:rPr sz="2945" b="1" dirty="0">
                <a:solidFill>
                  <a:srgbClr val="FFC000"/>
                </a:solidFill>
                <a:latin typeface="Tahoma"/>
                <a:cs typeface="Tahoma"/>
              </a:rPr>
              <a:t>своїй</a:t>
            </a:r>
            <a:r>
              <a:rPr sz="2945" b="1" spc="-20" dirty="0">
                <a:solidFill>
                  <a:srgbClr val="FFC000"/>
                </a:solidFill>
                <a:latin typeface="Tahoma"/>
                <a:cs typeface="Tahoma"/>
              </a:rPr>
              <a:t> </a:t>
            </a:r>
            <a:r>
              <a:rPr sz="2945" b="1" spc="-5" dirty="0" err="1">
                <a:solidFill>
                  <a:srgbClr val="FFC000"/>
                </a:solidFill>
                <a:latin typeface="Tahoma"/>
                <a:cs typeface="Tahoma"/>
              </a:rPr>
              <a:t>діяльності</a:t>
            </a:r>
            <a:r>
              <a:rPr sz="2945" b="1" spc="-20" dirty="0">
                <a:solidFill>
                  <a:srgbClr val="FFC000"/>
                </a:solidFill>
                <a:latin typeface="Tahoma"/>
                <a:cs typeface="Tahoma"/>
              </a:rPr>
              <a:t> </a:t>
            </a:r>
            <a:r>
              <a:rPr sz="2945" b="1" dirty="0" err="1" smtClean="0">
                <a:solidFill>
                  <a:srgbClr val="FFC000"/>
                </a:solidFill>
                <a:latin typeface="Tahoma"/>
                <a:cs typeface="Tahoma"/>
              </a:rPr>
              <a:t>директор</a:t>
            </a:r>
            <a:r>
              <a:rPr lang="uk-UA" sz="2945" b="1" dirty="0" smtClean="0">
                <a:solidFill>
                  <a:srgbClr val="FFC000"/>
                </a:solidFill>
                <a:latin typeface="Tahoma"/>
                <a:cs typeface="Tahoma"/>
              </a:rPr>
              <a:t> та педагоги</a:t>
            </a:r>
            <a:r>
              <a:rPr sz="2945" b="1" dirty="0" smtClean="0">
                <a:solidFill>
                  <a:srgbClr val="FFC000"/>
                </a:solidFill>
                <a:latin typeface="Tahoma"/>
                <a:cs typeface="Tahoma"/>
              </a:rPr>
              <a:t> </a:t>
            </a:r>
            <a:r>
              <a:rPr sz="2945" b="1" spc="-848" dirty="0" smtClean="0">
                <a:solidFill>
                  <a:srgbClr val="FFC000"/>
                </a:solidFill>
                <a:latin typeface="Tahoma"/>
                <a:cs typeface="Tahoma"/>
              </a:rPr>
              <a:t> </a:t>
            </a:r>
            <a:r>
              <a:rPr sz="2945" b="1" spc="-5" dirty="0">
                <a:solidFill>
                  <a:srgbClr val="FFC000"/>
                </a:solidFill>
                <a:latin typeface="Tahoma"/>
                <a:cs typeface="Tahoma"/>
              </a:rPr>
              <a:t>закладу</a:t>
            </a:r>
            <a:r>
              <a:rPr sz="2945" b="1" spc="-15" dirty="0">
                <a:solidFill>
                  <a:srgbClr val="FFC000"/>
                </a:solidFill>
                <a:latin typeface="Tahoma"/>
                <a:cs typeface="Tahoma"/>
              </a:rPr>
              <a:t> </a:t>
            </a:r>
            <a:r>
              <a:rPr sz="2945" b="1" spc="-5" dirty="0" err="1">
                <a:solidFill>
                  <a:srgbClr val="FFC000"/>
                </a:solidFill>
                <a:latin typeface="Tahoma"/>
                <a:cs typeface="Tahoma"/>
              </a:rPr>
              <a:t>освіти</a:t>
            </a:r>
            <a:r>
              <a:rPr sz="2945" b="1" spc="-20" dirty="0">
                <a:solidFill>
                  <a:srgbClr val="FFC000"/>
                </a:solidFill>
                <a:latin typeface="Tahoma"/>
                <a:cs typeface="Tahoma"/>
              </a:rPr>
              <a:t> </a:t>
            </a:r>
            <a:r>
              <a:rPr sz="2945" b="1" spc="-5" dirty="0" err="1">
                <a:solidFill>
                  <a:srgbClr val="FFC000"/>
                </a:solidFill>
                <a:latin typeface="Tahoma"/>
                <a:cs typeface="Tahoma"/>
              </a:rPr>
              <a:t>керу</a:t>
            </a:r>
            <a:r>
              <a:rPr lang="uk-UA" sz="2945" b="1" spc="-5" dirty="0" err="1" smtClean="0">
                <a:solidFill>
                  <a:srgbClr val="FFC000"/>
                </a:solidFill>
                <a:latin typeface="Tahoma"/>
                <a:cs typeface="Tahoma"/>
              </a:rPr>
              <a:t>ються</a:t>
            </a:r>
            <a:r>
              <a:rPr sz="2945" b="1" spc="-5" dirty="0">
                <a:solidFill>
                  <a:srgbClr val="FFC000"/>
                </a:solidFill>
                <a:latin typeface="Tahoma"/>
                <a:cs typeface="Tahoma"/>
              </a:rPr>
              <a:t>:</a:t>
            </a:r>
            <a:endParaRPr sz="2945" dirty="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49193" y="1172624"/>
            <a:ext cx="7458675" cy="567438"/>
          </a:xfrm>
          <a:prstGeom prst="rect">
            <a:avLst/>
          </a:prstGeom>
        </p:spPr>
        <p:txBody>
          <a:bodyPr vert="horz" wrap="square" lIns="0" tIns="13310" rIns="0" bIns="0" rtlCol="0" anchor="ctr">
            <a:spAutoFit/>
          </a:bodyPr>
          <a:lstStyle/>
          <a:p>
            <a:pPr marL="12677">
              <a:lnSpc>
                <a:spcPct val="100000"/>
              </a:lnSpc>
              <a:spcBef>
                <a:spcPts val="105"/>
              </a:spcBef>
              <a:tabLst>
                <a:tab pos="558428" algn="l"/>
              </a:tabLst>
            </a:pPr>
            <a:r>
              <a:rPr spc="-5" dirty="0">
                <a:solidFill>
                  <a:srgbClr val="041330"/>
                </a:solidFill>
              </a:rPr>
              <a:t>1	</a:t>
            </a:r>
            <a:r>
              <a:rPr sz="3600" b="1" spc="-5" dirty="0">
                <a:solidFill>
                  <a:srgbClr val="05173B"/>
                </a:solidFill>
              </a:rPr>
              <a:t>посадовими</a:t>
            </a:r>
            <a:r>
              <a:rPr sz="3600" b="1" spc="-60" dirty="0">
                <a:solidFill>
                  <a:srgbClr val="05173B"/>
                </a:solidFill>
              </a:rPr>
              <a:t> </a:t>
            </a:r>
            <a:r>
              <a:rPr sz="3600" b="1" spc="-5" dirty="0">
                <a:solidFill>
                  <a:srgbClr val="05173B"/>
                </a:solidFill>
              </a:rPr>
              <a:t>обов'язками</a:t>
            </a:r>
            <a:endParaRPr sz="3600" b="1" dirty="0"/>
          </a:p>
        </p:txBody>
      </p:sp>
      <p:sp>
        <p:nvSpPr>
          <p:cNvPr id="5" name="object 5"/>
          <p:cNvSpPr txBox="1"/>
          <p:nvPr/>
        </p:nvSpPr>
        <p:spPr>
          <a:xfrm>
            <a:off x="2621415" y="5797938"/>
            <a:ext cx="271911" cy="489314"/>
          </a:xfrm>
          <a:prstGeom prst="rect">
            <a:avLst/>
          </a:prstGeom>
        </p:spPr>
        <p:txBody>
          <a:bodyPr vert="horz" wrap="square" lIns="0" tIns="12043" rIns="0" bIns="0" rtlCol="0">
            <a:spAutoFit/>
          </a:bodyPr>
          <a:lstStyle/>
          <a:p>
            <a:pPr marL="12677">
              <a:spcBef>
                <a:spcPts val="95"/>
              </a:spcBef>
            </a:pPr>
            <a:r>
              <a:rPr sz="3045" b="1" spc="-5" dirty="0">
                <a:solidFill>
                  <a:srgbClr val="041330"/>
                </a:solidFill>
                <a:latin typeface="Tahoma"/>
                <a:cs typeface="Tahoma"/>
              </a:rPr>
              <a:t>6</a:t>
            </a:r>
            <a:endParaRPr sz="3045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73135" y="2020258"/>
            <a:ext cx="7353652" cy="4470377"/>
          </a:xfrm>
          <a:prstGeom prst="rect">
            <a:avLst/>
          </a:prstGeom>
        </p:spPr>
        <p:txBody>
          <a:bodyPr vert="horz" wrap="square" lIns="0" tIns="13310" rIns="0" bIns="0" rtlCol="0">
            <a:spAutoFit/>
          </a:bodyPr>
          <a:lstStyle/>
          <a:p>
            <a:pPr marL="798660" indent="-762530">
              <a:spcBef>
                <a:spcPts val="105"/>
              </a:spcBef>
              <a:buClr>
                <a:srgbClr val="000000"/>
              </a:buClr>
              <a:buSzPct val="87500"/>
              <a:buAutoNum type="arabicPlain" startAt="2"/>
              <a:tabLst>
                <a:tab pos="798660" algn="l"/>
                <a:tab pos="799294" algn="l"/>
              </a:tabLst>
            </a:pPr>
            <a:r>
              <a:rPr sz="3194" b="1" spc="-5" dirty="0">
                <a:solidFill>
                  <a:srgbClr val="05173B"/>
                </a:solidFill>
                <a:latin typeface="Tahoma"/>
                <a:cs typeface="Tahoma"/>
              </a:rPr>
              <a:t>Статутом закладу</a:t>
            </a:r>
            <a:r>
              <a:rPr sz="3194" b="1" spc="-20" dirty="0">
                <a:solidFill>
                  <a:srgbClr val="05173B"/>
                </a:solidFill>
                <a:latin typeface="Tahoma"/>
                <a:cs typeface="Tahoma"/>
              </a:rPr>
              <a:t> </a:t>
            </a:r>
            <a:r>
              <a:rPr sz="3194" b="1" spc="-5" dirty="0">
                <a:solidFill>
                  <a:srgbClr val="05173B"/>
                </a:solidFill>
                <a:latin typeface="Tahoma"/>
                <a:cs typeface="Tahoma"/>
              </a:rPr>
              <a:t>освіти</a:t>
            </a:r>
            <a:endParaRPr sz="3194" dirty="0">
              <a:latin typeface="Tahoma"/>
              <a:cs typeface="Tahoma"/>
            </a:endParaRPr>
          </a:p>
          <a:p>
            <a:pPr marL="836691" indent="-824648">
              <a:spcBef>
                <a:spcPts val="3005"/>
              </a:spcBef>
              <a:buClr>
                <a:srgbClr val="041330"/>
              </a:buClr>
              <a:buSzPct val="87500"/>
              <a:buAutoNum type="arabicPlain" startAt="2"/>
              <a:tabLst>
                <a:tab pos="836691" algn="l"/>
                <a:tab pos="837325" algn="l"/>
              </a:tabLst>
            </a:pPr>
            <a:r>
              <a:rPr sz="3194" b="1" spc="-5" dirty="0">
                <a:solidFill>
                  <a:srgbClr val="05173B"/>
                </a:solidFill>
                <a:latin typeface="Tahoma"/>
                <a:cs typeface="Tahoma"/>
              </a:rPr>
              <a:t>Законом</a:t>
            </a:r>
            <a:r>
              <a:rPr sz="3194" b="1" spc="-15" dirty="0">
                <a:solidFill>
                  <a:srgbClr val="05173B"/>
                </a:solidFill>
                <a:latin typeface="Tahoma"/>
                <a:cs typeface="Tahoma"/>
              </a:rPr>
              <a:t> </a:t>
            </a:r>
            <a:r>
              <a:rPr sz="3194" b="1" dirty="0">
                <a:solidFill>
                  <a:srgbClr val="05173B"/>
                </a:solidFill>
                <a:latin typeface="Tahoma"/>
                <a:cs typeface="Tahoma"/>
              </a:rPr>
              <a:t>України</a:t>
            </a:r>
            <a:r>
              <a:rPr sz="3194" b="1" spc="-10" dirty="0">
                <a:solidFill>
                  <a:srgbClr val="05173B"/>
                </a:solidFill>
                <a:latin typeface="Tahoma"/>
                <a:cs typeface="Tahoma"/>
              </a:rPr>
              <a:t> </a:t>
            </a:r>
            <a:r>
              <a:rPr sz="3194" b="1" spc="-5" dirty="0">
                <a:solidFill>
                  <a:srgbClr val="05173B"/>
                </a:solidFill>
                <a:latin typeface="Tahoma"/>
                <a:cs typeface="Tahoma"/>
              </a:rPr>
              <a:t>«Про</a:t>
            </a:r>
            <a:r>
              <a:rPr sz="3194" b="1" spc="-15" dirty="0">
                <a:solidFill>
                  <a:srgbClr val="05173B"/>
                </a:solidFill>
                <a:latin typeface="Tahoma"/>
                <a:cs typeface="Tahoma"/>
              </a:rPr>
              <a:t> </a:t>
            </a:r>
            <a:r>
              <a:rPr sz="3194" b="1" spc="-5" dirty="0">
                <a:solidFill>
                  <a:srgbClr val="05173B"/>
                </a:solidFill>
                <a:latin typeface="Tahoma"/>
                <a:cs typeface="Tahoma"/>
              </a:rPr>
              <a:t>освіту»</a:t>
            </a:r>
            <a:endParaRPr sz="3194" dirty="0">
              <a:latin typeface="Tahoma"/>
              <a:cs typeface="Tahoma"/>
            </a:endParaRPr>
          </a:p>
          <a:p>
            <a:pPr marL="810703" marR="434825" indent="-771404">
              <a:lnSpc>
                <a:spcPct val="103200"/>
              </a:lnSpc>
              <a:spcBef>
                <a:spcPts val="2770"/>
              </a:spcBef>
              <a:buClr>
                <a:srgbClr val="041330"/>
              </a:buClr>
              <a:buSzPct val="87301"/>
              <a:buAutoNum type="arabicPlain" startAt="2"/>
              <a:tabLst>
                <a:tab pos="810703" algn="l"/>
                <a:tab pos="811337" algn="l"/>
              </a:tabLst>
            </a:pPr>
            <a:r>
              <a:rPr sz="3144" b="1" spc="-5" dirty="0">
                <a:solidFill>
                  <a:srgbClr val="05173B"/>
                </a:solidFill>
                <a:latin typeface="Tahoma"/>
                <a:cs typeface="Tahoma"/>
              </a:rPr>
              <a:t>Законом України «Про повну </a:t>
            </a:r>
            <a:r>
              <a:rPr sz="3144" b="1" spc="-908" dirty="0">
                <a:solidFill>
                  <a:srgbClr val="05173B"/>
                </a:solidFill>
                <a:latin typeface="Tahoma"/>
                <a:cs typeface="Tahoma"/>
              </a:rPr>
              <a:t> </a:t>
            </a:r>
            <a:r>
              <a:rPr sz="3144" b="1" spc="-5" dirty="0">
                <a:solidFill>
                  <a:srgbClr val="05173B"/>
                </a:solidFill>
                <a:latin typeface="Tahoma"/>
                <a:cs typeface="Tahoma"/>
              </a:rPr>
              <a:t>загальну</a:t>
            </a:r>
            <a:r>
              <a:rPr sz="3144" b="1" spc="-15" dirty="0">
                <a:solidFill>
                  <a:srgbClr val="05173B"/>
                </a:solidFill>
                <a:latin typeface="Tahoma"/>
                <a:cs typeface="Tahoma"/>
              </a:rPr>
              <a:t> </a:t>
            </a:r>
            <a:r>
              <a:rPr sz="3144" b="1" spc="-5" dirty="0">
                <a:solidFill>
                  <a:srgbClr val="05173B"/>
                </a:solidFill>
                <a:latin typeface="Tahoma"/>
                <a:cs typeface="Tahoma"/>
              </a:rPr>
              <a:t>середню</a:t>
            </a:r>
            <a:r>
              <a:rPr sz="3144" b="1" spc="-10" dirty="0">
                <a:solidFill>
                  <a:srgbClr val="05173B"/>
                </a:solidFill>
                <a:latin typeface="Tahoma"/>
                <a:cs typeface="Tahoma"/>
              </a:rPr>
              <a:t> </a:t>
            </a:r>
            <a:r>
              <a:rPr sz="3144" b="1" spc="-5" dirty="0">
                <a:solidFill>
                  <a:srgbClr val="05173B"/>
                </a:solidFill>
                <a:latin typeface="Tahoma"/>
                <a:cs typeface="Tahoma"/>
              </a:rPr>
              <a:t>освіту»</a:t>
            </a:r>
            <a:endParaRPr sz="3144" dirty="0">
              <a:latin typeface="Tahoma"/>
              <a:cs typeface="Tahoma"/>
            </a:endParaRPr>
          </a:p>
          <a:p>
            <a:pPr marL="836691" marR="1438855" indent="-797392">
              <a:spcBef>
                <a:spcPts val="1522"/>
              </a:spcBef>
              <a:buClr>
                <a:srgbClr val="000000"/>
              </a:buClr>
              <a:buSzPct val="87500"/>
              <a:buAutoNum type="arabicPlain" startAt="2"/>
              <a:tabLst>
                <a:tab pos="836691" algn="l"/>
                <a:tab pos="837325" algn="l"/>
              </a:tabLst>
            </a:pPr>
            <a:r>
              <a:rPr sz="3194" b="1" spc="-5" dirty="0">
                <a:solidFill>
                  <a:srgbClr val="05173B"/>
                </a:solidFill>
                <a:latin typeface="Tahoma"/>
                <a:cs typeface="Tahoma"/>
              </a:rPr>
              <a:t>норма</a:t>
            </a:r>
            <a:r>
              <a:rPr sz="3194" b="1" spc="-15" dirty="0">
                <a:solidFill>
                  <a:srgbClr val="05173B"/>
                </a:solidFill>
                <a:latin typeface="Tahoma"/>
                <a:cs typeface="Tahoma"/>
              </a:rPr>
              <a:t>т</a:t>
            </a:r>
            <a:r>
              <a:rPr sz="3194" b="1" dirty="0">
                <a:solidFill>
                  <a:srgbClr val="05173B"/>
                </a:solidFill>
                <a:latin typeface="Tahoma"/>
                <a:cs typeface="Tahoma"/>
              </a:rPr>
              <a:t>ивно</a:t>
            </a:r>
            <a:r>
              <a:rPr sz="3194" b="1" spc="-5" dirty="0">
                <a:solidFill>
                  <a:srgbClr val="05173B"/>
                </a:solidFill>
                <a:latin typeface="Tahoma"/>
                <a:cs typeface="Tahoma"/>
              </a:rPr>
              <a:t>-правов</a:t>
            </a:r>
            <a:r>
              <a:rPr sz="3194" b="1" spc="-25" dirty="0">
                <a:solidFill>
                  <a:srgbClr val="05173B"/>
                </a:solidFill>
                <a:latin typeface="Tahoma"/>
                <a:cs typeface="Tahoma"/>
              </a:rPr>
              <a:t>и</a:t>
            </a:r>
            <a:r>
              <a:rPr sz="3194" b="1" dirty="0">
                <a:solidFill>
                  <a:srgbClr val="05173B"/>
                </a:solidFill>
                <a:latin typeface="Tahoma"/>
                <a:cs typeface="Tahoma"/>
              </a:rPr>
              <a:t>ми  </a:t>
            </a:r>
            <a:r>
              <a:rPr sz="3194" b="1" spc="-5" dirty="0">
                <a:solidFill>
                  <a:srgbClr val="05173B"/>
                </a:solidFill>
                <a:latin typeface="Tahoma"/>
                <a:cs typeface="Tahoma"/>
              </a:rPr>
              <a:t>документами</a:t>
            </a:r>
            <a:endParaRPr sz="3194" dirty="0">
              <a:latin typeface="Tahoma"/>
              <a:cs typeface="Tahoma"/>
            </a:endParaRPr>
          </a:p>
          <a:p>
            <a:pPr marL="760628">
              <a:spcBef>
                <a:spcPts val="1223"/>
              </a:spcBef>
            </a:pPr>
            <a:r>
              <a:rPr sz="2795" b="1" spc="-5" dirty="0">
                <a:solidFill>
                  <a:srgbClr val="05173B"/>
                </a:solidFill>
                <a:latin typeface="Tahoma"/>
                <a:cs typeface="Tahoma"/>
              </a:rPr>
              <a:t>Конституцією</a:t>
            </a:r>
            <a:r>
              <a:rPr sz="2795" b="1" spc="-15" dirty="0">
                <a:solidFill>
                  <a:srgbClr val="05173B"/>
                </a:solidFill>
                <a:latin typeface="Tahoma"/>
                <a:cs typeface="Tahoma"/>
              </a:rPr>
              <a:t> </a:t>
            </a:r>
            <a:r>
              <a:rPr sz="2795" b="1" spc="-5" dirty="0">
                <a:solidFill>
                  <a:srgbClr val="05173B"/>
                </a:solidFill>
                <a:latin typeface="Tahoma"/>
                <a:cs typeface="Tahoma"/>
              </a:rPr>
              <a:t>України,</a:t>
            </a:r>
            <a:r>
              <a:rPr sz="2795" b="1" spc="-10" dirty="0">
                <a:solidFill>
                  <a:srgbClr val="05173B"/>
                </a:solidFill>
                <a:latin typeface="Tahoma"/>
                <a:cs typeface="Tahoma"/>
              </a:rPr>
              <a:t> КЗпП</a:t>
            </a:r>
            <a:endParaRPr sz="2795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4197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Головна мета навчального закладу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Створення безпечного освітнього середовища для дітей;</a:t>
            </a:r>
          </a:p>
          <a:p>
            <a:pPr fontAlgn="t"/>
            <a:r>
              <a:rPr lang="en-US" b="1" dirty="0" err="1"/>
              <a:t>Створення</a:t>
            </a:r>
            <a:r>
              <a:rPr lang="en-US" b="1" dirty="0"/>
              <a:t> </a:t>
            </a:r>
            <a:r>
              <a:rPr lang="en-US" b="1" dirty="0" err="1"/>
              <a:t>умов</a:t>
            </a:r>
            <a:r>
              <a:rPr lang="en-US" b="1" dirty="0"/>
              <a:t> </a:t>
            </a:r>
            <a:r>
              <a:rPr lang="en-US" b="1" dirty="0" err="1" smtClean="0"/>
              <a:t>для</a:t>
            </a:r>
            <a:r>
              <a:rPr lang="uk-UA" b="1" dirty="0" smtClean="0"/>
              <a:t> </a:t>
            </a:r>
            <a:r>
              <a:rPr lang="en-US" b="1" dirty="0" err="1" smtClean="0"/>
              <a:t>здобуття</a:t>
            </a:r>
            <a:r>
              <a:rPr lang="en-US" b="1" dirty="0" smtClean="0"/>
              <a:t> </a:t>
            </a:r>
            <a:r>
              <a:rPr lang="en-US" b="1" dirty="0" err="1" smtClean="0"/>
              <a:t>початкової,базової</a:t>
            </a:r>
            <a:r>
              <a:rPr lang="en-US" b="1" dirty="0" smtClean="0"/>
              <a:t> </a:t>
            </a:r>
            <a:r>
              <a:rPr lang="en-US" b="1" dirty="0" err="1" smtClean="0"/>
              <a:t>середньої</a:t>
            </a:r>
            <a:r>
              <a:rPr lang="uk-UA" b="1" dirty="0" smtClean="0"/>
              <a:t> та повної загальної середньої</a:t>
            </a:r>
            <a:r>
              <a:rPr lang="en-US" b="1" dirty="0" smtClean="0"/>
              <a:t> </a:t>
            </a:r>
            <a:r>
              <a:rPr lang="en-US" b="1" dirty="0" err="1"/>
              <a:t>освіти</a:t>
            </a:r>
            <a:r>
              <a:rPr lang="en-US" b="1" dirty="0"/>
              <a:t> </a:t>
            </a:r>
            <a:r>
              <a:rPr lang="en-US" b="1" dirty="0" err="1" smtClean="0"/>
              <a:t>на</a:t>
            </a:r>
            <a:r>
              <a:rPr lang="uk-UA" b="1" dirty="0" smtClean="0"/>
              <a:t> </a:t>
            </a:r>
            <a:r>
              <a:rPr lang="en-US" b="1" dirty="0" err="1" smtClean="0"/>
              <a:t>рівні</a:t>
            </a:r>
            <a:r>
              <a:rPr lang="uk-UA" b="1" dirty="0" smtClean="0"/>
              <a:t>,</a:t>
            </a:r>
            <a:r>
              <a:rPr lang="en-US" b="1" dirty="0" smtClean="0"/>
              <a:t> </a:t>
            </a:r>
            <a:r>
              <a:rPr lang="en-US" b="1" dirty="0" err="1"/>
              <a:t>не</a:t>
            </a:r>
            <a:r>
              <a:rPr lang="en-US" b="1" dirty="0"/>
              <a:t> </a:t>
            </a:r>
            <a:r>
              <a:rPr lang="en-US" b="1" dirty="0" err="1"/>
              <a:t>нижчому</a:t>
            </a:r>
            <a:r>
              <a:rPr lang="en-US" b="1" dirty="0"/>
              <a:t> </a:t>
            </a:r>
            <a:r>
              <a:rPr lang="en-US" b="1" dirty="0" err="1" smtClean="0"/>
              <a:t>від</a:t>
            </a:r>
            <a:r>
              <a:rPr lang="uk-UA" b="1" dirty="0" smtClean="0"/>
              <a:t> </a:t>
            </a:r>
            <a:r>
              <a:rPr lang="en-US" b="1" dirty="0" err="1" smtClean="0"/>
              <a:t>Державних</a:t>
            </a:r>
            <a:r>
              <a:rPr lang="uk-UA" b="1" dirty="0" smtClean="0"/>
              <a:t> </a:t>
            </a:r>
            <a:r>
              <a:rPr lang="en-US" b="1" dirty="0" err="1" smtClean="0"/>
              <a:t>стандартів</a:t>
            </a:r>
            <a:r>
              <a:rPr lang="uk-UA" b="1" dirty="0" smtClean="0"/>
              <a:t>;</a:t>
            </a:r>
          </a:p>
          <a:p>
            <a:pPr fontAlgn="t"/>
            <a:r>
              <a:rPr lang="en-US" b="1" dirty="0" err="1" smtClean="0"/>
              <a:t>Формування</a:t>
            </a:r>
            <a:r>
              <a:rPr lang="uk-UA" b="1" dirty="0" smtClean="0"/>
              <a:t> в учнів</a:t>
            </a:r>
            <a:r>
              <a:rPr lang="en-US" b="1" dirty="0" smtClean="0"/>
              <a:t> </a:t>
            </a:r>
            <a:r>
              <a:rPr lang="en-US" b="1" dirty="0" err="1" smtClean="0"/>
              <a:t>громадянської</a:t>
            </a:r>
            <a:r>
              <a:rPr lang="uk-UA" b="1" dirty="0" smtClean="0"/>
              <a:t> </a:t>
            </a:r>
            <a:r>
              <a:rPr lang="en-US" b="1" dirty="0" err="1" smtClean="0"/>
              <a:t>позиції</a:t>
            </a:r>
            <a:r>
              <a:rPr lang="en-US" b="1" dirty="0"/>
              <a:t>, </a:t>
            </a:r>
            <a:r>
              <a:rPr lang="en-US" b="1" dirty="0" err="1"/>
              <a:t>власної</a:t>
            </a:r>
            <a:r>
              <a:rPr lang="en-US" b="1" dirty="0"/>
              <a:t> </a:t>
            </a:r>
            <a:r>
              <a:rPr lang="en-US" b="1" dirty="0" err="1" smtClean="0"/>
              <a:t>гідності</a:t>
            </a:r>
            <a:r>
              <a:rPr lang="en-US" b="1" dirty="0" smtClean="0"/>
              <a:t>,</a:t>
            </a:r>
            <a:r>
              <a:rPr lang="uk-UA" b="1" dirty="0" smtClean="0"/>
              <a:t> </a:t>
            </a:r>
            <a:r>
              <a:rPr lang="en-US" b="1" dirty="0" err="1" smtClean="0"/>
              <a:t>готовності</a:t>
            </a:r>
            <a:r>
              <a:rPr lang="en-US" b="1" dirty="0" smtClean="0"/>
              <a:t> </a:t>
            </a:r>
            <a:r>
              <a:rPr lang="en-US" b="1" dirty="0" err="1"/>
              <a:t>до</a:t>
            </a:r>
            <a:r>
              <a:rPr lang="en-US" b="1" dirty="0"/>
              <a:t> </a:t>
            </a:r>
            <a:r>
              <a:rPr lang="en-US" b="1" dirty="0" err="1" smtClean="0"/>
              <a:t>трудової</a:t>
            </a:r>
            <a:r>
              <a:rPr lang="uk-UA" b="1" dirty="0" smtClean="0"/>
              <a:t> </a:t>
            </a:r>
            <a:r>
              <a:rPr lang="en-US" b="1" dirty="0" err="1" smtClean="0"/>
              <a:t>діяльності</a:t>
            </a:r>
            <a:r>
              <a:rPr lang="en-US" b="1" dirty="0"/>
              <a:t>, </a:t>
            </a:r>
            <a:r>
              <a:rPr lang="en-US" b="1" dirty="0" err="1"/>
              <a:t>відповідальності</a:t>
            </a:r>
            <a:r>
              <a:rPr lang="en-US" b="1" dirty="0"/>
              <a:t> </a:t>
            </a:r>
            <a:r>
              <a:rPr lang="en-US" b="1" dirty="0" err="1" smtClean="0"/>
              <a:t>за</a:t>
            </a:r>
            <a:r>
              <a:rPr lang="uk-UA" b="1" dirty="0" smtClean="0"/>
              <a:t> </a:t>
            </a:r>
            <a:r>
              <a:rPr lang="en-US" b="1" dirty="0" err="1" smtClean="0"/>
              <a:t>свої</a:t>
            </a:r>
            <a:r>
              <a:rPr lang="en-US" b="1" dirty="0" smtClean="0"/>
              <a:t> </a:t>
            </a:r>
            <a:r>
              <a:rPr lang="en-US" b="1" dirty="0" err="1" smtClean="0"/>
              <a:t>дії</a:t>
            </a:r>
            <a:r>
              <a:rPr lang="uk-UA" b="1" dirty="0" smtClean="0"/>
              <a:t>;</a:t>
            </a:r>
          </a:p>
          <a:p>
            <a:pPr fontAlgn="t"/>
            <a:r>
              <a:rPr lang="uk-UA" b="1" dirty="0" smtClean="0"/>
              <a:t>Виховання шанобливого ставлення до сім'ї, родини, поваги до народних традицій і звичаїв української нації, державної мови, національних цінностей.</a:t>
            </a:r>
            <a:endParaRPr lang="en-US" b="1" dirty="0" smtClean="0"/>
          </a:p>
          <a:p>
            <a:pPr fontAlgn="t"/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029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32451" y="82398"/>
            <a:ext cx="9127098" cy="684532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7400" y="338970"/>
            <a:ext cx="8071338" cy="443678"/>
          </a:xfrm>
          <a:prstGeom prst="rect">
            <a:avLst/>
          </a:prstGeom>
        </p:spPr>
        <p:txBody>
          <a:bodyPr vert="horz" wrap="square" lIns="0" tIns="12043" rIns="0" bIns="0" rtlCol="0" anchor="t">
            <a:spAutoFit/>
          </a:bodyPr>
          <a:lstStyle/>
          <a:p>
            <a:pPr marL="12677" algn="ctr">
              <a:spcBef>
                <a:spcPts val="95"/>
              </a:spcBef>
            </a:pPr>
            <a:r>
              <a:rPr lang="uk-UA" sz="2745" spc="-10" dirty="0" smtClean="0"/>
              <a:t>БЕЗПЕЧНЕ </a:t>
            </a:r>
            <a:r>
              <a:rPr sz="2745" spc="-10" dirty="0" smtClean="0"/>
              <a:t>ОСВІТНЄ</a:t>
            </a:r>
            <a:r>
              <a:rPr sz="2745" spc="-35" dirty="0" smtClean="0"/>
              <a:t> </a:t>
            </a:r>
            <a:r>
              <a:rPr sz="2745" spc="-5" dirty="0"/>
              <a:t>СЕРЕДОВИЩЕ</a:t>
            </a:r>
            <a:endParaRPr sz="2745" dirty="0"/>
          </a:p>
        </p:txBody>
      </p:sp>
      <p:sp>
        <p:nvSpPr>
          <p:cNvPr id="4" name="object 4"/>
          <p:cNvSpPr txBox="1"/>
          <p:nvPr/>
        </p:nvSpPr>
        <p:spPr>
          <a:xfrm>
            <a:off x="2593019" y="1326218"/>
            <a:ext cx="310575" cy="398043"/>
          </a:xfrm>
          <a:prstGeom prst="rect">
            <a:avLst/>
          </a:prstGeom>
        </p:spPr>
        <p:txBody>
          <a:bodyPr vert="horz" wrap="square" lIns="0" tIns="1204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2446" spc="-5" dirty="0">
                <a:solidFill>
                  <a:srgbClr val="001F5F"/>
                </a:solidFill>
                <a:latin typeface="MS PGothic"/>
                <a:cs typeface="MS PGothic"/>
              </a:rPr>
              <a:t>✓</a:t>
            </a:r>
            <a:endParaRPr sz="2446">
              <a:latin typeface="MS PGothic"/>
              <a:cs typeface="MS P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39798" y="1566564"/>
            <a:ext cx="5977615" cy="352407"/>
          </a:xfrm>
          <a:prstGeom prst="rect">
            <a:avLst/>
          </a:prstGeom>
        </p:spPr>
        <p:txBody>
          <a:bodyPr vert="horz" wrap="square" lIns="0" tIns="1204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Евакуаційні</a:t>
            </a:r>
            <a:r>
              <a:rPr sz="2146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виходи</a:t>
            </a:r>
            <a:r>
              <a:rPr sz="2146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з будівлі у</a:t>
            </a:r>
            <a:r>
              <a:rPr sz="2146" b="1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46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належному</a:t>
            </a:r>
            <a:r>
              <a:rPr sz="2146" b="1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стані.</a:t>
            </a:r>
            <a:endParaRPr sz="2146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3019" y="1982228"/>
            <a:ext cx="310575" cy="398043"/>
          </a:xfrm>
          <a:prstGeom prst="rect">
            <a:avLst/>
          </a:prstGeom>
        </p:spPr>
        <p:txBody>
          <a:bodyPr vert="horz" wrap="square" lIns="0" tIns="1204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2446" spc="-5" dirty="0">
                <a:solidFill>
                  <a:srgbClr val="001F5F"/>
                </a:solidFill>
                <a:latin typeface="MS PGothic"/>
                <a:cs typeface="MS PGothic"/>
              </a:rPr>
              <a:t>✓</a:t>
            </a:r>
            <a:endParaRPr sz="2446">
              <a:latin typeface="MS PGothic"/>
              <a:cs typeface="MS P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39798" y="2222576"/>
            <a:ext cx="5592883" cy="598966"/>
          </a:xfrm>
          <a:prstGeom prst="rect">
            <a:avLst/>
          </a:prstGeom>
        </p:spPr>
        <p:txBody>
          <a:bodyPr vert="horz" wrap="square" lIns="0" tIns="93172" rIns="0" bIns="0" rtlCol="0">
            <a:spAutoFit/>
          </a:bodyPr>
          <a:lstStyle/>
          <a:p>
            <a:pPr>
              <a:lnSpc>
                <a:spcPct val="75300"/>
              </a:lnSpc>
              <a:spcBef>
                <a:spcPts val="734"/>
              </a:spcBef>
            </a:pP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uk-UA" sz="2146" b="1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П</a:t>
            </a:r>
            <a:r>
              <a:rPr sz="2146" b="1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ервинн</a:t>
            </a:r>
            <a:r>
              <a:rPr lang="uk-UA"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е</a:t>
            </a: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укриття з </a:t>
            </a:r>
            <a:r>
              <a:rPr sz="2146" b="1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Акт</a:t>
            </a:r>
            <a:r>
              <a:rPr lang="uk-UA" sz="2146" b="1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ом</a:t>
            </a: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146" b="1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дозвол</a:t>
            </a:r>
            <a:r>
              <a:rPr lang="uk-UA"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о</a:t>
            </a: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м </a:t>
            </a:r>
            <a:r>
              <a:rPr sz="2146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на </a:t>
            </a:r>
            <a:r>
              <a:rPr sz="2146" b="1" spc="-52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експлуатацію.</a:t>
            </a:r>
            <a:endParaRPr sz="2146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93019" y="2864514"/>
            <a:ext cx="310575" cy="398043"/>
          </a:xfrm>
          <a:prstGeom prst="rect">
            <a:avLst/>
          </a:prstGeom>
        </p:spPr>
        <p:txBody>
          <a:bodyPr vert="horz" wrap="square" lIns="0" tIns="1204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2446" spc="-5" dirty="0">
                <a:solidFill>
                  <a:srgbClr val="001F5F"/>
                </a:solidFill>
                <a:latin typeface="MS PGothic"/>
                <a:cs typeface="MS PGothic"/>
              </a:rPr>
              <a:t>✓</a:t>
            </a:r>
            <a:endParaRPr sz="2446">
              <a:latin typeface="MS PGothic"/>
              <a:cs typeface="MS P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39798" y="3104861"/>
            <a:ext cx="5854019" cy="602135"/>
          </a:xfrm>
          <a:prstGeom prst="rect">
            <a:avLst/>
          </a:prstGeom>
        </p:spPr>
        <p:txBody>
          <a:bodyPr vert="horz" wrap="square" lIns="0" tIns="89370" rIns="0" bIns="0" rtlCol="0">
            <a:spAutoFit/>
          </a:bodyPr>
          <a:lstStyle/>
          <a:p>
            <a:pPr>
              <a:lnSpc>
                <a:spcPct val="76400"/>
              </a:lnSpc>
              <a:spcBef>
                <a:spcPts val="704"/>
              </a:spcBef>
            </a:pP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Правила </a:t>
            </a:r>
            <a:r>
              <a:rPr sz="2146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поведінки </a:t>
            </a: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під</a:t>
            </a:r>
            <a:r>
              <a:rPr sz="2146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час повітряної</a:t>
            </a:r>
            <a:r>
              <a:rPr sz="2146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тривоги, </a:t>
            </a:r>
            <a:r>
              <a:rPr sz="2146" b="1" spc="-52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план</a:t>
            </a:r>
            <a:r>
              <a:rPr sz="2146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46" b="1" dirty="0">
                <a:solidFill>
                  <a:srgbClr val="001F5F"/>
                </a:solidFill>
                <a:latin typeface="Times New Roman"/>
                <a:cs typeface="Times New Roman"/>
              </a:rPr>
              <a:t>евакуації.</a:t>
            </a:r>
            <a:endParaRPr sz="2146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93019" y="3652740"/>
            <a:ext cx="310575" cy="398043"/>
          </a:xfrm>
          <a:prstGeom prst="rect">
            <a:avLst/>
          </a:prstGeom>
        </p:spPr>
        <p:txBody>
          <a:bodyPr vert="horz" wrap="square" lIns="0" tIns="1204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2446" spc="-5" dirty="0">
                <a:solidFill>
                  <a:srgbClr val="001F5F"/>
                </a:solidFill>
                <a:latin typeface="MS PGothic"/>
                <a:cs typeface="MS PGothic"/>
              </a:rPr>
              <a:t>✓</a:t>
            </a:r>
            <a:endParaRPr sz="2446">
              <a:latin typeface="MS PGothic"/>
              <a:cs typeface="MS P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39798" y="3893087"/>
            <a:ext cx="5140965" cy="352407"/>
          </a:xfrm>
          <a:prstGeom prst="rect">
            <a:avLst/>
          </a:prstGeom>
        </p:spPr>
        <p:txBody>
          <a:bodyPr vert="horz" wrap="square" lIns="0" tIns="1204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Алгоритми</a:t>
            </a:r>
            <a:r>
              <a:rPr sz="2146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46" b="1" dirty="0">
                <a:solidFill>
                  <a:srgbClr val="001F5F"/>
                </a:solidFill>
                <a:latin typeface="Times New Roman"/>
                <a:cs typeface="Times New Roman"/>
              </a:rPr>
              <a:t>дій</a:t>
            </a:r>
            <a:r>
              <a:rPr sz="2146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146" b="1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при</a:t>
            </a:r>
            <a:r>
              <a:rPr sz="214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НС.</a:t>
            </a:r>
            <a:endParaRPr sz="2146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593019" y="4303807"/>
            <a:ext cx="310575" cy="398043"/>
          </a:xfrm>
          <a:prstGeom prst="rect">
            <a:avLst/>
          </a:prstGeom>
        </p:spPr>
        <p:txBody>
          <a:bodyPr vert="horz" wrap="square" lIns="0" tIns="1204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2446" spc="-5" dirty="0">
                <a:solidFill>
                  <a:srgbClr val="001F5F"/>
                </a:solidFill>
                <a:latin typeface="MS PGothic"/>
                <a:cs typeface="MS PGothic"/>
              </a:rPr>
              <a:t>✓</a:t>
            </a:r>
            <a:endParaRPr sz="2446">
              <a:latin typeface="MS PGothic"/>
              <a:cs typeface="MS P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9798" y="4544154"/>
            <a:ext cx="5709507" cy="597170"/>
          </a:xfrm>
          <a:prstGeom prst="rect">
            <a:avLst/>
          </a:prstGeom>
        </p:spPr>
        <p:txBody>
          <a:bodyPr vert="horz" wrap="square" lIns="0" tIns="92539" rIns="0" bIns="0" rtlCol="0">
            <a:spAutoFit/>
          </a:bodyPr>
          <a:lstStyle/>
          <a:p>
            <a:pPr>
              <a:lnSpc>
                <a:spcPct val="75500"/>
              </a:lnSpc>
              <a:spcBef>
                <a:spcPts val="729"/>
              </a:spcBef>
            </a:pPr>
            <a:r>
              <a:rPr lang="uk-UA" sz="2146" b="1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Положення про розслідування випадків </a:t>
            </a:r>
            <a:r>
              <a:rPr lang="uk-UA" sz="2146" b="1" spc="-10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булінгу</a:t>
            </a:r>
            <a:endParaRPr sz="2146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93020" y="5235152"/>
            <a:ext cx="254164" cy="330223"/>
          </a:xfrm>
          <a:prstGeom prst="rect">
            <a:avLst/>
          </a:prstGeom>
        </p:spPr>
        <p:txBody>
          <a:bodyPr vert="horz" wrap="square" lIns="0" tIns="12677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sz="1996" dirty="0">
                <a:solidFill>
                  <a:srgbClr val="001F5F"/>
                </a:solidFill>
                <a:latin typeface="MS PGothic"/>
                <a:cs typeface="MS PGothic"/>
              </a:rPr>
              <a:t>✓</a:t>
            </a:r>
            <a:endParaRPr sz="1996" dirty="0">
              <a:latin typeface="MS PGothic"/>
              <a:cs typeface="MS P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75910" y="5413079"/>
            <a:ext cx="5563093" cy="626576"/>
          </a:xfrm>
          <a:prstGeom prst="rect">
            <a:avLst/>
          </a:prstGeom>
        </p:spPr>
        <p:txBody>
          <a:bodyPr vert="horz" wrap="square" lIns="0" tIns="12043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99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Положення</a:t>
            </a:r>
            <a:r>
              <a:rPr sz="1996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96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про</a:t>
            </a:r>
            <a:r>
              <a:rPr sz="1996" b="1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96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розслідування</a:t>
            </a:r>
            <a:r>
              <a:rPr sz="1996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96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нещасних</a:t>
            </a:r>
            <a:r>
              <a:rPr sz="1996" b="1" spc="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996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випадків</a:t>
            </a:r>
            <a:r>
              <a:rPr sz="1897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endParaRPr sz="1897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089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Організація харчування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77334" y="1483582"/>
            <a:ext cx="8596668" cy="5154610"/>
          </a:xfrm>
        </p:spPr>
        <p:txBody>
          <a:bodyPr/>
          <a:lstStyle/>
          <a:p>
            <a:r>
              <a:rPr lang="uk-UA" dirty="0" smtClean="0"/>
              <a:t>Організовано у ІІ семестрі 2023-2024 </a:t>
            </a:r>
            <a:r>
              <a:rPr lang="uk-UA" dirty="0" err="1" smtClean="0"/>
              <a:t>н.р</a:t>
            </a:r>
            <a:r>
              <a:rPr lang="uk-UA" dirty="0" smtClean="0"/>
              <a:t>;</a:t>
            </a:r>
          </a:p>
          <a:p>
            <a:r>
              <a:rPr lang="uk-UA" dirty="0" smtClean="0"/>
              <a:t>Безкоштовно харчуємо дітей пільгових категорій:</a:t>
            </a:r>
          </a:p>
          <a:p>
            <a:pPr>
              <a:buFontTx/>
              <a:buChar char="-"/>
            </a:pPr>
            <a:r>
              <a:rPr lang="uk-UA" dirty="0" smtClean="0"/>
              <a:t>Діти осіб, яким надано статус УБД (20 дітей);</a:t>
            </a:r>
          </a:p>
          <a:p>
            <a:pPr>
              <a:buFontTx/>
              <a:buChar char="-"/>
            </a:pPr>
            <a:r>
              <a:rPr lang="uk-UA" dirty="0" smtClean="0"/>
              <a:t>Діти військовослужбовців, які не мають посвідчення УБД (2 дітей);</a:t>
            </a:r>
          </a:p>
          <a:p>
            <a:pPr>
              <a:buFontTx/>
              <a:buChar char="-"/>
            </a:pPr>
            <a:r>
              <a:rPr lang="uk-UA" dirty="0" smtClean="0"/>
              <a:t>Діти, один з батьків яких загинув під час захисту незалежності України (1 дитина);</a:t>
            </a:r>
          </a:p>
          <a:p>
            <a:pPr>
              <a:buFontTx/>
              <a:buChar char="-"/>
            </a:pPr>
            <a:r>
              <a:rPr lang="uk-UA" dirty="0" smtClean="0"/>
              <a:t>Діти з ООП (інклюзивна форма навчання) (7 дітей);</a:t>
            </a:r>
          </a:p>
          <a:p>
            <a:pPr>
              <a:buFontTx/>
              <a:buChar char="-"/>
            </a:pPr>
            <a:r>
              <a:rPr lang="uk-UA" dirty="0" smtClean="0"/>
              <a:t>Діти, позбавлені батьківського піклування (4 дітей);</a:t>
            </a:r>
          </a:p>
          <a:p>
            <a:pPr>
              <a:buFontTx/>
              <a:buChar char="-"/>
            </a:pPr>
            <a:r>
              <a:rPr lang="uk-UA" dirty="0" smtClean="0"/>
              <a:t>Діти-інваліди (4 дітей);</a:t>
            </a:r>
          </a:p>
          <a:p>
            <a:pPr>
              <a:buFontTx/>
              <a:buChar char="-"/>
            </a:pPr>
            <a:r>
              <a:rPr lang="uk-UA" dirty="0" smtClean="0"/>
              <a:t>Діти, віднесені до категорії ВПО (3 дітей);</a:t>
            </a:r>
          </a:p>
          <a:p>
            <a:pPr>
              <a:buFontTx/>
              <a:buChar char="-"/>
            </a:pPr>
            <a:r>
              <a:rPr lang="uk-UA" dirty="0" smtClean="0"/>
              <a:t>Діти з малозабезпечених сімей на основі довідок (початкова школа) (3 дітей).</a:t>
            </a:r>
          </a:p>
          <a:p>
            <a:pPr>
              <a:buFontTx/>
              <a:buChar char="-"/>
            </a:pPr>
            <a:r>
              <a:rPr lang="uk-UA" dirty="0" smtClean="0"/>
              <a:t>Вартість порції дітям, які харчуються за кошти батьків – 35 грн.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6698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Відповідальність за порушення норм законодавства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Пропуски уроків: 3 дні –має бути довідка; 10 днів – подається запит у поліцію та Відділ у справах дітей щодо встановлення причин;</a:t>
            </a:r>
          </a:p>
          <a:p>
            <a:r>
              <a:rPr lang="uk-UA" dirty="0" smtClean="0"/>
              <a:t>Медичний огляд (має бути довідка про проходження медичного огляду станом на 1 вересня);</a:t>
            </a:r>
          </a:p>
          <a:p>
            <a:r>
              <a:rPr lang="uk-UA" dirty="0" smtClean="0"/>
              <a:t>Порушення правил внутрішнього трудового розпорядку.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6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303</TotalTime>
  <Words>656</Words>
  <Application>Microsoft Office PowerPoint</Application>
  <PresentationFormat>Широкоэкранный</PresentationFormat>
  <Paragraphs>92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MS PGothic</vt:lpstr>
      <vt:lpstr>Arial</vt:lpstr>
      <vt:lpstr>Tahoma</vt:lpstr>
      <vt:lpstr>Times New Roman</vt:lpstr>
      <vt:lpstr>Trebuchet MS</vt:lpstr>
      <vt:lpstr>Wingdings 3</vt:lpstr>
      <vt:lpstr>Аспект</vt:lpstr>
      <vt:lpstr>Куснищанський ліцей </vt:lpstr>
      <vt:lpstr>Загальна інформація</vt:lpstr>
      <vt:lpstr>ФОРМИ НАВЧАННЯ</vt:lpstr>
      <vt:lpstr>РЕЖИМ РОБОТИ ЗАКЛАДУ ОСВІТИ  2023-2024 Н. Р.</vt:lpstr>
      <vt:lpstr>1 посадовими обов'язками</vt:lpstr>
      <vt:lpstr>Головна мета навчального закладу</vt:lpstr>
      <vt:lpstr>БЕЗПЕЧНЕ ОСВІТНЄ СЕРЕДОВИЩЕ</vt:lpstr>
      <vt:lpstr>Організація харчування</vt:lpstr>
      <vt:lpstr>Відповідальність за порушення норм законодавства</vt:lpstr>
      <vt:lpstr>Господарська діяльність</vt:lpstr>
      <vt:lpstr>  Об'єднуймо зусилля для навчання та виховання наших дітей, лише тоді досягнемо бажаного результату!</vt:lpstr>
      <vt:lpstr>  Дякую за увагу та Ваших ДІТЕЙ!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Куснищанський ліцей </dc:title>
  <dc:creator>User</dc:creator>
  <cp:lastModifiedBy>User</cp:lastModifiedBy>
  <cp:revision>16</cp:revision>
  <dcterms:created xsi:type="dcterms:W3CDTF">2024-05-20T19:44:26Z</dcterms:created>
  <dcterms:modified xsi:type="dcterms:W3CDTF">2024-05-23T07:35:18Z</dcterms:modified>
</cp:coreProperties>
</file>