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1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81" d="100"/>
          <a:sy n="81" d="100"/>
        </p:scale>
        <p:origin x="-288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15128" y="1366345"/>
            <a:ext cx="8361229" cy="3394841"/>
          </a:xfrm>
        </p:spPr>
        <p:txBody>
          <a:bodyPr/>
          <a:lstStyle/>
          <a:p>
            <a:r>
              <a:rPr lang="uk-UA" dirty="0" smtClean="0">
                <a:solidFill>
                  <a:srgbClr val="0070C0"/>
                </a:solidFill>
              </a:rPr>
              <a:t>Інклюзія </a:t>
            </a:r>
            <a:br>
              <a:rPr lang="uk-UA" dirty="0" smtClean="0">
                <a:solidFill>
                  <a:srgbClr val="0070C0"/>
                </a:solidFill>
              </a:rPr>
            </a:br>
            <a:r>
              <a:rPr lang="uk-UA" dirty="0" smtClean="0">
                <a:solidFill>
                  <a:srgbClr val="0070C0"/>
                </a:solidFill>
              </a:rPr>
              <a:t>від «а» до «я»</a:t>
            </a:r>
            <a:endParaRPr lang="uk-UA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215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019503" y="622170"/>
            <a:ext cx="10752083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/>
              <a:t>Графік роботи асистента </a:t>
            </a:r>
            <a:r>
              <a:rPr lang="uk-UA" sz="2400" b="1" dirty="0" smtClean="0"/>
              <a:t>вчителя</a:t>
            </a:r>
          </a:p>
          <a:p>
            <a:pPr algn="ctr"/>
            <a:endParaRPr lang="uk-UA" sz="2400" b="1" dirty="0"/>
          </a:p>
          <a:p>
            <a:pPr algn="ctr"/>
            <a:endParaRPr lang="uk-UA" sz="2400" b="1" dirty="0"/>
          </a:p>
          <a:p>
            <a:r>
              <a:rPr lang="uk-UA" sz="2000" b="1" dirty="0"/>
              <a:t>Графік роботи асистента вчителя складають, узгоджуючи його з: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000" b="1" dirty="0"/>
              <a:t>розкладом уроків у закладі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000" b="1" dirty="0"/>
              <a:t>заняттями інших педагогів, спеціалістів вузького профілю.</a:t>
            </a:r>
          </a:p>
          <a:p>
            <a:r>
              <a:rPr lang="uk-UA" sz="2000" b="1" dirty="0"/>
              <a:t>У графіку фіксують особливості організації навчально-виховного процесу в інклюзивному класі, вказуючи на такі завдання діяльності асистента вчителя, як: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000" b="1" dirty="0"/>
              <a:t>допомога вчителю під час проведення уроків;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000" b="1" dirty="0"/>
              <a:t>розроблення матеріалів для індивідуальної роботи з дітьми;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000" b="1" dirty="0"/>
              <a:t>проведення виховних занять;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000" b="1" dirty="0"/>
              <a:t>індивідуальний супровід дітей;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000" b="1" dirty="0"/>
              <a:t>консультації для батьків;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000" b="1" dirty="0"/>
              <a:t>взаємодія з іншими фахівцями психолого-педагогічного супроводу.</a:t>
            </a:r>
          </a:p>
        </p:txBody>
      </p:sp>
    </p:spTree>
    <p:extLst>
      <p:ext uri="{BB962C8B-B14F-4D97-AF65-F5344CB8AC3E}">
        <p14:creationId xmlns:p14="http://schemas.microsoft.com/office/powerpoint/2010/main" val="539759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987972" y="1028343"/>
            <a:ext cx="1101484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/>
              <a:t>Розклад уроків</a:t>
            </a:r>
          </a:p>
          <a:p>
            <a:r>
              <a:rPr lang="uk-UA" sz="2000" b="1" dirty="0"/>
              <a:t>Асистент учителя не лише записує розклад уроків, а й планує свою присутність на них, про що робить відповідні позначки у розкладі. Якщо урок відбувається за межами школи (у поліклініці, навчально-реабілітаційному закладі, позашкільному закладі), то заповнюють графу про місце його проведення</a:t>
            </a:r>
            <a:r>
              <a:rPr lang="uk-UA" sz="2000" b="1" dirty="0" smtClean="0"/>
              <a:t>.</a:t>
            </a:r>
          </a:p>
          <a:p>
            <a:endParaRPr lang="uk-UA" sz="2000" b="1" dirty="0"/>
          </a:p>
          <a:p>
            <a:r>
              <a:rPr lang="uk-UA" sz="2000" b="1" dirty="0"/>
              <a:t>Щоденний план роботи асистента </a:t>
            </a:r>
            <a:r>
              <a:rPr lang="uk-UA" sz="2000" b="1" dirty="0" smtClean="0"/>
              <a:t>вчителя. </a:t>
            </a:r>
            <a:r>
              <a:rPr lang="uk-UA" sz="2000" b="1" dirty="0"/>
              <a:t>У щоденному плані роботи асистент учителя зазначає: дату й клас прізвище та ім’я учня з особливими освітніми потребами</a:t>
            </a:r>
            <a:r>
              <a:rPr lang="uk-UA" sz="2000" b="1" dirty="0" smtClean="0"/>
              <a:t>.</a:t>
            </a:r>
          </a:p>
          <a:p>
            <a:endParaRPr lang="uk-UA" sz="2000" b="1" dirty="0"/>
          </a:p>
          <a:p>
            <a:r>
              <a:rPr lang="uk-UA" sz="2000" b="1" dirty="0"/>
              <a:t>Окрім того, у щоденному плані роботи можна передбачити такі графи: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000" b="1" dirty="0"/>
              <a:t>індивідуальний супровід дитини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000" b="1" dirty="0"/>
              <a:t>відвідування уроків у класі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000" b="1" dirty="0"/>
              <a:t>адаптація навчальних матеріалів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000" b="1" dirty="0"/>
              <a:t>робота з батьками та педагогами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000" b="1" dirty="0"/>
              <a:t>корекційно-виховна робота.</a:t>
            </a:r>
          </a:p>
        </p:txBody>
      </p:sp>
    </p:spTree>
    <p:extLst>
      <p:ext uri="{BB962C8B-B14F-4D97-AF65-F5344CB8AC3E}">
        <p14:creationId xmlns:p14="http://schemas.microsoft.com/office/powerpoint/2010/main" val="12578256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2060"/>
                </a:solidFill>
              </a:rPr>
              <a:t>Документація асистента вчителя</a:t>
            </a:r>
            <a:endParaRPr lang="uk-UA" b="1" dirty="0">
              <a:solidFill>
                <a:srgbClr val="00206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371599" y="1765738"/>
            <a:ext cx="10557641" cy="4708634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План роботи на рік</a:t>
            </a:r>
          </a:p>
          <a:p>
            <a:r>
              <a:rPr lang="uk-UA" sz="3200" dirty="0" smtClean="0"/>
              <a:t>Графік роботи</a:t>
            </a:r>
          </a:p>
          <a:p>
            <a:r>
              <a:rPr lang="uk-UA" sz="3200" dirty="0" smtClean="0"/>
              <a:t>Журнал обліку робочого часу </a:t>
            </a:r>
          </a:p>
          <a:p>
            <a:r>
              <a:rPr lang="uk-UA" sz="3200" dirty="0" smtClean="0"/>
              <a:t>Журнал спостереження</a:t>
            </a:r>
          </a:p>
          <a:p>
            <a:r>
              <a:rPr lang="uk-UA" sz="3200" dirty="0" smtClean="0"/>
              <a:t>ІПР дитини</a:t>
            </a:r>
            <a:r>
              <a:rPr lang="uk-UA" sz="3200" dirty="0"/>
              <a:t>, складена психолого-педагогічною командою </a:t>
            </a:r>
            <a:r>
              <a:rPr lang="uk-UA" sz="3200" dirty="0" smtClean="0"/>
              <a:t>і затверджена адміністрацією закладу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25779572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103586" y="1487069"/>
            <a:ext cx="10825655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uk-UA" sz="2400" b="1" dirty="0" smtClean="0">
                <a:solidFill>
                  <a:srgbClr val="0070C0"/>
                </a:solidFill>
              </a:rPr>
              <a:t>Наказ </a:t>
            </a:r>
            <a:r>
              <a:rPr lang="uk-UA" sz="2400" b="1" dirty="0">
                <a:solidFill>
                  <a:srgbClr val="0070C0"/>
                </a:solidFill>
              </a:rPr>
              <a:t>Міністерства освіти і науки України від 23.04.2018 №414,</a:t>
            </a:r>
            <a:r>
              <a:rPr lang="uk-UA" sz="2400" b="1" dirty="0"/>
              <a:t>  </a:t>
            </a:r>
            <a:r>
              <a:rPr lang="uk-UA" sz="2000" dirty="0"/>
              <a:t>зареєстрованого в Міністерстві юстиції України11 травня 2018 р. за № 582/32034 «Про затвердження Типового переліку спеціальних засобів корекції психофізичного розвитку дітей з особливими освітніми потребами, які навчаються в інклюзивних та спеціальних класах закладів загальної середньої освіти» - для закупівлі корекційного обладнання за кошти державної субвенції (Постанова КМУ від 21.02.2018 №88</a:t>
            </a:r>
            <a:r>
              <a:rPr lang="uk-UA" sz="2000" dirty="0" smtClean="0"/>
              <a:t>).</a:t>
            </a:r>
          </a:p>
          <a:p>
            <a:pPr marL="457200" indent="-457200">
              <a:buAutoNum type="arabicPeriod"/>
            </a:pPr>
            <a:endParaRPr lang="uk-UA" sz="2000" dirty="0"/>
          </a:p>
          <a:p>
            <a:pPr marL="457200" indent="-457200">
              <a:buAutoNum type="arabicPeriod" startAt="2"/>
            </a:pPr>
            <a:r>
              <a:rPr lang="uk-UA" sz="2400" b="1" dirty="0" smtClean="0">
                <a:solidFill>
                  <a:srgbClr val="0070C0"/>
                </a:solidFill>
              </a:rPr>
              <a:t>Постанова </a:t>
            </a:r>
            <a:r>
              <a:rPr lang="uk-UA" sz="2400" b="1" dirty="0">
                <a:solidFill>
                  <a:srgbClr val="0070C0"/>
                </a:solidFill>
              </a:rPr>
              <a:t>Кабінету Міністрів України від 14 лютого 2018 р. № 72 </a:t>
            </a:r>
            <a:r>
              <a:rPr lang="uk-UA" sz="2000" dirty="0"/>
              <a:t>«Про ЗМІНИ, що вносяться у додаток до постанови Кабінету Міністрів України від 25 серпня 2004 р. № 1096» - щодо надбавки до 20% педагогічним працівникам, які працюють в інклюзивних класах</a:t>
            </a:r>
            <a:r>
              <a:rPr lang="uk-UA" sz="2000" dirty="0" smtClean="0"/>
              <a:t>.</a:t>
            </a:r>
          </a:p>
          <a:p>
            <a:pPr marL="457200" indent="-457200">
              <a:buAutoNum type="arabicPeriod" startAt="2"/>
            </a:pPr>
            <a:endParaRPr lang="uk-UA" sz="2000" dirty="0"/>
          </a:p>
          <a:p>
            <a:r>
              <a:rPr lang="uk-UA" sz="2400" b="1" dirty="0"/>
              <a:t>3.	</a:t>
            </a:r>
            <a:r>
              <a:rPr lang="uk-UA" sz="2400" b="1" dirty="0">
                <a:solidFill>
                  <a:srgbClr val="0070C0"/>
                </a:solidFill>
              </a:rPr>
              <a:t>Наказ Міністерства освіти і науки України від 12.06.2018 №627</a:t>
            </a:r>
            <a:r>
              <a:rPr lang="uk-UA" sz="2000" dirty="0">
                <a:solidFill>
                  <a:srgbClr val="0070C0"/>
                </a:solidFill>
              </a:rPr>
              <a:t> </a:t>
            </a:r>
            <a:r>
              <a:rPr lang="uk-UA" sz="2000" dirty="0"/>
              <a:t>«Про затвердження типової освітньої програми спеціальних закладів загальної середньої освіти ІІ ступеня для дітей з особливими освітніми потребами» - звертаємо увагу, що у Таблицю 16 будуть внесені зміни.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45324" y="441434"/>
            <a:ext cx="9911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rgbClr val="002060"/>
                </a:solidFill>
              </a:rPr>
              <a:t>НОВІ НОРМАТИВНО-ПРАВОВІ ДОКУМЕНТИ</a:t>
            </a:r>
            <a:endParaRPr lang="uk-UA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7575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882869" y="1582341"/>
            <a:ext cx="11140965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 startAt="4"/>
            </a:pPr>
            <a:r>
              <a:rPr lang="ru-RU" sz="2400" b="1" dirty="0" smtClean="0">
                <a:solidFill>
                  <a:srgbClr val="0070C0"/>
                </a:solidFill>
              </a:rPr>
              <a:t>Наказ </a:t>
            </a:r>
            <a:r>
              <a:rPr lang="ru-RU" sz="2400" b="1" dirty="0" err="1">
                <a:solidFill>
                  <a:srgbClr val="0070C0"/>
                </a:solidFill>
              </a:rPr>
              <a:t>Міністерства</a:t>
            </a:r>
            <a:r>
              <a:rPr lang="ru-RU" sz="2400" b="1" dirty="0">
                <a:solidFill>
                  <a:srgbClr val="0070C0"/>
                </a:solidFill>
              </a:rPr>
              <a:t> </a:t>
            </a:r>
            <a:r>
              <a:rPr lang="ru-RU" sz="2400" b="1" dirty="0" err="1">
                <a:solidFill>
                  <a:srgbClr val="0070C0"/>
                </a:solidFill>
              </a:rPr>
              <a:t>освіти</a:t>
            </a:r>
            <a:r>
              <a:rPr lang="ru-RU" sz="2400" b="1" dirty="0">
                <a:solidFill>
                  <a:srgbClr val="0070C0"/>
                </a:solidFill>
              </a:rPr>
              <a:t> і науки </a:t>
            </a:r>
            <a:r>
              <a:rPr lang="ru-RU" sz="2400" b="1" dirty="0" err="1">
                <a:solidFill>
                  <a:srgbClr val="0070C0"/>
                </a:solidFill>
              </a:rPr>
              <a:t>України</a:t>
            </a:r>
            <a:r>
              <a:rPr lang="ru-RU" sz="2400" b="1" dirty="0">
                <a:solidFill>
                  <a:srgbClr val="0070C0"/>
                </a:solidFill>
              </a:rPr>
              <a:t> </a:t>
            </a:r>
            <a:r>
              <a:rPr lang="ru-RU" sz="2400" b="1" dirty="0" err="1">
                <a:solidFill>
                  <a:srgbClr val="0070C0"/>
                </a:solidFill>
              </a:rPr>
              <a:t>від</a:t>
            </a:r>
            <a:r>
              <a:rPr lang="ru-RU" sz="2400" b="1" dirty="0">
                <a:solidFill>
                  <a:srgbClr val="0070C0"/>
                </a:solidFill>
              </a:rPr>
              <a:t> 08.06.2018 №609 </a:t>
            </a:r>
            <a:r>
              <a:rPr lang="ru-RU" sz="2000" dirty="0"/>
              <a:t>«</a:t>
            </a:r>
            <a:r>
              <a:rPr lang="ru-RU" sz="2000" b="1" dirty="0"/>
              <a:t>Про </a:t>
            </a:r>
            <a:r>
              <a:rPr lang="ru-RU" sz="2000" b="1" dirty="0" err="1"/>
              <a:t>затвердження</a:t>
            </a:r>
            <a:r>
              <a:rPr lang="ru-RU" sz="2000" b="1" dirty="0"/>
              <a:t> </a:t>
            </a:r>
            <a:r>
              <a:rPr lang="ru-RU" sz="2000" b="1" dirty="0" err="1"/>
              <a:t>Примірного</a:t>
            </a:r>
            <a:r>
              <a:rPr lang="ru-RU" sz="2000" b="1" dirty="0"/>
              <a:t> </a:t>
            </a:r>
            <a:r>
              <a:rPr lang="ru-RU" sz="2000" b="1" dirty="0" err="1"/>
              <a:t>положення</a:t>
            </a:r>
            <a:r>
              <a:rPr lang="ru-RU" sz="2000" b="1" dirty="0"/>
              <a:t> про команду психолого-</a:t>
            </a:r>
            <a:r>
              <a:rPr lang="ru-RU" sz="2000" b="1" dirty="0" err="1"/>
              <a:t>педагогічного</a:t>
            </a:r>
            <a:r>
              <a:rPr lang="ru-RU" sz="2000" b="1" dirty="0"/>
              <a:t> </a:t>
            </a:r>
            <a:r>
              <a:rPr lang="ru-RU" sz="2000" b="1" dirty="0" err="1"/>
              <a:t>супроводу</a:t>
            </a:r>
            <a:r>
              <a:rPr lang="ru-RU" sz="2000" b="1" dirty="0"/>
              <a:t> </a:t>
            </a:r>
            <a:r>
              <a:rPr lang="ru-RU" sz="2000" b="1" dirty="0" err="1"/>
              <a:t>дитини</a:t>
            </a:r>
            <a:r>
              <a:rPr lang="ru-RU" sz="2000" b="1" dirty="0"/>
              <a:t> з </a:t>
            </a:r>
            <a:r>
              <a:rPr lang="ru-RU" sz="2000" b="1" dirty="0" err="1"/>
              <a:t>особливими</a:t>
            </a:r>
            <a:r>
              <a:rPr lang="ru-RU" sz="2000" b="1" dirty="0"/>
              <a:t> </a:t>
            </a:r>
            <a:r>
              <a:rPr lang="ru-RU" sz="2000" b="1" dirty="0" err="1"/>
              <a:t>освітніми</a:t>
            </a:r>
            <a:r>
              <a:rPr lang="ru-RU" sz="2000" b="1" dirty="0"/>
              <a:t> потребами в </a:t>
            </a:r>
            <a:r>
              <a:rPr lang="ru-RU" sz="2000" b="1" dirty="0" err="1"/>
              <a:t>закладі</a:t>
            </a:r>
            <a:r>
              <a:rPr lang="ru-RU" sz="2000" b="1" dirty="0"/>
              <a:t> </a:t>
            </a:r>
            <a:r>
              <a:rPr lang="ru-RU" sz="2000" b="1" dirty="0" err="1"/>
              <a:t>загальної</a:t>
            </a:r>
            <a:r>
              <a:rPr lang="ru-RU" sz="2000" b="1" dirty="0"/>
              <a:t> </a:t>
            </a:r>
            <a:r>
              <a:rPr lang="ru-RU" sz="2000" b="1" dirty="0" err="1"/>
              <a:t>середньої</a:t>
            </a:r>
            <a:r>
              <a:rPr lang="ru-RU" sz="2000" b="1" dirty="0"/>
              <a:t> та </a:t>
            </a:r>
            <a:r>
              <a:rPr lang="ru-RU" sz="2000" b="1" dirty="0" err="1"/>
              <a:t>дошкільної</a:t>
            </a:r>
            <a:r>
              <a:rPr lang="ru-RU" sz="2000" b="1" dirty="0"/>
              <a:t> </a:t>
            </a:r>
            <a:r>
              <a:rPr lang="ru-RU" sz="2000" b="1" dirty="0" err="1"/>
              <a:t>освіти</a:t>
            </a:r>
            <a:r>
              <a:rPr lang="ru-RU" sz="2000" b="1" dirty="0"/>
              <a:t>» - на </a:t>
            </a:r>
            <a:r>
              <a:rPr lang="ru-RU" sz="2000" b="1" dirty="0" err="1"/>
              <a:t>основі</a:t>
            </a:r>
            <a:r>
              <a:rPr lang="ru-RU" sz="2000" b="1" dirty="0"/>
              <a:t> </a:t>
            </a:r>
            <a:r>
              <a:rPr lang="ru-RU" sz="2000" b="1" dirty="0" err="1"/>
              <a:t>якого</a:t>
            </a:r>
            <a:r>
              <a:rPr lang="ru-RU" sz="2000" b="1" dirty="0"/>
              <a:t> </a:t>
            </a:r>
            <a:r>
              <a:rPr lang="ru-RU" sz="2000" b="1" dirty="0" err="1"/>
              <a:t>можна</a:t>
            </a:r>
            <a:r>
              <a:rPr lang="ru-RU" sz="2000" b="1" dirty="0"/>
              <a:t> </a:t>
            </a:r>
            <a:r>
              <a:rPr lang="ru-RU" sz="2000" b="1" dirty="0" err="1"/>
              <a:t>укладати</a:t>
            </a:r>
            <a:r>
              <a:rPr lang="ru-RU" sz="2000" b="1" dirty="0"/>
              <a:t> </a:t>
            </a:r>
            <a:r>
              <a:rPr lang="ru-RU" sz="2000" b="1" dirty="0" err="1"/>
              <a:t>шкільне</a:t>
            </a:r>
            <a:r>
              <a:rPr lang="ru-RU" sz="2000" b="1" dirty="0"/>
              <a:t> </a:t>
            </a:r>
            <a:r>
              <a:rPr lang="ru-RU" sz="2000" b="1" dirty="0" err="1"/>
              <a:t>Положення</a:t>
            </a:r>
            <a:r>
              <a:rPr lang="ru-RU" sz="2000" b="1" dirty="0"/>
              <a:t> та </a:t>
            </a:r>
            <a:r>
              <a:rPr lang="ru-RU" sz="2000" b="1" dirty="0" err="1"/>
              <a:t>писати</a:t>
            </a:r>
            <a:r>
              <a:rPr lang="ru-RU" sz="2000" b="1" dirty="0"/>
              <a:t> </a:t>
            </a:r>
            <a:r>
              <a:rPr lang="ru-RU" sz="2000" b="1" dirty="0" err="1"/>
              <a:t>накази</a:t>
            </a:r>
            <a:r>
              <a:rPr lang="ru-RU" sz="2000" b="1" dirty="0"/>
              <a:t> про команду </a:t>
            </a:r>
            <a:r>
              <a:rPr lang="ru-RU" sz="2000" b="1" dirty="0" err="1"/>
              <a:t>індивідуального</a:t>
            </a:r>
            <a:r>
              <a:rPr lang="ru-RU" sz="2000" b="1" dirty="0"/>
              <a:t> </a:t>
            </a:r>
            <a:r>
              <a:rPr lang="ru-RU" sz="2000" b="1" dirty="0" err="1"/>
              <a:t>супроводу</a:t>
            </a:r>
            <a:r>
              <a:rPr lang="ru-RU" sz="2000" b="1" dirty="0"/>
              <a:t> для </a:t>
            </a:r>
            <a:r>
              <a:rPr lang="ru-RU" sz="2000" b="1" dirty="0" err="1"/>
              <a:t>кожної</a:t>
            </a:r>
            <a:r>
              <a:rPr lang="ru-RU" sz="2000" b="1" dirty="0"/>
              <a:t> </a:t>
            </a:r>
            <a:r>
              <a:rPr lang="ru-RU" sz="2000" b="1" dirty="0" err="1"/>
              <a:t>дитини</a:t>
            </a:r>
            <a:r>
              <a:rPr lang="ru-RU" sz="2000" b="1" dirty="0"/>
              <a:t> на </a:t>
            </a:r>
            <a:r>
              <a:rPr lang="ru-RU" sz="2000" b="1" dirty="0" err="1"/>
              <a:t>інклюзивному</a:t>
            </a:r>
            <a:r>
              <a:rPr lang="ru-RU" sz="2000" b="1" dirty="0"/>
              <a:t> </a:t>
            </a:r>
            <a:r>
              <a:rPr lang="ru-RU" sz="2000" b="1" dirty="0" err="1"/>
              <a:t>навчанні</a:t>
            </a:r>
            <a:r>
              <a:rPr lang="ru-RU" sz="2000" b="1" dirty="0" smtClean="0"/>
              <a:t>.</a:t>
            </a:r>
          </a:p>
          <a:p>
            <a:pPr marL="457200" indent="-457200">
              <a:buAutoNum type="arabicPeriod" startAt="4"/>
            </a:pPr>
            <a:endParaRPr lang="ru-RU" sz="2000" b="1" dirty="0"/>
          </a:p>
          <a:p>
            <a:pPr marL="457200" indent="-457200">
              <a:buAutoNum type="arabicPeriod" startAt="4"/>
            </a:pPr>
            <a:endParaRPr lang="ru-RU" sz="2000" b="1" dirty="0"/>
          </a:p>
          <a:p>
            <a:r>
              <a:rPr lang="ru-RU" sz="2400" b="1" dirty="0">
                <a:solidFill>
                  <a:srgbClr val="0070C0"/>
                </a:solidFill>
              </a:rPr>
              <a:t>5.	Наказ </a:t>
            </a:r>
            <a:r>
              <a:rPr lang="ru-RU" sz="2400" b="1" dirty="0" err="1">
                <a:solidFill>
                  <a:srgbClr val="0070C0"/>
                </a:solidFill>
              </a:rPr>
              <a:t>Міністерства</a:t>
            </a:r>
            <a:r>
              <a:rPr lang="ru-RU" sz="2400" b="1" dirty="0">
                <a:solidFill>
                  <a:srgbClr val="0070C0"/>
                </a:solidFill>
              </a:rPr>
              <a:t> </a:t>
            </a:r>
            <a:r>
              <a:rPr lang="ru-RU" sz="2400" b="1" dirty="0" err="1">
                <a:solidFill>
                  <a:srgbClr val="0070C0"/>
                </a:solidFill>
              </a:rPr>
              <a:t>освіти</a:t>
            </a:r>
            <a:r>
              <a:rPr lang="ru-RU" sz="2400" b="1" dirty="0">
                <a:solidFill>
                  <a:srgbClr val="0070C0"/>
                </a:solidFill>
              </a:rPr>
              <a:t> і науки </a:t>
            </a:r>
            <a:r>
              <a:rPr lang="ru-RU" sz="2400" b="1" dirty="0" err="1">
                <a:solidFill>
                  <a:srgbClr val="0070C0"/>
                </a:solidFill>
              </a:rPr>
              <a:t>України</a:t>
            </a:r>
            <a:r>
              <a:rPr lang="ru-RU" sz="2400" b="1" dirty="0">
                <a:solidFill>
                  <a:srgbClr val="0070C0"/>
                </a:solidFill>
              </a:rPr>
              <a:t> </a:t>
            </a:r>
            <a:r>
              <a:rPr lang="ru-RU" sz="2400" b="1" dirty="0" err="1">
                <a:solidFill>
                  <a:srgbClr val="0070C0"/>
                </a:solidFill>
              </a:rPr>
              <a:t>від</a:t>
            </a:r>
            <a:r>
              <a:rPr lang="ru-RU" sz="2400" b="1" dirty="0">
                <a:solidFill>
                  <a:srgbClr val="0070C0"/>
                </a:solidFill>
              </a:rPr>
              <a:t> 01.02.2018 №90 </a:t>
            </a:r>
            <a:r>
              <a:rPr lang="ru-RU" sz="2000" b="1" dirty="0"/>
              <a:t>«Про </a:t>
            </a:r>
            <a:r>
              <a:rPr lang="ru-RU" sz="2000" b="1" dirty="0" err="1"/>
              <a:t>внесення</a:t>
            </a:r>
            <a:r>
              <a:rPr lang="ru-RU" sz="2000" b="1" dirty="0"/>
              <a:t> </a:t>
            </a:r>
            <a:r>
              <a:rPr lang="ru-RU" sz="2000" b="1" dirty="0" err="1"/>
              <a:t>змін</a:t>
            </a:r>
            <a:r>
              <a:rPr lang="ru-RU" sz="2000" b="1" dirty="0"/>
              <a:t> до наказу </a:t>
            </a:r>
            <a:r>
              <a:rPr lang="ru-RU" sz="2000" b="1" dirty="0" err="1"/>
              <a:t>Міністерства</a:t>
            </a:r>
            <a:r>
              <a:rPr lang="ru-RU" sz="2000" b="1" dirty="0"/>
              <a:t> </a:t>
            </a:r>
            <a:r>
              <a:rPr lang="ru-RU" sz="2000" b="1" dirty="0" err="1"/>
              <a:t>освіти</a:t>
            </a:r>
            <a:r>
              <a:rPr lang="ru-RU" sz="2000" b="1" dirty="0"/>
              <a:t> і науки </a:t>
            </a:r>
            <a:r>
              <a:rPr lang="ru-RU" sz="2000" b="1" dirty="0" err="1"/>
              <a:t>України</a:t>
            </a:r>
            <a:r>
              <a:rPr lang="ru-RU" sz="2000" b="1" dirty="0"/>
              <a:t> </a:t>
            </a:r>
            <a:r>
              <a:rPr lang="ru-RU" sz="2000" b="1" dirty="0" err="1"/>
              <a:t>від</a:t>
            </a:r>
            <a:r>
              <a:rPr lang="ru-RU" sz="2000" b="1" dirty="0"/>
              <a:t> 06 </a:t>
            </a:r>
            <a:r>
              <a:rPr lang="ru-RU" sz="2000" b="1" dirty="0" err="1"/>
              <a:t>грудня</a:t>
            </a:r>
            <a:r>
              <a:rPr lang="ru-RU" sz="2000" b="1" dirty="0"/>
              <a:t> 2010 року № 1205» - </a:t>
            </a:r>
            <a:r>
              <a:rPr lang="ru-RU" sz="2000" b="1" dirty="0" err="1"/>
              <a:t>щодо</a:t>
            </a:r>
            <a:r>
              <a:rPr lang="ru-RU" sz="2000" b="1" dirty="0"/>
              <a:t> </a:t>
            </a:r>
            <a:r>
              <a:rPr lang="ru-RU" sz="2000" b="1" dirty="0" err="1"/>
              <a:t>введення</a:t>
            </a:r>
            <a:r>
              <a:rPr lang="ru-RU" sz="2000" b="1" dirty="0"/>
              <a:t> </a:t>
            </a:r>
            <a:r>
              <a:rPr lang="ru-RU" sz="2000" b="1" dirty="0" err="1"/>
              <a:t>додаткових</a:t>
            </a:r>
            <a:r>
              <a:rPr lang="ru-RU" sz="2000" b="1" dirty="0"/>
              <a:t> ставок: 1 ставка </a:t>
            </a:r>
            <a:r>
              <a:rPr lang="ru-RU" sz="2000" b="1" dirty="0" err="1"/>
              <a:t>асистента</a:t>
            </a:r>
            <a:r>
              <a:rPr lang="ru-RU" sz="2000" b="1" dirty="0"/>
              <a:t> </a:t>
            </a:r>
            <a:r>
              <a:rPr lang="ru-RU" sz="2000" b="1" dirty="0" err="1"/>
              <a:t>вчителя</a:t>
            </a:r>
            <a:r>
              <a:rPr lang="ru-RU" sz="2000" b="1" dirty="0"/>
              <a:t>, 0,5 ставки (9 год.) </a:t>
            </a:r>
            <a:r>
              <a:rPr lang="ru-RU" sz="2000" b="1" dirty="0" err="1"/>
              <a:t>вчителя</a:t>
            </a:r>
            <a:r>
              <a:rPr lang="ru-RU" sz="2000" b="1" dirty="0"/>
              <a:t>-дефектолога.</a:t>
            </a:r>
          </a:p>
        </p:txBody>
      </p:sp>
    </p:spTree>
    <p:extLst>
      <p:ext uri="{BB962C8B-B14F-4D97-AF65-F5344CB8AC3E}">
        <p14:creationId xmlns:p14="http://schemas.microsoft.com/office/powerpoint/2010/main" val="32608406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008992" y="1086489"/>
            <a:ext cx="11004331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 startAt="6"/>
            </a:pPr>
            <a:r>
              <a:rPr lang="uk-UA" sz="2400" b="1" dirty="0" smtClean="0">
                <a:solidFill>
                  <a:srgbClr val="0070C0"/>
                </a:solidFill>
              </a:rPr>
              <a:t>Наказ </a:t>
            </a:r>
            <a:r>
              <a:rPr lang="uk-UA" sz="2400" b="1" dirty="0">
                <a:solidFill>
                  <a:srgbClr val="0070C0"/>
                </a:solidFill>
              </a:rPr>
              <a:t>Міністерства освіти і науки України від 25.06.2018 №693 </a:t>
            </a:r>
            <a:r>
              <a:rPr lang="uk-UA" sz="2000" b="1" dirty="0"/>
              <a:t>«Про затвердження типової освітньої програми спеціальних закладів загальної середньої освіти І ступеня для дітей з особливими освітніми потребами</a:t>
            </a:r>
            <a:r>
              <a:rPr lang="uk-UA" sz="2000" b="1" dirty="0" smtClean="0"/>
              <a:t>».</a:t>
            </a:r>
          </a:p>
          <a:p>
            <a:pPr marL="457200" indent="-457200">
              <a:buAutoNum type="arabicPeriod" startAt="6"/>
            </a:pPr>
            <a:endParaRPr lang="uk-UA" sz="2000" b="1" dirty="0" smtClean="0"/>
          </a:p>
          <a:p>
            <a:pPr marL="457200" indent="-457200">
              <a:buAutoNum type="arabicPeriod" startAt="6"/>
            </a:pPr>
            <a:endParaRPr lang="uk-UA" sz="2000" b="1" dirty="0"/>
          </a:p>
          <a:p>
            <a:pPr marL="457200" indent="-457200">
              <a:buAutoNum type="arabicPeriod" startAt="7"/>
            </a:pPr>
            <a:r>
              <a:rPr lang="uk-UA" sz="2400" b="1" dirty="0" smtClean="0">
                <a:solidFill>
                  <a:srgbClr val="0070C0"/>
                </a:solidFill>
              </a:rPr>
              <a:t>Наказ </a:t>
            </a:r>
            <a:r>
              <a:rPr lang="uk-UA" sz="2400" b="1" dirty="0">
                <a:solidFill>
                  <a:srgbClr val="0070C0"/>
                </a:solidFill>
              </a:rPr>
              <a:t>Міністерства освіти і науки України від 26.07.2018 №816 </a:t>
            </a:r>
            <a:r>
              <a:rPr lang="uk-UA" sz="2000" b="1" dirty="0"/>
              <a:t>«Про затвердження типової освітньої програми початкової освіти спеціальних закладів загальної середньої освіти для учнів 1 класів з інтелектуальними порушеннями</a:t>
            </a:r>
            <a:r>
              <a:rPr lang="uk-UA" sz="2000" b="1" dirty="0" smtClean="0"/>
              <a:t>».</a:t>
            </a:r>
          </a:p>
          <a:p>
            <a:pPr marL="457200" indent="-457200">
              <a:buAutoNum type="arabicPeriod" startAt="7"/>
            </a:pPr>
            <a:endParaRPr lang="uk-UA" sz="2000" b="1" dirty="0" smtClean="0"/>
          </a:p>
          <a:p>
            <a:pPr marL="457200" indent="-457200">
              <a:buAutoNum type="arabicPeriod" startAt="7"/>
            </a:pPr>
            <a:endParaRPr lang="uk-UA" sz="2000" b="1" dirty="0"/>
          </a:p>
          <a:p>
            <a:r>
              <a:rPr lang="uk-UA" sz="2400" b="1" dirty="0">
                <a:solidFill>
                  <a:srgbClr val="0070C0"/>
                </a:solidFill>
              </a:rPr>
              <a:t>8.</a:t>
            </a:r>
            <a:r>
              <a:rPr lang="uk-UA" sz="2400" b="1" dirty="0"/>
              <a:t>	</a:t>
            </a:r>
            <a:r>
              <a:rPr lang="uk-UA" sz="2400" b="1" dirty="0">
                <a:solidFill>
                  <a:srgbClr val="0070C0"/>
                </a:solidFill>
              </a:rPr>
              <a:t>Лист Міністерства освіти і науки України від 06.08.2018 №1/9-485</a:t>
            </a:r>
            <a:r>
              <a:rPr lang="uk-UA" sz="2000" b="1" dirty="0">
                <a:solidFill>
                  <a:srgbClr val="0070C0"/>
                </a:solidFill>
              </a:rPr>
              <a:t> </a:t>
            </a:r>
            <a:r>
              <a:rPr lang="uk-UA" sz="2000" b="1" dirty="0"/>
              <a:t>«Організаційно-методичні засади освітнього процесу у спеціальних закладах освіти в 2018/2019 навчальному році».</a:t>
            </a:r>
          </a:p>
          <a:p>
            <a:endParaRPr lang="uk-UA" sz="2000" b="1" dirty="0"/>
          </a:p>
        </p:txBody>
      </p:sp>
    </p:spTree>
    <p:extLst>
      <p:ext uri="{BB962C8B-B14F-4D97-AF65-F5344CB8AC3E}">
        <p14:creationId xmlns:p14="http://schemas.microsoft.com/office/powerpoint/2010/main" val="1583215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0524" y="346841"/>
            <a:ext cx="108887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>
                <a:solidFill>
                  <a:srgbClr val="002060"/>
                </a:solidFill>
              </a:rPr>
              <a:t>ІНКЛЮЗИВНА ОСВІТА</a:t>
            </a:r>
            <a:r>
              <a:rPr lang="ru-RU" sz="2800" b="1" dirty="0" smtClean="0">
                <a:solidFill>
                  <a:srgbClr val="002060"/>
                </a:solidFill>
              </a:rPr>
              <a:t>, </a:t>
            </a:r>
            <a:r>
              <a:rPr lang="ru-RU" sz="2800" b="1" dirty="0">
                <a:solidFill>
                  <a:srgbClr val="002060"/>
                </a:solidFill>
              </a:rPr>
              <a:t>ДІТИ</a:t>
            </a:r>
          </a:p>
          <a:p>
            <a:pPr algn="ctr"/>
            <a:r>
              <a:rPr lang="ru-RU" sz="2800" b="1" dirty="0">
                <a:solidFill>
                  <a:srgbClr val="002060"/>
                </a:solidFill>
              </a:rPr>
              <a:t>З ОСОБЛИВИМИ ОСВІТНІМИ ПОТРЕБАМИ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40524" y="1608083"/>
            <a:ext cx="108887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70C0"/>
                </a:solidFill>
              </a:rPr>
              <a:t>Інклюзивна освіта </a:t>
            </a:r>
            <a:r>
              <a:rPr lang="uk-UA" dirty="0"/>
              <a:t>– це «включення» дітей з </a:t>
            </a:r>
            <a:r>
              <a:rPr lang="uk-UA" dirty="0" smtClean="0"/>
              <a:t>особливими освітніми </a:t>
            </a:r>
            <a:r>
              <a:rPr lang="uk-UA" dirty="0"/>
              <a:t>потребами та дітей з інвалідністю в </a:t>
            </a:r>
            <a:r>
              <a:rPr lang="uk-UA" dirty="0" smtClean="0"/>
              <a:t>   загальноосвітні навчальні </a:t>
            </a:r>
            <a:r>
              <a:rPr lang="uk-UA" dirty="0"/>
              <a:t>заклади</a:t>
            </a:r>
            <a:r>
              <a:rPr lang="uk-UA" dirty="0" smtClean="0"/>
              <a:t>.   </a:t>
            </a:r>
            <a:r>
              <a:rPr lang="uk-UA" dirty="0"/>
              <a:t>Ширше розуміння </a:t>
            </a:r>
            <a:r>
              <a:rPr lang="uk-UA" dirty="0" smtClean="0"/>
              <a:t>інклюзивної освіти </a:t>
            </a:r>
            <a:r>
              <a:rPr lang="uk-UA" dirty="0"/>
              <a:t>полягає в позитивному ставленні до </a:t>
            </a:r>
            <a:r>
              <a:rPr lang="uk-UA" dirty="0" smtClean="0"/>
              <a:t>багатоманітності  учнів</a:t>
            </a:r>
            <a:r>
              <a:rPr lang="uk-UA" dirty="0"/>
              <a:t>, цінуванні та врахуванні відмінностей </a:t>
            </a:r>
            <a:r>
              <a:rPr lang="uk-UA" dirty="0" smtClean="0"/>
              <a:t>кожного учня</a:t>
            </a:r>
            <a:r>
              <a:rPr lang="uk-UA" dirty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87669" y="3321269"/>
            <a:ext cx="107415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   </a:t>
            </a:r>
            <a:r>
              <a:rPr lang="uk-UA" sz="2000" dirty="0" smtClean="0"/>
              <a:t>•  В </a:t>
            </a:r>
            <a:r>
              <a:rPr lang="uk-UA" sz="2000" dirty="0"/>
              <a:t>основі інклюзивної освіти – підхід, що базується на </a:t>
            </a:r>
            <a:r>
              <a:rPr lang="uk-UA" sz="2000" dirty="0" smtClean="0"/>
              <a:t>дотриманні права </a:t>
            </a:r>
            <a:r>
              <a:rPr lang="uk-UA" sz="2000" dirty="0"/>
              <a:t>на освіту для всіх дітей, у тому числі </a:t>
            </a:r>
            <a:r>
              <a:rPr lang="uk-UA" sz="2000" dirty="0" smtClean="0"/>
              <a:t>дітей із </a:t>
            </a:r>
            <a:r>
              <a:rPr lang="uk-UA" sz="2000" dirty="0"/>
              <a:t>соціально вразливих груп (дітей з особливими </a:t>
            </a:r>
            <a:r>
              <a:rPr lang="uk-UA" sz="2000" dirty="0" smtClean="0"/>
              <a:t>освітніми потребами</a:t>
            </a:r>
            <a:r>
              <a:rPr lang="uk-UA" sz="2000" dirty="0"/>
              <a:t>, дітей з інвалідністю, дітей-сиріт тощо).</a:t>
            </a:r>
          </a:p>
          <a:p>
            <a:r>
              <a:rPr lang="uk-UA" sz="2000" dirty="0" smtClean="0"/>
              <a:t>    • </a:t>
            </a:r>
            <a:r>
              <a:rPr lang="uk-UA" sz="2000" dirty="0"/>
              <a:t>Позитивне сприйняття багатоманітності – сприйняття </a:t>
            </a:r>
            <a:r>
              <a:rPr lang="uk-UA" sz="2000" dirty="0" smtClean="0"/>
              <a:t>індивідуальних відмінностей </a:t>
            </a:r>
            <a:r>
              <a:rPr lang="uk-UA" sz="2000" dirty="0"/>
              <a:t>учнів як корисного ресурсу, а </a:t>
            </a:r>
            <a:r>
              <a:rPr lang="uk-UA" sz="2000" dirty="0" smtClean="0"/>
              <a:t>не проблеми</a:t>
            </a:r>
            <a:r>
              <a:rPr lang="uk-UA" sz="2000" dirty="0"/>
              <a:t>.</a:t>
            </a:r>
          </a:p>
          <a:p>
            <a:r>
              <a:rPr lang="uk-UA" sz="2000" dirty="0" smtClean="0"/>
              <a:t>   • </a:t>
            </a:r>
            <a:r>
              <a:rPr lang="uk-UA" sz="2000" dirty="0"/>
              <a:t>Максимально значуща участь в освітньому процесі, а </a:t>
            </a:r>
            <a:r>
              <a:rPr lang="uk-UA" sz="2000" dirty="0" smtClean="0"/>
              <a:t>не тільки </a:t>
            </a:r>
            <a:r>
              <a:rPr lang="uk-UA" sz="2000" dirty="0"/>
              <a:t>фізична присутність у класі/групі.</a:t>
            </a:r>
          </a:p>
          <a:p>
            <a:r>
              <a:rPr lang="uk-UA" sz="2000" dirty="0" smtClean="0"/>
              <a:t>   • </a:t>
            </a:r>
            <a:r>
              <a:rPr lang="uk-UA" sz="2000" dirty="0"/>
              <a:t>Виявлення й усунення бар’єрів (фізичних, </a:t>
            </a:r>
            <a:r>
              <a:rPr lang="uk-UA" sz="2000" dirty="0" smtClean="0"/>
              <a:t>інформаційних, інституційних </a:t>
            </a:r>
            <a:r>
              <a:rPr lang="uk-UA" sz="2000" dirty="0"/>
              <a:t>і негативного/упередженого ставлення)</a:t>
            </a:r>
          </a:p>
        </p:txBody>
      </p:sp>
    </p:spTree>
    <p:extLst>
      <p:ext uri="{BB962C8B-B14F-4D97-AF65-F5344CB8AC3E}">
        <p14:creationId xmlns:p14="http://schemas.microsoft.com/office/powerpoint/2010/main" val="3469834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5021" y="283779"/>
            <a:ext cx="105313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ОСОБЛИВОСТІ ОРГАНІЗАЦІЇ НАВЧАННЯ</a:t>
            </a:r>
          </a:p>
          <a:p>
            <a:pPr algn="ctr"/>
            <a:r>
              <a:rPr lang="ru-RU" sz="2800" b="1" dirty="0">
                <a:solidFill>
                  <a:srgbClr val="002060"/>
                </a:solidFill>
              </a:rPr>
              <a:t>В ІНКЛЮЗИВНОМУ НАВЧАЛЬНОМУ ЗАКЛАДІ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61545" y="1492469"/>
            <a:ext cx="1093075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               Хто </a:t>
            </a:r>
            <a:r>
              <a:rPr lang="uk-UA" sz="2400" b="1" dirty="0"/>
              <a:t>в навчальному закладі відповідає за </a:t>
            </a:r>
            <a:r>
              <a:rPr lang="uk-UA" sz="2400" b="1" dirty="0" smtClean="0"/>
              <a:t>організацію      </a:t>
            </a:r>
          </a:p>
          <a:p>
            <a:r>
              <a:rPr lang="uk-UA" sz="2400" b="1" dirty="0"/>
              <a:t> </a:t>
            </a:r>
            <a:r>
              <a:rPr lang="uk-UA" sz="2400" b="1" dirty="0" smtClean="0"/>
              <a:t>                                             інклюзивної </a:t>
            </a:r>
            <a:r>
              <a:rPr lang="uk-UA" sz="2400" b="1" dirty="0"/>
              <a:t>освіти?</a:t>
            </a:r>
          </a:p>
          <a:p>
            <a:r>
              <a:rPr lang="uk-UA" sz="2000" dirty="0" smtClean="0"/>
              <a:t>    За </a:t>
            </a:r>
            <a:r>
              <a:rPr lang="uk-UA" sz="2000" dirty="0"/>
              <a:t>організацію інклюзивної освіти, як і за організацію </a:t>
            </a:r>
            <a:r>
              <a:rPr lang="uk-UA" sz="2000" dirty="0" smtClean="0"/>
              <a:t>освітнього процесу </a:t>
            </a:r>
            <a:r>
              <a:rPr lang="uk-UA" sz="2000" dirty="0"/>
              <a:t>в цілому, відповідає керівник навчального </a:t>
            </a:r>
            <a:r>
              <a:rPr lang="uk-UA" sz="2000" dirty="0" smtClean="0"/>
              <a:t>закладу.  Часто </a:t>
            </a:r>
            <a:r>
              <a:rPr lang="uk-UA" sz="2000" dirty="0"/>
              <a:t>керівник навчального закладу покладає питання</a:t>
            </a:r>
          </a:p>
          <a:p>
            <a:r>
              <a:rPr lang="uk-UA" sz="2000" dirty="0"/>
              <a:t>організації інклюзивної освіти на свого заступника.</a:t>
            </a:r>
          </a:p>
          <a:p>
            <a:r>
              <a:rPr lang="uk-UA" sz="2000" dirty="0" smtClean="0"/>
              <a:t>    Детальніше </a:t>
            </a:r>
            <a:r>
              <a:rPr lang="uk-UA" sz="2000" dirty="0"/>
              <a:t>інформацію про навчальні досягнення </a:t>
            </a:r>
            <a:r>
              <a:rPr lang="uk-UA" sz="2000" dirty="0" smtClean="0"/>
              <a:t>дитини   можна </a:t>
            </a:r>
            <a:r>
              <a:rPr lang="uk-UA" sz="2000" dirty="0"/>
              <a:t>дізнатися у класного керівника та вчителя.</a:t>
            </a:r>
          </a:p>
          <a:p>
            <a:endParaRPr lang="uk-UA" sz="2000" dirty="0" smtClean="0"/>
          </a:p>
          <a:p>
            <a:r>
              <a:rPr lang="uk-UA" sz="2400" b="1" dirty="0" smtClean="0"/>
              <a:t>                                    За </a:t>
            </a:r>
            <a:r>
              <a:rPr lang="uk-UA" sz="2400" b="1" dirty="0"/>
              <a:t>що відповідають батьки?</a:t>
            </a:r>
          </a:p>
          <a:p>
            <a:r>
              <a:rPr lang="uk-UA" sz="2000" dirty="0"/>
              <a:t>Батьки або особи, які їх замінюють, є учасниками </a:t>
            </a:r>
            <a:r>
              <a:rPr lang="uk-UA" sz="2000" dirty="0" smtClean="0"/>
              <a:t>навчально-виховного процесу </a:t>
            </a:r>
            <a:r>
              <a:rPr lang="uk-UA" sz="2000" dirty="0"/>
              <a:t>й повинні сприяти </a:t>
            </a:r>
            <a:r>
              <a:rPr lang="uk-UA" sz="2000" dirty="0" smtClean="0"/>
              <a:t>здобуттю дітьми </a:t>
            </a:r>
            <a:r>
              <a:rPr lang="uk-UA" sz="2000" dirty="0"/>
              <a:t>освіти: зобов’язані постійно дбати про фізичне </a:t>
            </a:r>
            <a:r>
              <a:rPr lang="uk-UA" sz="2000" dirty="0" smtClean="0"/>
              <a:t>здоров’я, психічний </a:t>
            </a:r>
            <a:r>
              <a:rPr lang="uk-UA" sz="2000" dirty="0"/>
              <a:t>стан дітей, створення належних умов </a:t>
            </a:r>
            <a:r>
              <a:rPr lang="uk-UA" sz="2000" dirty="0" smtClean="0"/>
              <a:t>для розвитку </a:t>
            </a:r>
            <a:r>
              <a:rPr lang="uk-UA" sz="2000" dirty="0"/>
              <a:t>їх природних </a:t>
            </a:r>
            <a:r>
              <a:rPr lang="uk-UA" sz="2000" dirty="0" smtClean="0"/>
              <a:t>здібностей.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1219724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7159" y="304800"/>
            <a:ext cx="10657489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 smtClean="0">
                <a:solidFill>
                  <a:srgbClr val="002060"/>
                </a:solidFill>
              </a:rPr>
              <a:t>Наказ МОН № 609 від 08.06.2018р. </a:t>
            </a:r>
          </a:p>
          <a:p>
            <a:pPr algn="ctr"/>
            <a:r>
              <a:rPr lang="uk-UA" sz="3200" b="1" dirty="0" smtClean="0">
                <a:solidFill>
                  <a:srgbClr val="002060"/>
                </a:solidFill>
              </a:rPr>
              <a:t>Про затвердження Примірного положення про команду психолого-педагогічного супроводу дитини з особливими освітніми потребами в закладі загальної середньої та дошкільної освіти </a:t>
            </a:r>
            <a:endParaRPr lang="uk-UA" sz="3200" b="1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92772" y="3331779"/>
            <a:ext cx="1054187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Відповідно до вищевказаного наказу директор навчального закладу видає: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b="1" dirty="0" smtClean="0"/>
              <a:t> наказ (або вносить зміни до існуючого) про команду психолого-педагогічного супроводу дитини з ООП;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b="1" dirty="0" smtClean="0"/>
              <a:t>наказ про створення інклюзивного класу (групи)</a:t>
            </a:r>
            <a:endParaRPr lang="uk-UA" sz="2800" b="1" dirty="0"/>
          </a:p>
        </p:txBody>
      </p:sp>
    </p:spTree>
    <p:extLst>
      <p:ext uri="{BB962C8B-B14F-4D97-AF65-F5344CB8AC3E}">
        <p14:creationId xmlns:p14="http://schemas.microsoft.com/office/powerpoint/2010/main" val="2774929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861848" y="276514"/>
            <a:ext cx="11225048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/>
              <a:t> НАКАЗ</a:t>
            </a:r>
          </a:p>
          <a:p>
            <a:r>
              <a:rPr lang="uk-UA" sz="1400" dirty="0"/>
              <a:t> </a:t>
            </a:r>
            <a:r>
              <a:rPr lang="uk-UA" sz="1400" b="1" dirty="0" smtClean="0"/>
              <a:t>Про створення команди психолого-педагогічного супроводу</a:t>
            </a:r>
          </a:p>
          <a:p>
            <a:r>
              <a:rPr lang="uk-UA" sz="1400" b="1" dirty="0" smtClean="0"/>
              <a:t>_(назва закладу)____________________ </a:t>
            </a:r>
            <a:endParaRPr lang="uk-UA" sz="1400" b="1" dirty="0"/>
          </a:p>
          <a:p>
            <a:r>
              <a:rPr lang="uk-UA" sz="1400" b="1" dirty="0"/>
              <a:t> </a:t>
            </a:r>
          </a:p>
          <a:p>
            <a:r>
              <a:rPr lang="uk-UA" sz="1400" b="1" dirty="0"/>
              <a:t>       На виконання ст.19, ст.20 «Закону України про освіту», відповідно до Порядку організації </a:t>
            </a:r>
            <a:r>
              <a:rPr lang="uk-UA" sz="1400" b="1" dirty="0" smtClean="0"/>
              <a:t>інклюзивного </a:t>
            </a:r>
            <a:r>
              <a:rPr lang="uk-UA" sz="1400" b="1" dirty="0"/>
              <a:t>навчання у загальноосвітніх </a:t>
            </a:r>
            <a:r>
              <a:rPr lang="uk-UA" sz="1400" b="1" dirty="0" smtClean="0"/>
              <a:t>навчальних </a:t>
            </a:r>
            <a:r>
              <a:rPr lang="uk-UA" sz="1400" b="1" dirty="0"/>
              <a:t>закладах, затвердженого постановою </a:t>
            </a:r>
            <a:r>
              <a:rPr lang="uk-UA" sz="1400" b="1" dirty="0" smtClean="0"/>
              <a:t>Кабінету </a:t>
            </a:r>
            <a:r>
              <a:rPr lang="uk-UA" sz="1400" b="1" dirty="0"/>
              <a:t>Міністрів України від 15. 08. 2011 року № 872, від 09.08.2017 року № 588 «Про внесення змін до порядку організації інклюзивного навчання у загальноосвітніх навчальних закладах» наказу МОН України від 08.06.2018 №609 «Про затвердження Примірного положення про команду психолого–педагогічного супроводу дитини з особливими освітніми потребами в закладі загальної середньої та дошкільної освіти» ,  з метою </a:t>
            </a:r>
            <a:r>
              <a:rPr lang="uk-UA" sz="1400" b="1" dirty="0" smtClean="0"/>
              <a:t>реалізації </a:t>
            </a:r>
            <a:r>
              <a:rPr lang="uk-UA" sz="1400" b="1" dirty="0"/>
              <a:t>права дітей з особливими освітніми </a:t>
            </a:r>
            <a:r>
              <a:rPr lang="uk-UA" sz="1400" b="1" dirty="0" smtClean="0"/>
              <a:t>потребами </a:t>
            </a:r>
            <a:r>
              <a:rPr lang="uk-UA" sz="1400" b="1" dirty="0"/>
              <a:t>на освіту, їх соціалізації та інтеграції в </a:t>
            </a:r>
            <a:r>
              <a:rPr lang="uk-UA" sz="1400" b="1" dirty="0" smtClean="0"/>
              <a:t>суспільство:</a:t>
            </a:r>
          </a:p>
          <a:p>
            <a:r>
              <a:rPr lang="uk-UA" sz="1400" b="1" dirty="0" smtClean="0"/>
              <a:t> </a:t>
            </a:r>
          </a:p>
          <a:p>
            <a:r>
              <a:rPr lang="uk-UA" sz="1400" b="1" dirty="0" smtClean="0"/>
              <a:t>НАКАЗУЮ:</a:t>
            </a:r>
          </a:p>
          <a:p>
            <a:r>
              <a:rPr lang="ru-RU" sz="1400" b="1" dirty="0"/>
              <a:t>1.	</a:t>
            </a:r>
            <a:r>
              <a:rPr lang="ru-RU" sz="1400" b="1" dirty="0" err="1"/>
              <a:t>Створити</a:t>
            </a:r>
            <a:r>
              <a:rPr lang="ru-RU" sz="1400" b="1" dirty="0"/>
              <a:t> команду психолого-</a:t>
            </a:r>
            <a:r>
              <a:rPr lang="ru-RU" sz="1400" b="1" dirty="0" err="1"/>
              <a:t>педагогічного</a:t>
            </a:r>
            <a:r>
              <a:rPr lang="ru-RU" sz="1400" b="1" dirty="0"/>
              <a:t> </a:t>
            </a:r>
            <a:r>
              <a:rPr lang="ru-RU" sz="1400" b="1" dirty="0" err="1"/>
              <a:t>супроводу</a:t>
            </a:r>
            <a:r>
              <a:rPr lang="ru-RU" sz="1400" b="1" dirty="0"/>
              <a:t> </a:t>
            </a:r>
            <a:r>
              <a:rPr lang="ru-RU" sz="1400" b="1" dirty="0" err="1"/>
              <a:t>дітей</a:t>
            </a:r>
            <a:r>
              <a:rPr lang="ru-RU" sz="1400" b="1" dirty="0"/>
              <a:t> з </a:t>
            </a:r>
            <a:r>
              <a:rPr lang="ru-RU" sz="1400" b="1" dirty="0" err="1"/>
              <a:t>особливими</a:t>
            </a:r>
            <a:r>
              <a:rPr lang="ru-RU" sz="1400" b="1" dirty="0"/>
              <a:t> </a:t>
            </a:r>
            <a:r>
              <a:rPr lang="ru-RU" sz="1400" b="1" dirty="0" err="1"/>
              <a:t>освітніми</a:t>
            </a:r>
            <a:r>
              <a:rPr lang="ru-RU" sz="1400" b="1" dirty="0"/>
              <a:t> потребами у </a:t>
            </a:r>
            <a:r>
              <a:rPr lang="ru-RU" sz="1400" b="1" dirty="0" err="1"/>
              <a:t>складі</a:t>
            </a:r>
            <a:r>
              <a:rPr lang="ru-RU" sz="1400" b="1" dirty="0"/>
              <a:t>:</a:t>
            </a:r>
          </a:p>
          <a:p>
            <a:r>
              <a:rPr lang="ru-RU" sz="1400" b="1" dirty="0" err="1"/>
              <a:t>Постійні</a:t>
            </a:r>
            <a:r>
              <a:rPr lang="ru-RU" sz="1400" b="1" dirty="0"/>
              <a:t> </a:t>
            </a:r>
            <a:r>
              <a:rPr lang="ru-RU" sz="1400" b="1" dirty="0" err="1"/>
              <a:t>учасники</a:t>
            </a:r>
            <a:r>
              <a:rPr lang="ru-RU" sz="1400" b="1" dirty="0"/>
              <a:t>:</a:t>
            </a:r>
          </a:p>
          <a:p>
            <a:r>
              <a:rPr lang="ru-RU" sz="1400" b="1" dirty="0"/>
              <a:t>•	Директор/заступник директора з </a:t>
            </a:r>
            <a:r>
              <a:rPr lang="ru-RU" sz="1400" b="1" dirty="0" err="1"/>
              <a:t>навчально-виховної</a:t>
            </a:r>
            <a:r>
              <a:rPr lang="ru-RU" sz="1400" b="1" dirty="0"/>
              <a:t> </a:t>
            </a:r>
            <a:r>
              <a:rPr lang="ru-RU" sz="1400" b="1" dirty="0" err="1"/>
              <a:t>роботи</a:t>
            </a:r>
            <a:r>
              <a:rPr lang="ru-RU" sz="1400" b="1" dirty="0"/>
              <a:t>;</a:t>
            </a:r>
          </a:p>
          <a:p>
            <a:r>
              <a:rPr lang="ru-RU" sz="1400" b="1" dirty="0"/>
              <a:t>•	</a:t>
            </a:r>
            <a:r>
              <a:rPr lang="ru-RU" sz="1400" b="1" dirty="0" err="1"/>
              <a:t>Практичний</a:t>
            </a:r>
            <a:r>
              <a:rPr lang="ru-RU" sz="1400" b="1" dirty="0"/>
              <a:t> психолог;</a:t>
            </a:r>
          </a:p>
          <a:p>
            <a:r>
              <a:rPr lang="ru-RU" sz="1400" b="1" dirty="0"/>
              <a:t>•	</a:t>
            </a:r>
            <a:r>
              <a:rPr lang="ru-RU" sz="1400" b="1" dirty="0" err="1"/>
              <a:t>Соціальний</a:t>
            </a:r>
            <a:r>
              <a:rPr lang="ru-RU" sz="1400" b="1" dirty="0"/>
              <a:t> педагог;</a:t>
            </a:r>
          </a:p>
          <a:p>
            <a:r>
              <a:rPr lang="ru-RU" sz="1400" b="1" dirty="0"/>
              <a:t>•	</a:t>
            </a:r>
            <a:r>
              <a:rPr lang="ru-RU" sz="1400" b="1" dirty="0" err="1"/>
              <a:t>Медичний</a:t>
            </a:r>
            <a:r>
              <a:rPr lang="ru-RU" sz="1400" b="1" dirty="0"/>
              <a:t> </a:t>
            </a:r>
            <a:r>
              <a:rPr lang="ru-RU" sz="1400" b="1" dirty="0" err="1"/>
              <a:t>працівник</a:t>
            </a:r>
            <a:r>
              <a:rPr lang="ru-RU" sz="1400" b="1" dirty="0"/>
              <a:t> закладу </a:t>
            </a:r>
            <a:r>
              <a:rPr lang="ru-RU" sz="1400" b="1" dirty="0" err="1"/>
              <a:t>освіти</a:t>
            </a:r>
            <a:endParaRPr lang="ru-RU" sz="1400" b="1" dirty="0"/>
          </a:p>
          <a:p>
            <a:r>
              <a:rPr lang="ru-RU" sz="1400" b="1" dirty="0" err="1"/>
              <a:t>Змінні</a:t>
            </a:r>
            <a:r>
              <a:rPr lang="ru-RU" sz="1400" b="1" dirty="0"/>
              <a:t> </a:t>
            </a:r>
            <a:r>
              <a:rPr lang="ru-RU" sz="1400" b="1" dirty="0" err="1"/>
              <a:t>учасники</a:t>
            </a:r>
            <a:r>
              <a:rPr lang="ru-RU" sz="1400" b="1" dirty="0"/>
              <a:t>:</a:t>
            </a:r>
          </a:p>
          <a:p>
            <a:r>
              <a:rPr lang="ru-RU" sz="1400" b="1" dirty="0"/>
              <a:t>•	</a:t>
            </a:r>
            <a:r>
              <a:rPr lang="ru-RU" sz="1400" b="1" dirty="0" err="1"/>
              <a:t>Класний</a:t>
            </a:r>
            <a:r>
              <a:rPr lang="ru-RU" sz="1400" b="1" dirty="0"/>
              <a:t> </a:t>
            </a:r>
            <a:r>
              <a:rPr lang="ru-RU" sz="1400" b="1" dirty="0" err="1"/>
              <a:t>керівник</a:t>
            </a:r>
            <a:r>
              <a:rPr lang="ru-RU" sz="1400" b="1" dirty="0"/>
              <a:t>/</a:t>
            </a:r>
            <a:r>
              <a:rPr lang="ru-RU" sz="1400" b="1" dirty="0" err="1"/>
              <a:t>класовод</a:t>
            </a:r>
            <a:r>
              <a:rPr lang="ru-RU" sz="1400" b="1" dirty="0"/>
              <a:t>;</a:t>
            </a:r>
          </a:p>
          <a:p>
            <a:r>
              <a:rPr lang="ru-RU" sz="1400" b="1" dirty="0"/>
              <a:t>•	</a:t>
            </a:r>
            <a:r>
              <a:rPr lang="ru-RU" sz="1400" b="1" dirty="0" err="1"/>
              <a:t>Асистент</a:t>
            </a:r>
            <a:r>
              <a:rPr lang="ru-RU" sz="1400" b="1" dirty="0"/>
              <a:t> </a:t>
            </a:r>
            <a:r>
              <a:rPr lang="ru-RU" sz="1400" b="1" dirty="0" err="1"/>
              <a:t>вчителя</a:t>
            </a:r>
            <a:r>
              <a:rPr lang="ru-RU" sz="1400" b="1" dirty="0"/>
              <a:t>/</a:t>
            </a:r>
            <a:r>
              <a:rPr lang="ru-RU" sz="1400" b="1" dirty="0" err="1"/>
              <a:t>дитини</a:t>
            </a:r>
            <a:r>
              <a:rPr lang="ru-RU" sz="1400" b="1" dirty="0"/>
              <a:t>;</a:t>
            </a:r>
          </a:p>
          <a:p>
            <a:r>
              <a:rPr lang="ru-RU" sz="1400" b="1" dirty="0"/>
              <a:t>•	Батьки;</a:t>
            </a:r>
          </a:p>
          <a:p>
            <a:r>
              <a:rPr lang="ru-RU" sz="1400" b="1" dirty="0" err="1"/>
              <a:t>Залучені</a:t>
            </a:r>
            <a:r>
              <a:rPr lang="ru-RU" sz="1400" b="1" dirty="0"/>
              <a:t> </a:t>
            </a:r>
            <a:r>
              <a:rPr lang="ru-RU" sz="1400" b="1" dirty="0" err="1"/>
              <a:t>учасники</a:t>
            </a:r>
            <a:r>
              <a:rPr lang="ru-RU" sz="1400" b="1" dirty="0"/>
              <a:t> (за </a:t>
            </a:r>
            <a:r>
              <a:rPr lang="ru-RU" sz="1400" b="1" dirty="0" err="1"/>
              <a:t>необхідності</a:t>
            </a:r>
            <a:r>
              <a:rPr lang="ru-RU" sz="1400" b="1" dirty="0"/>
              <a:t>):</a:t>
            </a:r>
          </a:p>
          <a:p>
            <a:r>
              <a:rPr lang="ru-RU" sz="1400" b="1" dirty="0"/>
              <a:t>•	Логопед;</a:t>
            </a:r>
          </a:p>
          <a:p>
            <a:r>
              <a:rPr lang="ru-RU" sz="1400" b="1" dirty="0"/>
              <a:t>•	Дефектолог;</a:t>
            </a:r>
          </a:p>
          <a:p>
            <a:r>
              <a:rPr lang="ru-RU" sz="1400" b="1" dirty="0"/>
              <a:t>•	</a:t>
            </a:r>
            <a:r>
              <a:rPr lang="ru-RU" sz="1400" b="1" dirty="0" err="1"/>
              <a:t>Реабілітолог</a:t>
            </a:r>
            <a:r>
              <a:rPr lang="ru-RU" sz="1400" b="1" dirty="0"/>
              <a:t>;</a:t>
            </a:r>
          </a:p>
          <a:p>
            <a:r>
              <a:rPr lang="ru-RU" sz="1400" b="1" dirty="0"/>
              <a:t>•	</a:t>
            </a:r>
            <a:r>
              <a:rPr lang="ru-RU" sz="1400" b="1" dirty="0" err="1"/>
              <a:t>Лікар</a:t>
            </a:r>
            <a:r>
              <a:rPr lang="ru-RU" sz="1400" b="1" dirty="0"/>
              <a:t> (заклад </a:t>
            </a:r>
            <a:r>
              <a:rPr lang="ru-RU" sz="1400" b="1" dirty="0" err="1"/>
              <a:t>охорони</a:t>
            </a:r>
            <a:r>
              <a:rPr lang="ru-RU" sz="1400" b="1" dirty="0"/>
              <a:t> </a:t>
            </a:r>
            <a:r>
              <a:rPr lang="ru-RU" sz="1400" b="1" dirty="0" err="1"/>
              <a:t>здоров'я</a:t>
            </a:r>
            <a:r>
              <a:rPr lang="ru-RU" sz="1400" b="1" dirty="0"/>
              <a:t>).</a:t>
            </a:r>
          </a:p>
          <a:p>
            <a:r>
              <a:rPr lang="ru-RU" sz="1400" b="1" dirty="0"/>
              <a:t>2.	</a:t>
            </a:r>
            <a:r>
              <a:rPr lang="ru-RU" sz="1400" b="1" dirty="0" err="1"/>
              <a:t>Розробити</a:t>
            </a:r>
            <a:r>
              <a:rPr lang="ru-RU" sz="1400" b="1" dirty="0"/>
              <a:t> план </a:t>
            </a:r>
            <a:r>
              <a:rPr lang="ru-RU" sz="1400" b="1" dirty="0" err="1"/>
              <a:t>роботи</a:t>
            </a:r>
            <a:r>
              <a:rPr lang="ru-RU" sz="1400" b="1" dirty="0"/>
              <a:t> </a:t>
            </a:r>
            <a:r>
              <a:rPr lang="ru-RU" sz="1400" b="1" dirty="0" err="1"/>
              <a:t>команди</a:t>
            </a:r>
            <a:r>
              <a:rPr lang="ru-RU" sz="1400" b="1" dirty="0"/>
              <a:t> психолого-</a:t>
            </a:r>
            <a:r>
              <a:rPr lang="ru-RU" sz="1400" b="1" dirty="0" err="1"/>
              <a:t>педагогічного</a:t>
            </a:r>
            <a:r>
              <a:rPr lang="ru-RU" sz="1400" b="1" dirty="0"/>
              <a:t> </a:t>
            </a:r>
            <a:r>
              <a:rPr lang="ru-RU" sz="1400" b="1" dirty="0" err="1"/>
              <a:t>супроводу</a:t>
            </a:r>
            <a:r>
              <a:rPr lang="ru-RU" sz="1400" b="1" dirty="0"/>
              <a:t> </a:t>
            </a:r>
            <a:r>
              <a:rPr lang="ru-RU" sz="1400" b="1" dirty="0" err="1"/>
              <a:t>дитини</a:t>
            </a:r>
            <a:r>
              <a:rPr lang="ru-RU" sz="1400" b="1" dirty="0"/>
              <a:t> з </a:t>
            </a:r>
            <a:r>
              <a:rPr lang="ru-RU" sz="1400" b="1" dirty="0" err="1"/>
              <a:t>особливими</a:t>
            </a:r>
            <a:r>
              <a:rPr lang="ru-RU" sz="1400" b="1" dirty="0"/>
              <a:t> </a:t>
            </a:r>
            <a:r>
              <a:rPr lang="ru-RU" sz="1400" b="1" dirty="0" err="1"/>
              <a:t>освітніми</a:t>
            </a:r>
            <a:r>
              <a:rPr lang="ru-RU" sz="1400" b="1" dirty="0"/>
              <a:t> потребами на 2018/19 </a:t>
            </a:r>
            <a:r>
              <a:rPr lang="ru-RU" sz="1400" b="1" dirty="0" err="1"/>
              <a:t>н.р</a:t>
            </a:r>
            <a:r>
              <a:rPr lang="ru-RU" sz="1400" b="1" dirty="0"/>
              <a:t>.</a:t>
            </a:r>
          </a:p>
          <a:p>
            <a:endParaRPr lang="uk-UA" sz="1400" b="1" dirty="0"/>
          </a:p>
          <a:p>
            <a:r>
              <a:rPr lang="uk-UA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84701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187668" y="590465"/>
            <a:ext cx="10457793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/>
              <a:t>Про організацію інклюзивного навчання </a:t>
            </a:r>
          </a:p>
          <a:p>
            <a:r>
              <a:rPr lang="uk-UA" b="1" dirty="0"/>
              <a:t> </a:t>
            </a:r>
          </a:p>
          <a:p>
            <a:r>
              <a:rPr lang="uk-UA" b="1" dirty="0"/>
              <a:t>       На виконання ст.19, ст.20 «Закону України про освіту», відповідно до Порядку організації </a:t>
            </a:r>
            <a:r>
              <a:rPr lang="uk-UA" b="1" dirty="0" smtClean="0"/>
              <a:t>інклюзивного </a:t>
            </a:r>
            <a:r>
              <a:rPr lang="uk-UA" b="1" dirty="0"/>
              <a:t>навчання у загальноосвітніх </a:t>
            </a:r>
            <a:r>
              <a:rPr lang="uk-UA" b="1" dirty="0" smtClean="0"/>
              <a:t>навчальних </a:t>
            </a:r>
            <a:r>
              <a:rPr lang="uk-UA" b="1" dirty="0"/>
              <a:t>закладах, затвердженого постановою </a:t>
            </a:r>
            <a:r>
              <a:rPr lang="uk-UA" b="1" dirty="0" smtClean="0"/>
              <a:t>Кабінету </a:t>
            </a:r>
            <a:r>
              <a:rPr lang="uk-UA" b="1" dirty="0"/>
              <a:t>Міністрів України від 15. 08. 2011 року № 872, від 09.08.2017 року № 588 «Про внесення змін до порядку організації інклюзивного навчання у загальноосвітніх навчальних закладах» наказу МОН України від 08.06.2018 №609 «Про затвердження Примірного положення про команду психолого–педагогічного супроводу дитини з особливими освітніми потребами в закладі загальної середньої та дошкільної освіти» ,  з метою </a:t>
            </a:r>
            <a:r>
              <a:rPr lang="uk-UA" b="1" dirty="0" smtClean="0"/>
              <a:t>реалізації </a:t>
            </a:r>
            <a:r>
              <a:rPr lang="uk-UA" b="1" dirty="0"/>
              <a:t>права дітей з особливими освітніми </a:t>
            </a:r>
            <a:r>
              <a:rPr lang="uk-UA" b="1" dirty="0" smtClean="0"/>
              <a:t>потребами </a:t>
            </a:r>
            <a:r>
              <a:rPr lang="uk-UA" b="1" dirty="0"/>
              <a:t>на освіту, їх соціалізації та інтеграції в суспільство</a:t>
            </a:r>
          </a:p>
          <a:p>
            <a:r>
              <a:rPr lang="uk-UA" b="1" dirty="0"/>
              <a:t> </a:t>
            </a:r>
          </a:p>
          <a:p>
            <a:r>
              <a:rPr lang="uk-UA" b="1" dirty="0"/>
              <a:t>НАКАЗУЮ:</a:t>
            </a:r>
          </a:p>
          <a:p>
            <a:r>
              <a:rPr lang="uk-UA" b="1" dirty="0"/>
              <a:t> </a:t>
            </a:r>
          </a:p>
          <a:p>
            <a:r>
              <a:rPr lang="uk-UA" b="1" dirty="0"/>
              <a:t>1.Відкрити з __________ року   клас з </a:t>
            </a:r>
            <a:r>
              <a:rPr lang="uk-UA" b="1" dirty="0" smtClean="0"/>
              <a:t>інклюзивною </a:t>
            </a:r>
            <a:r>
              <a:rPr lang="uk-UA" b="1" dirty="0"/>
              <a:t>формою навчання.</a:t>
            </a:r>
          </a:p>
          <a:p>
            <a:r>
              <a:rPr lang="uk-UA" b="1" dirty="0"/>
              <a:t>2.Заступнику директора з навчально-виховної роботи _____________:</a:t>
            </a:r>
          </a:p>
          <a:p>
            <a:r>
              <a:rPr lang="uk-UA" b="1" dirty="0"/>
              <a:t>2.1.Організувати інклюзивне навчання для учня _______класу ___________ з урахуванням висновку про комплексну психолого-педагогічну оцінку дитини від_______ №________.</a:t>
            </a:r>
          </a:p>
          <a:p>
            <a:r>
              <a:rPr lang="uk-UA" b="1" dirty="0"/>
              <a:t>2.2 Команді психолого-педагогічного супроводу індивідуальну програму розвитку дитини та створити необхідні умови для навчання</a:t>
            </a:r>
            <a:r>
              <a:rPr lang="uk-UA" b="1" dirty="0" smtClean="0"/>
              <a:t>.</a:t>
            </a:r>
          </a:p>
          <a:p>
            <a:endParaRPr lang="uk-UA" b="1" dirty="0"/>
          </a:p>
          <a:p>
            <a:r>
              <a:rPr lang="ru-RU" sz="1400" b="1" dirty="0">
                <a:solidFill>
                  <a:srgbClr val="002060"/>
                </a:solidFill>
              </a:rPr>
              <a:t>Наказ про </a:t>
            </a:r>
            <a:r>
              <a:rPr lang="ru-RU" sz="1400" b="1" dirty="0" err="1">
                <a:solidFill>
                  <a:srgbClr val="002060"/>
                </a:solidFill>
              </a:rPr>
              <a:t>організацію</a:t>
            </a:r>
            <a:r>
              <a:rPr lang="ru-RU" sz="1400" b="1" dirty="0">
                <a:solidFill>
                  <a:srgbClr val="002060"/>
                </a:solidFill>
              </a:rPr>
              <a:t> </a:t>
            </a:r>
            <a:r>
              <a:rPr lang="ru-RU" sz="1400" b="1" dirty="0" err="1">
                <a:solidFill>
                  <a:srgbClr val="002060"/>
                </a:solidFill>
              </a:rPr>
              <a:t>корекцій-розвиткової</a:t>
            </a:r>
            <a:r>
              <a:rPr lang="ru-RU" sz="1400" b="1" dirty="0">
                <a:solidFill>
                  <a:srgbClr val="002060"/>
                </a:solidFill>
              </a:rPr>
              <a:t> </a:t>
            </a:r>
            <a:r>
              <a:rPr lang="ru-RU" sz="1400" b="1" dirty="0" err="1">
                <a:solidFill>
                  <a:srgbClr val="002060"/>
                </a:solidFill>
              </a:rPr>
              <a:t>роботи</a:t>
            </a:r>
            <a:r>
              <a:rPr lang="ru-RU" sz="1400" b="1" dirty="0">
                <a:solidFill>
                  <a:srgbClr val="002060"/>
                </a:solidFill>
              </a:rPr>
              <a:t> в </a:t>
            </a:r>
            <a:r>
              <a:rPr lang="ru-RU" sz="1400" b="1" dirty="0" err="1">
                <a:solidFill>
                  <a:srgbClr val="002060"/>
                </a:solidFill>
              </a:rPr>
              <a:t>закладі</a:t>
            </a:r>
            <a:r>
              <a:rPr lang="ru-RU" sz="1400" b="1" dirty="0">
                <a:solidFill>
                  <a:srgbClr val="002060"/>
                </a:solidFill>
              </a:rPr>
              <a:t> (у </a:t>
            </a:r>
            <a:r>
              <a:rPr lang="ru-RU" sz="1400" b="1" dirty="0" err="1">
                <a:solidFill>
                  <a:srgbClr val="002060"/>
                </a:solidFill>
              </a:rPr>
              <a:t>разі</a:t>
            </a:r>
            <a:r>
              <a:rPr lang="ru-RU" sz="1400" b="1" dirty="0">
                <a:solidFill>
                  <a:srgbClr val="002060"/>
                </a:solidFill>
              </a:rPr>
              <a:t> </a:t>
            </a:r>
            <a:r>
              <a:rPr lang="ru-RU" sz="1400" b="1" dirty="0" err="1">
                <a:solidFill>
                  <a:srgbClr val="002060"/>
                </a:solidFill>
              </a:rPr>
              <a:t>наявності</a:t>
            </a:r>
            <a:r>
              <a:rPr lang="ru-RU" sz="1400" b="1" dirty="0">
                <a:solidFill>
                  <a:srgbClr val="002060"/>
                </a:solidFill>
              </a:rPr>
              <a:t> </a:t>
            </a:r>
            <a:r>
              <a:rPr lang="ru-RU" sz="1400" b="1" dirty="0" err="1">
                <a:solidFill>
                  <a:srgbClr val="002060"/>
                </a:solidFill>
              </a:rPr>
              <a:t>спеціалістів</a:t>
            </a:r>
            <a:r>
              <a:rPr lang="ru-RU" sz="1400" b="1" dirty="0">
                <a:solidFill>
                  <a:srgbClr val="002060"/>
                </a:solidFill>
              </a:rPr>
              <a:t> по договору).</a:t>
            </a:r>
          </a:p>
          <a:p>
            <a:r>
              <a:rPr lang="ru-RU" dirty="0"/>
              <a:t> </a:t>
            </a:r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08476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187669" y="889844"/>
            <a:ext cx="10552386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>
                <a:solidFill>
                  <a:srgbClr val="002060"/>
                </a:solidFill>
              </a:rPr>
              <a:t>Документація</a:t>
            </a:r>
            <a:r>
              <a:rPr lang="ru-RU" sz="2800" b="1" dirty="0">
                <a:solidFill>
                  <a:srgbClr val="002060"/>
                </a:solidFill>
              </a:rPr>
              <a:t> інклюзивного закладу</a:t>
            </a:r>
          </a:p>
          <a:p>
            <a:endParaRPr lang="ru-RU" dirty="0" smtClean="0"/>
          </a:p>
          <a:p>
            <a:endParaRPr lang="ru-RU" dirty="0"/>
          </a:p>
          <a:p>
            <a:r>
              <a:rPr lang="ru-RU" b="1" dirty="0" smtClean="0"/>
              <a:t>1</a:t>
            </a:r>
            <a:r>
              <a:rPr lang="ru-RU" sz="2400" b="1" dirty="0"/>
              <a:t>. Папка «Нормативно-</a:t>
            </a:r>
            <a:r>
              <a:rPr lang="ru-RU" sz="2400" b="1" dirty="0" err="1"/>
              <a:t>правова</a:t>
            </a:r>
            <a:r>
              <a:rPr lang="ru-RU" sz="2400" b="1" dirty="0"/>
              <a:t> база»</a:t>
            </a:r>
          </a:p>
          <a:p>
            <a:r>
              <a:rPr lang="ru-RU" sz="2400" b="1" dirty="0"/>
              <a:t>(</a:t>
            </a:r>
            <a:r>
              <a:rPr lang="ru-RU" sz="2400" b="1" dirty="0" err="1"/>
              <a:t>Висновок</a:t>
            </a:r>
            <a:r>
              <a:rPr lang="ru-RU" sz="2400" b="1" dirty="0"/>
              <a:t> ІРЦ, </a:t>
            </a:r>
            <a:r>
              <a:rPr lang="ru-RU" sz="2400" b="1" dirty="0" err="1"/>
              <a:t>заява</a:t>
            </a:r>
            <a:r>
              <a:rPr lang="ru-RU" sz="2400" b="1" dirty="0"/>
              <a:t> </a:t>
            </a:r>
            <a:r>
              <a:rPr lang="ru-RU" sz="2400" b="1" dirty="0" err="1"/>
              <a:t>батьків</a:t>
            </a:r>
            <a:r>
              <a:rPr lang="ru-RU" sz="2400" b="1" dirty="0"/>
              <a:t>, наказ про </a:t>
            </a:r>
            <a:r>
              <a:rPr lang="ru-RU" sz="2400" b="1" dirty="0" err="1"/>
              <a:t>створення</a:t>
            </a:r>
            <a:r>
              <a:rPr lang="ru-RU" sz="2400" b="1" dirty="0"/>
              <a:t> </a:t>
            </a:r>
            <a:r>
              <a:rPr lang="ru-RU" sz="2400" b="1" dirty="0" err="1"/>
              <a:t>команди</a:t>
            </a:r>
            <a:r>
              <a:rPr lang="ru-RU" sz="2400" b="1" dirty="0"/>
              <a:t> ППС, </a:t>
            </a:r>
            <a:r>
              <a:rPr lang="ru-RU" sz="2400" b="1" dirty="0" err="1"/>
              <a:t>клопотання</a:t>
            </a:r>
            <a:r>
              <a:rPr lang="ru-RU" sz="2400" b="1" dirty="0"/>
              <a:t>  до </a:t>
            </a:r>
            <a:r>
              <a:rPr lang="ru-RU" sz="2400" b="1" dirty="0" err="1"/>
              <a:t>відділу</a:t>
            </a:r>
            <a:r>
              <a:rPr lang="ru-RU" sz="2400" b="1" dirty="0"/>
              <a:t> </a:t>
            </a:r>
            <a:r>
              <a:rPr lang="ru-RU" sz="2400" b="1" dirty="0" err="1"/>
              <a:t>освіти</a:t>
            </a:r>
            <a:r>
              <a:rPr lang="ru-RU" sz="2400" b="1" dirty="0"/>
              <a:t>, наказ закладу </a:t>
            </a:r>
            <a:r>
              <a:rPr lang="ru-RU" sz="2400" b="1" dirty="0" err="1"/>
              <a:t>освіти</a:t>
            </a:r>
            <a:r>
              <a:rPr lang="ru-RU" sz="2400" b="1" dirty="0"/>
              <a:t> про </a:t>
            </a:r>
            <a:r>
              <a:rPr lang="ru-RU" sz="2400" b="1" dirty="0" err="1"/>
              <a:t>запровадження</a:t>
            </a:r>
            <a:r>
              <a:rPr lang="ru-RU" sz="2400" b="1" dirty="0"/>
              <a:t> інклюзивного </a:t>
            </a:r>
            <a:r>
              <a:rPr lang="ru-RU" sz="2400" b="1" dirty="0" err="1"/>
              <a:t>навчання</a:t>
            </a:r>
            <a:r>
              <a:rPr lang="ru-RU" sz="2400" b="1" dirty="0"/>
              <a:t> в </a:t>
            </a:r>
            <a:r>
              <a:rPr lang="ru-RU" sz="2400" b="1" dirty="0" err="1"/>
              <a:t>даному</a:t>
            </a:r>
            <a:r>
              <a:rPr lang="ru-RU" sz="2400" b="1" dirty="0"/>
              <a:t> </a:t>
            </a:r>
            <a:r>
              <a:rPr lang="ru-RU" sz="2400" b="1" dirty="0" err="1"/>
              <a:t>закладі</a:t>
            </a:r>
            <a:r>
              <a:rPr lang="ru-RU" sz="2400" b="1" dirty="0"/>
              <a:t>).</a:t>
            </a:r>
          </a:p>
          <a:p>
            <a:r>
              <a:rPr lang="ru-RU" sz="2400" b="1" dirty="0"/>
              <a:t>2. План </a:t>
            </a:r>
            <a:r>
              <a:rPr lang="ru-RU" sz="2400" b="1" dirty="0" err="1"/>
              <a:t>розвитку</a:t>
            </a:r>
            <a:r>
              <a:rPr lang="ru-RU" sz="2400" b="1" dirty="0"/>
              <a:t> закладу </a:t>
            </a:r>
            <a:r>
              <a:rPr lang="ru-RU" sz="2400" b="1" dirty="0" err="1"/>
              <a:t>щодо</a:t>
            </a:r>
            <a:r>
              <a:rPr lang="ru-RU" sz="2400" b="1" dirty="0"/>
              <a:t> інклюзивного </a:t>
            </a:r>
            <a:r>
              <a:rPr lang="ru-RU" sz="2400" b="1" dirty="0" err="1"/>
              <a:t>навчання</a:t>
            </a:r>
            <a:r>
              <a:rPr lang="ru-RU" sz="2400" b="1" dirty="0"/>
              <a:t> (</a:t>
            </a:r>
            <a:r>
              <a:rPr lang="ru-RU" sz="2400" b="1" dirty="0" err="1"/>
              <a:t>включити</a:t>
            </a:r>
            <a:r>
              <a:rPr lang="ru-RU" sz="2400" b="1" dirty="0"/>
              <a:t> </a:t>
            </a:r>
            <a:r>
              <a:rPr lang="ru-RU" sz="2400" b="1" dirty="0" err="1"/>
              <a:t>пункти</a:t>
            </a:r>
            <a:r>
              <a:rPr lang="ru-RU" sz="2400" b="1" dirty="0"/>
              <a:t> в </a:t>
            </a:r>
            <a:r>
              <a:rPr lang="ru-RU" sz="2400" b="1" dirty="0" err="1"/>
              <a:t>річний</a:t>
            </a:r>
            <a:r>
              <a:rPr lang="ru-RU" sz="2400" b="1" dirty="0"/>
              <a:t> план).</a:t>
            </a:r>
          </a:p>
          <a:p>
            <a:r>
              <a:rPr lang="ru-RU" sz="2400" b="1" dirty="0"/>
              <a:t>3. при </a:t>
            </a:r>
            <a:r>
              <a:rPr lang="ru-RU" sz="2400" b="1" dirty="0" err="1"/>
              <a:t>наявності</a:t>
            </a:r>
            <a:r>
              <a:rPr lang="ru-RU" sz="2400" b="1" dirty="0"/>
              <a:t> </a:t>
            </a:r>
            <a:r>
              <a:rPr lang="ru-RU" sz="2400" b="1" dirty="0" err="1"/>
              <a:t>залучених</a:t>
            </a:r>
            <a:r>
              <a:rPr lang="ru-RU" sz="2400" b="1" dirty="0"/>
              <a:t> </a:t>
            </a:r>
            <a:r>
              <a:rPr lang="ru-RU" sz="2400" b="1" dirty="0" err="1"/>
              <a:t>спеціалістів</a:t>
            </a:r>
            <a:r>
              <a:rPr lang="ru-RU" sz="2400" b="1" dirty="0"/>
              <a:t> – </a:t>
            </a:r>
            <a:r>
              <a:rPr lang="ru-RU" sz="2400" b="1" dirty="0" err="1"/>
              <a:t>договір</a:t>
            </a:r>
            <a:endParaRPr lang="ru-RU" sz="2400" b="1" dirty="0"/>
          </a:p>
          <a:p>
            <a:r>
              <a:rPr lang="ru-RU" sz="2400" b="1" dirty="0"/>
              <a:t>4. ІПР </a:t>
            </a:r>
            <a:r>
              <a:rPr lang="ru-RU" sz="2400" b="1" dirty="0" err="1"/>
              <a:t>дитини</a:t>
            </a:r>
            <a:r>
              <a:rPr lang="ru-RU" sz="2400" b="1" dirty="0"/>
              <a:t>, </a:t>
            </a:r>
            <a:r>
              <a:rPr lang="ru-RU" sz="2400" b="1" dirty="0" err="1"/>
              <a:t>типовий</a:t>
            </a:r>
            <a:r>
              <a:rPr lang="ru-RU" sz="2400" b="1" dirty="0"/>
              <a:t> </a:t>
            </a:r>
            <a:r>
              <a:rPr lang="ru-RU" sz="2400" b="1" dirty="0" err="1"/>
              <a:t>навчальний</a:t>
            </a:r>
            <a:r>
              <a:rPr lang="ru-RU" sz="2400" b="1" dirty="0"/>
              <a:t> план, </a:t>
            </a:r>
            <a:r>
              <a:rPr lang="ru-RU" sz="2400" b="1" dirty="0" err="1"/>
              <a:t>розклад</a:t>
            </a:r>
            <a:r>
              <a:rPr lang="ru-RU" sz="2400" b="1" dirty="0"/>
              <a:t>, </a:t>
            </a:r>
            <a:r>
              <a:rPr lang="ru-RU" sz="2400" b="1" dirty="0" err="1"/>
              <a:t>навчальна</a:t>
            </a:r>
            <a:r>
              <a:rPr lang="ru-RU" sz="2400" b="1" dirty="0"/>
              <a:t> </a:t>
            </a:r>
            <a:r>
              <a:rPr lang="ru-RU" sz="2400" b="1" dirty="0" err="1"/>
              <a:t>програма</a:t>
            </a:r>
            <a:r>
              <a:rPr lang="ru-RU" sz="2400" b="1" dirty="0"/>
              <a:t>. ІПР </a:t>
            </a:r>
            <a:r>
              <a:rPr lang="ru-RU" sz="2400" b="1" dirty="0" err="1"/>
              <a:t>затверджується</a:t>
            </a:r>
            <a:r>
              <a:rPr lang="ru-RU" sz="2400" b="1" dirty="0"/>
              <a:t> директором і </a:t>
            </a:r>
            <a:r>
              <a:rPr lang="ru-RU" sz="2400" b="1" dirty="0" err="1"/>
              <a:t>узгоджується</a:t>
            </a:r>
            <a:r>
              <a:rPr lang="ru-RU" sz="2400" b="1" dirty="0"/>
              <a:t> з батьками.</a:t>
            </a:r>
          </a:p>
          <a:p>
            <a:r>
              <a:rPr lang="ru-RU" sz="2400" b="1" dirty="0"/>
              <a:t>5. </a:t>
            </a:r>
            <a:r>
              <a:rPr lang="ru-RU" sz="2400" b="1" dirty="0" err="1"/>
              <a:t>Документація</a:t>
            </a:r>
            <a:r>
              <a:rPr lang="ru-RU" sz="2400" b="1" dirty="0"/>
              <a:t> </a:t>
            </a:r>
            <a:r>
              <a:rPr lang="ru-RU" sz="2400" b="1" dirty="0" err="1"/>
              <a:t>асистента</a:t>
            </a:r>
            <a:r>
              <a:rPr lang="ru-RU" sz="2400" b="1" dirty="0"/>
              <a:t>. </a:t>
            </a:r>
            <a:r>
              <a:rPr lang="ru-RU" sz="2400" b="1" dirty="0" err="1"/>
              <a:t>Графік</a:t>
            </a:r>
            <a:r>
              <a:rPr lang="ru-RU" sz="2400" b="1" dirty="0"/>
              <a:t> </a:t>
            </a:r>
            <a:r>
              <a:rPr lang="ru-RU" sz="2400" b="1" dirty="0" err="1"/>
              <a:t>роботи</a:t>
            </a:r>
            <a:r>
              <a:rPr lang="ru-RU" sz="2400" b="1" dirty="0"/>
              <a:t> </a:t>
            </a:r>
            <a:r>
              <a:rPr lang="ru-RU" sz="2400" b="1" dirty="0" err="1"/>
              <a:t>асистента</a:t>
            </a:r>
            <a:r>
              <a:rPr lang="ru-RU" sz="2400" b="1" dirty="0"/>
              <a:t> учителя, журнал </a:t>
            </a:r>
            <a:r>
              <a:rPr lang="ru-RU" sz="2400" b="1" dirty="0" err="1"/>
              <a:t>обліку</a:t>
            </a:r>
            <a:r>
              <a:rPr lang="ru-RU" sz="2400" b="1" dirty="0"/>
              <a:t> </a:t>
            </a:r>
            <a:r>
              <a:rPr lang="ru-RU" sz="2400" b="1" dirty="0" err="1"/>
              <a:t>робочого</a:t>
            </a:r>
            <a:r>
              <a:rPr lang="ru-RU" sz="2400" b="1" dirty="0"/>
              <a:t> часу </a:t>
            </a:r>
            <a:r>
              <a:rPr lang="ru-RU" sz="2400" b="1" dirty="0" err="1"/>
              <a:t>асистента</a:t>
            </a:r>
            <a:r>
              <a:rPr lang="ru-RU" sz="2400" b="1" dirty="0"/>
              <a:t>, журнал </a:t>
            </a:r>
            <a:r>
              <a:rPr lang="ru-RU" sz="2400" b="1" dirty="0" err="1"/>
              <a:t>спостереження</a:t>
            </a:r>
            <a:r>
              <a:rPr lang="ru-RU" sz="2400" b="1" dirty="0"/>
              <a:t>.</a:t>
            </a:r>
          </a:p>
          <a:p>
            <a:r>
              <a:rPr lang="ru-RU" sz="2400" b="1" dirty="0"/>
              <a:t>6. </a:t>
            </a:r>
            <a:r>
              <a:rPr lang="ru-RU" sz="2400" b="1" dirty="0" err="1"/>
              <a:t>Посадова</a:t>
            </a:r>
            <a:r>
              <a:rPr lang="ru-RU" sz="2400" b="1" dirty="0"/>
              <a:t> </a:t>
            </a:r>
            <a:r>
              <a:rPr lang="ru-RU" sz="2400" b="1" dirty="0" err="1"/>
              <a:t>інструкція</a:t>
            </a:r>
            <a:r>
              <a:rPr lang="ru-RU" sz="2400" b="1" dirty="0"/>
              <a:t> </a:t>
            </a:r>
            <a:r>
              <a:rPr lang="ru-RU" sz="2400" b="1" dirty="0" err="1"/>
              <a:t>асистента</a:t>
            </a:r>
            <a:r>
              <a:rPr lang="ru-RU" sz="2400" b="1" dirty="0"/>
              <a:t>.</a:t>
            </a:r>
          </a:p>
          <a:p>
            <a:endParaRPr lang="ru-RU" dirty="0"/>
          </a:p>
          <a:p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77540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072055" y="751344"/>
            <a:ext cx="10794124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</a:rPr>
              <a:t>Пакет </a:t>
            </a:r>
            <a:r>
              <a:rPr lang="ru-RU" sz="4000" b="1" dirty="0" err="1" smtClean="0">
                <a:solidFill>
                  <a:srgbClr val="002060"/>
                </a:solidFill>
              </a:rPr>
              <a:t>документів</a:t>
            </a:r>
            <a:r>
              <a:rPr lang="ru-RU" sz="4000" b="1" dirty="0" smtClean="0">
                <a:solidFill>
                  <a:srgbClr val="002060"/>
                </a:solidFill>
              </a:rPr>
              <a:t> для </a:t>
            </a:r>
            <a:r>
              <a:rPr lang="ru-RU" sz="4000" b="1" dirty="0" err="1" smtClean="0">
                <a:solidFill>
                  <a:srgbClr val="002060"/>
                </a:solidFill>
              </a:rPr>
              <a:t>звернення</a:t>
            </a:r>
            <a:r>
              <a:rPr lang="ru-RU" sz="4000" b="1" smtClean="0">
                <a:solidFill>
                  <a:srgbClr val="002060"/>
                </a:solidFill>
              </a:rPr>
              <a:t> в ІРЦ:</a:t>
            </a:r>
            <a:endParaRPr lang="ru-RU" sz="4000" b="1" dirty="0" smtClean="0">
              <a:solidFill>
                <a:srgbClr val="002060"/>
              </a:solidFill>
            </a:endParaRPr>
          </a:p>
          <a:p>
            <a:pPr algn="ctr"/>
            <a:endParaRPr lang="ru-RU" sz="4000" b="1" dirty="0">
              <a:solidFill>
                <a:srgbClr val="002060"/>
              </a:solidFill>
            </a:endParaRPr>
          </a:p>
          <a:p>
            <a:r>
              <a:rPr lang="ru-RU" dirty="0"/>
              <a:t>•	</a:t>
            </a:r>
            <a:r>
              <a:rPr lang="ru-RU" sz="2000" b="1" dirty="0"/>
              <a:t>документ, </a:t>
            </a:r>
            <a:r>
              <a:rPr lang="ru-RU" sz="2000" b="1" dirty="0" err="1"/>
              <a:t>що</a:t>
            </a:r>
            <a:r>
              <a:rPr lang="ru-RU" sz="2000" b="1" dirty="0"/>
              <a:t> </a:t>
            </a:r>
            <a:r>
              <a:rPr lang="ru-RU" sz="2000" b="1" dirty="0" err="1"/>
              <a:t>засвідчує</a:t>
            </a:r>
            <a:r>
              <a:rPr lang="ru-RU" sz="2000" b="1" dirty="0"/>
              <a:t> особу </a:t>
            </a:r>
            <a:r>
              <a:rPr lang="ru-RU" sz="2000" b="1" dirty="0" err="1"/>
              <a:t>батьків</a:t>
            </a:r>
            <a:r>
              <a:rPr lang="ru-RU" sz="2000" b="1" dirty="0"/>
              <a:t> (одного з них) </a:t>
            </a:r>
            <a:r>
              <a:rPr lang="ru-RU" sz="2000" b="1" dirty="0" err="1"/>
              <a:t>або</a:t>
            </a:r>
            <a:r>
              <a:rPr lang="ru-RU" sz="2000" b="1" dirty="0"/>
              <a:t> </a:t>
            </a:r>
            <a:r>
              <a:rPr lang="ru-RU" sz="2000" b="1" dirty="0" err="1"/>
              <a:t>законних</a:t>
            </a:r>
            <a:r>
              <a:rPr lang="ru-RU" sz="2000" b="1" dirty="0"/>
              <a:t> </a:t>
            </a:r>
            <a:r>
              <a:rPr lang="ru-RU" sz="2000" b="1" dirty="0" err="1"/>
              <a:t>представників</a:t>
            </a:r>
            <a:r>
              <a:rPr lang="ru-RU" sz="2000" b="1" dirty="0"/>
              <a:t> (</a:t>
            </a:r>
            <a:r>
              <a:rPr lang="ru-RU" sz="2000" b="1" dirty="0" err="1"/>
              <a:t>власноручно</a:t>
            </a:r>
            <a:r>
              <a:rPr lang="ru-RU" sz="2000" b="1" dirty="0"/>
              <a:t> </a:t>
            </a:r>
            <a:r>
              <a:rPr lang="ru-RU" sz="2000" b="1" dirty="0" err="1"/>
              <a:t>завірена</a:t>
            </a:r>
            <a:r>
              <a:rPr lang="ru-RU" sz="2000" b="1" dirty="0"/>
              <a:t> </a:t>
            </a:r>
            <a:r>
              <a:rPr lang="ru-RU" sz="2000" b="1" dirty="0" err="1"/>
              <a:t>копія</a:t>
            </a:r>
            <a:r>
              <a:rPr lang="ru-RU" sz="2000" b="1" dirty="0"/>
              <a:t>);</a:t>
            </a:r>
          </a:p>
          <a:p>
            <a:r>
              <a:rPr lang="ru-RU" sz="2000" b="1" dirty="0"/>
              <a:t>•	</a:t>
            </a:r>
            <a:r>
              <a:rPr lang="ru-RU" sz="2000" b="1" dirty="0" err="1"/>
              <a:t>свідоцтво</a:t>
            </a:r>
            <a:r>
              <a:rPr lang="ru-RU" sz="2000" b="1" dirty="0"/>
              <a:t> про </a:t>
            </a:r>
            <a:r>
              <a:rPr lang="ru-RU" sz="2000" b="1" dirty="0" err="1"/>
              <a:t>народження</a:t>
            </a:r>
            <a:r>
              <a:rPr lang="ru-RU" sz="2000" b="1" dirty="0"/>
              <a:t> </a:t>
            </a:r>
            <a:r>
              <a:rPr lang="ru-RU" sz="2000" b="1" dirty="0" err="1"/>
              <a:t>дитини</a:t>
            </a:r>
            <a:r>
              <a:rPr lang="ru-RU" sz="2000" b="1" dirty="0"/>
              <a:t> (</a:t>
            </a:r>
            <a:r>
              <a:rPr lang="ru-RU" sz="2000" b="1" dirty="0" err="1"/>
              <a:t>копія</a:t>
            </a:r>
            <a:r>
              <a:rPr lang="ru-RU" sz="2000" b="1" dirty="0"/>
              <a:t>);</a:t>
            </a:r>
          </a:p>
          <a:p>
            <a:r>
              <a:rPr lang="ru-RU" sz="2000" b="1" dirty="0"/>
              <a:t>•	</a:t>
            </a:r>
            <a:r>
              <a:rPr lang="ru-RU" sz="2000" b="1" dirty="0" err="1"/>
              <a:t>індивідуальна</a:t>
            </a:r>
            <a:r>
              <a:rPr lang="ru-RU" sz="2000" b="1" dirty="0"/>
              <a:t> </a:t>
            </a:r>
            <a:r>
              <a:rPr lang="ru-RU" sz="2000" b="1" dirty="0" err="1"/>
              <a:t>програма</a:t>
            </a:r>
            <a:r>
              <a:rPr lang="ru-RU" sz="2000" b="1" dirty="0"/>
              <a:t> </a:t>
            </a:r>
            <a:r>
              <a:rPr lang="ru-RU" sz="2000" b="1" dirty="0" err="1"/>
              <a:t>реабілітації</a:t>
            </a:r>
            <a:r>
              <a:rPr lang="ru-RU" sz="2000" b="1" dirty="0"/>
              <a:t> </a:t>
            </a:r>
            <a:r>
              <a:rPr lang="ru-RU" sz="2000" b="1" dirty="0" err="1"/>
              <a:t>дитини</a:t>
            </a:r>
            <a:r>
              <a:rPr lang="ru-RU" sz="2000" b="1" dirty="0"/>
              <a:t> з </a:t>
            </a:r>
            <a:r>
              <a:rPr lang="ru-RU" sz="2000" b="1" dirty="0" err="1"/>
              <a:t>інвалідністю</a:t>
            </a:r>
            <a:r>
              <a:rPr lang="ru-RU" sz="2000" b="1" dirty="0"/>
              <a:t> (у </a:t>
            </a:r>
            <a:r>
              <a:rPr lang="ru-RU" sz="2000" b="1" dirty="0" err="1"/>
              <a:t>разі</a:t>
            </a:r>
            <a:r>
              <a:rPr lang="ru-RU" sz="2000" b="1" dirty="0"/>
              <a:t> </a:t>
            </a:r>
            <a:r>
              <a:rPr lang="ru-RU" sz="2000" b="1" dirty="0" err="1"/>
              <a:t>інвалідності</a:t>
            </a:r>
            <a:r>
              <a:rPr lang="ru-RU" sz="2000" b="1" dirty="0"/>
              <a:t>);</a:t>
            </a:r>
          </a:p>
          <a:p>
            <a:r>
              <a:rPr lang="ru-RU" sz="2000" b="1" dirty="0"/>
              <a:t>•	</a:t>
            </a:r>
            <a:r>
              <a:rPr lang="ru-RU" sz="2000" b="1" dirty="0" err="1"/>
              <a:t>форми</a:t>
            </a:r>
            <a:r>
              <a:rPr lang="ru-RU" sz="2000" b="1" dirty="0"/>
              <a:t> </a:t>
            </a:r>
            <a:r>
              <a:rPr lang="ru-RU" sz="2000" b="1" dirty="0" err="1"/>
              <a:t>первинної</a:t>
            </a:r>
            <a:r>
              <a:rPr lang="ru-RU" sz="2000" b="1" dirty="0"/>
              <a:t> </a:t>
            </a:r>
            <a:r>
              <a:rPr lang="ru-RU" sz="2000" b="1" dirty="0" err="1"/>
              <a:t>облікової</a:t>
            </a:r>
            <a:r>
              <a:rPr lang="ru-RU" sz="2000" b="1" dirty="0"/>
              <a:t> </a:t>
            </a:r>
            <a:r>
              <a:rPr lang="ru-RU" sz="2000" b="1" dirty="0" err="1"/>
              <a:t>документації</a:t>
            </a:r>
            <a:r>
              <a:rPr lang="ru-RU" sz="2000" b="1" dirty="0"/>
              <a:t> №112/0 «</a:t>
            </a:r>
            <a:r>
              <a:rPr lang="ru-RU" sz="2000" b="1" dirty="0" err="1"/>
              <a:t>Історія</a:t>
            </a:r>
            <a:r>
              <a:rPr lang="ru-RU" sz="2000" b="1" dirty="0"/>
              <a:t> </a:t>
            </a:r>
            <a:r>
              <a:rPr lang="ru-RU" sz="2000" b="1" dirty="0" err="1"/>
              <a:t>розвитку</a:t>
            </a:r>
            <a:r>
              <a:rPr lang="ru-RU" sz="2000" b="1" dirty="0"/>
              <a:t> </a:t>
            </a:r>
            <a:r>
              <a:rPr lang="ru-RU" sz="2000" b="1" dirty="0" err="1"/>
              <a:t>дитини</a:t>
            </a:r>
            <a:r>
              <a:rPr lang="ru-RU" sz="2000" b="1" dirty="0"/>
              <a:t>, </a:t>
            </a:r>
            <a:r>
              <a:rPr lang="ru-RU" sz="2000" b="1" dirty="0" err="1"/>
              <a:t>затвердженої</a:t>
            </a:r>
            <a:r>
              <a:rPr lang="ru-RU" sz="2000" b="1" dirty="0"/>
              <a:t> МОЗ, у </a:t>
            </a:r>
            <a:r>
              <a:rPr lang="ru-RU" sz="2000" b="1" dirty="0" err="1"/>
              <a:t>разі</a:t>
            </a:r>
            <a:r>
              <a:rPr lang="ru-RU" sz="2000" b="1" dirty="0"/>
              <a:t> потреби – </a:t>
            </a:r>
            <a:r>
              <a:rPr lang="ru-RU" sz="2000" b="1" dirty="0" err="1"/>
              <a:t>довідка</a:t>
            </a:r>
            <a:r>
              <a:rPr lang="ru-RU" sz="2000" b="1" dirty="0"/>
              <a:t> </a:t>
            </a:r>
            <a:r>
              <a:rPr lang="ru-RU" sz="2000" b="1" dirty="0" err="1"/>
              <a:t>від</a:t>
            </a:r>
            <a:r>
              <a:rPr lang="ru-RU" sz="2000" b="1" dirty="0"/>
              <a:t> </a:t>
            </a:r>
            <a:r>
              <a:rPr lang="ru-RU" sz="2000" b="1" dirty="0" err="1"/>
              <a:t>психіатра</a:t>
            </a:r>
            <a:r>
              <a:rPr lang="ru-RU" sz="2000" b="1" dirty="0"/>
              <a:t>;</a:t>
            </a:r>
          </a:p>
          <a:p>
            <a:r>
              <a:rPr lang="ru-RU" sz="2000" b="1" dirty="0"/>
              <a:t>•	</a:t>
            </a:r>
            <a:r>
              <a:rPr lang="ru-RU" sz="2000" b="1" dirty="0" err="1"/>
              <a:t>зошити</a:t>
            </a:r>
            <a:r>
              <a:rPr lang="ru-RU" sz="2000" b="1" dirty="0"/>
              <a:t> з </a:t>
            </a:r>
            <a:r>
              <a:rPr lang="ru-RU" sz="2000" b="1" dirty="0" err="1"/>
              <a:t>основних</a:t>
            </a:r>
            <a:r>
              <a:rPr lang="ru-RU" sz="2000" b="1" dirty="0"/>
              <a:t> </a:t>
            </a:r>
            <a:r>
              <a:rPr lang="ru-RU" sz="2000" b="1" dirty="0" err="1"/>
              <a:t>предметів</a:t>
            </a:r>
            <a:r>
              <a:rPr lang="ru-RU" sz="2000" b="1" dirty="0"/>
              <a:t>, </a:t>
            </a:r>
            <a:r>
              <a:rPr lang="ru-RU" sz="2000" b="1" dirty="0" err="1"/>
              <a:t>малюнки</a:t>
            </a:r>
            <a:r>
              <a:rPr lang="ru-RU" sz="2000" b="1" dirty="0"/>
              <a:t> (за </a:t>
            </a:r>
            <a:r>
              <a:rPr lang="ru-RU" sz="2000" b="1" dirty="0" err="1"/>
              <a:t>наявності</a:t>
            </a:r>
            <a:r>
              <a:rPr lang="ru-RU" sz="2000" b="1" dirty="0"/>
              <a:t>);</a:t>
            </a:r>
          </a:p>
          <a:p>
            <a:r>
              <a:rPr lang="ru-RU" sz="2000" b="1" dirty="0"/>
              <a:t>•	</a:t>
            </a:r>
            <a:r>
              <a:rPr lang="ru-RU" sz="2000" b="1" dirty="0" err="1"/>
              <a:t>документи</a:t>
            </a:r>
            <a:r>
              <a:rPr lang="ru-RU" sz="2000" b="1" dirty="0"/>
              <a:t> </a:t>
            </a:r>
            <a:r>
              <a:rPr lang="ru-RU" sz="2000" b="1" dirty="0" err="1"/>
              <a:t>стосовно</a:t>
            </a:r>
            <a:r>
              <a:rPr lang="ru-RU" sz="2000" b="1" dirty="0"/>
              <a:t> </a:t>
            </a:r>
            <a:r>
              <a:rPr lang="ru-RU" sz="2000" b="1" dirty="0" err="1"/>
              <a:t>додаткових</a:t>
            </a:r>
            <a:r>
              <a:rPr lang="ru-RU" sz="2000" b="1" dirty="0"/>
              <a:t> </a:t>
            </a:r>
            <a:r>
              <a:rPr lang="ru-RU" sz="2000" b="1" dirty="0" err="1"/>
              <a:t>обстежень</a:t>
            </a:r>
            <a:r>
              <a:rPr lang="ru-RU" sz="2000" b="1" dirty="0"/>
              <a:t> (за </a:t>
            </a:r>
            <a:r>
              <a:rPr lang="ru-RU" sz="2000" b="1" dirty="0" err="1"/>
              <a:t>наявності</a:t>
            </a:r>
            <a:r>
              <a:rPr lang="ru-RU" sz="2000" b="1" dirty="0"/>
              <a:t>);</a:t>
            </a:r>
          </a:p>
          <a:p>
            <a:r>
              <a:rPr lang="ru-RU" sz="2000" b="1" dirty="0"/>
              <a:t>•	психолого-</a:t>
            </a:r>
            <a:r>
              <a:rPr lang="ru-RU" sz="2000" b="1" dirty="0" err="1"/>
              <a:t>педагогічна</a:t>
            </a:r>
            <a:r>
              <a:rPr lang="ru-RU" sz="2000" b="1" dirty="0"/>
              <a:t> характеристика </a:t>
            </a:r>
            <a:r>
              <a:rPr lang="ru-RU" sz="2000" b="1" dirty="0" err="1"/>
              <a:t>дитини</a:t>
            </a:r>
            <a:r>
              <a:rPr lang="ru-RU" sz="2000" b="1" dirty="0"/>
              <a:t>, </a:t>
            </a:r>
            <a:r>
              <a:rPr lang="ru-RU" sz="2000" b="1" dirty="0" err="1"/>
              <a:t>підготовлена</a:t>
            </a:r>
            <a:r>
              <a:rPr lang="ru-RU" sz="2000" b="1" dirty="0"/>
              <a:t> </a:t>
            </a:r>
            <a:r>
              <a:rPr lang="ru-RU" sz="2000" b="1" dirty="0" err="1"/>
              <a:t>класним</a:t>
            </a:r>
            <a:r>
              <a:rPr lang="ru-RU" sz="2000" b="1" dirty="0"/>
              <a:t> </a:t>
            </a:r>
            <a:r>
              <a:rPr lang="ru-RU" sz="2000" b="1" dirty="0" err="1"/>
              <a:t>керівником</a:t>
            </a:r>
            <a:r>
              <a:rPr lang="ru-RU" sz="2000" b="1" dirty="0"/>
              <a:t>/</a:t>
            </a:r>
            <a:r>
              <a:rPr lang="ru-RU" sz="2000" b="1" dirty="0" err="1"/>
              <a:t>класоводом</a:t>
            </a:r>
            <a:r>
              <a:rPr lang="ru-RU" sz="2000" b="1" dirty="0"/>
              <a:t>, </a:t>
            </a:r>
            <a:r>
              <a:rPr lang="ru-RU" sz="2000" b="1" dirty="0" err="1"/>
              <a:t>вихователем</a:t>
            </a:r>
            <a:r>
              <a:rPr lang="ru-RU" sz="2000" b="1" dirty="0"/>
              <a:t> ДНЗ та </a:t>
            </a:r>
            <a:r>
              <a:rPr lang="ru-RU" sz="2000" b="1" dirty="0" err="1"/>
              <a:t>завірена</a:t>
            </a:r>
            <a:r>
              <a:rPr lang="ru-RU" sz="2000" b="1" dirty="0"/>
              <a:t> директором/</a:t>
            </a:r>
            <a:r>
              <a:rPr lang="ru-RU" sz="2000" b="1" dirty="0" err="1"/>
              <a:t>завідувачем</a:t>
            </a:r>
            <a:r>
              <a:rPr lang="ru-RU" sz="2000" b="1" dirty="0"/>
              <a:t>;</a:t>
            </a:r>
          </a:p>
          <a:p>
            <a:r>
              <a:rPr lang="ru-RU" sz="2000" b="1" dirty="0"/>
              <a:t>•	</a:t>
            </a:r>
            <a:r>
              <a:rPr lang="ru-RU" sz="2000" b="1" dirty="0" err="1"/>
              <a:t>письмова</a:t>
            </a:r>
            <a:r>
              <a:rPr lang="ru-RU" sz="2000" b="1" dirty="0"/>
              <a:t> </a:t>
            </a:r>
            <a:r>
              <a:rPr lang="ru-RU" sz="2000" b="1" dirty="0" err="1"/>
              <a:t>заява</a:t>
            </a:r>
            <a:r>
              <a:rPr lang="ru-RU" sz="2000" b="1" dirty="0"/>
              <a:t> </a:t>
            </a:r>
            <a:r>
              <a:rPr lang="ru-RU" sz="2000" b="1" dirty="0" err="1"/>
              <a:t>батьків</a:t>
            </a:r>
            <a:r>
              <a:rPr lang="ru-RU" sz="2000" b="1" dirty="0"/>
              <a:t> </a:t>
            </a:r>
            <a:r>
              <a:rPr lang="ru-RU" sz="2000" b="1" dirty="0" err="1"/>
              <a:t>щодо</a:t>
            </a:r>
            <a:r>
              <a:rPr lang="ru-RU" sz="2000" b="1" dirty="0"/>
              <a:t> </a:t>
            </a:r>
            <a:r>
              <a:rPr lang="ru-RU" sz="2000" b="1" dirty="0" err="1"/>
              <a:t>проведення</a:t>
            </a:r>
            <a:r>
              <a:rPr lang="ru-RU" sz="2000" b="1" dirty="0"/>
              <a:t> </a:t>
            </a:r>
            <a:r>
              <a:rPr lang="ru-RU" sz="2000" b="1" dirty="0" err="1"/>
              <a:t>комплексної</a:t>
            </a:r>
            <a:r>
              <a:rPr lang="ru-RU" sz="2000" b="1" dirty="0"/>
              <a:t> </a:t>
            </a:r>
            <a:r>
              <a:rPr lang="ru-RU" sz="2000" b="1" dirty="0" err="1"/>
              <a:t>оцінки</a:t>
            </a:r>
            <a:r>
              <a:rPr lang="ru-RU" sz="2000" b="1" dirty="0"/>
              <a:t>;</a:t>
            </a:r>
          </a:p>
          <a:p>
            <a:r>
              <a:rPr lang="ru-RU" sz="2000" b="1" dirty="0"/>
              <a:t>•	</a:t>
            </a:r>
            <a:r>
              <a:rPr lang="ru-RU" sz="2000" b="1" dirty="0" err="1"/>
              <a:t>письмова</a:t>
            </a:r>
            <a:r>
              <a:rPr lang="ru-RU" sz="2000" b="1" dirty="0"/>
              <a:t> </a:t>
            </a:r>
            <a:r>
              <a:rPr lang="ru-RU" sz="2000" b="1" dirty="0" err="1"/>
              <a:t>згода</a:t>
            </a:r>
            <a:r>
              <a:rPr lang="ru-RU" sz="2000" b="1" dirty="0"/>
              <a:t> на </a:t>
            </a:r>
            <a:r>
              <a:rPr lang="ru-RU" sz="2000" b="1" dirty="0" err="1"/>
              <a:t>обробку</a:t>
            </a:r>
            <a:r>
              <a:rPr lang="ru-RU" sz="2000" b="1" dirty="0"/>
              <a:t> </a:t>
            </a:r>
            <a:r>
              <a:rPr lang="ru-RU" sz="2000" b="1" dirty="0" err="1"/>
              <a:t>персональних</a:t>
            </a:r>
            <a:r>
              <a:rPr lang="ru-RU" sz="2000" b="1" dirty="0"/>
              <a:t> </a:t>
            </a:r>
            <a:r>
              <a:rPr lang="ru-RU" sz="2000" b="1" dirty="0" err="1"/>
              <a:t>даних</a:t>
            </a:r>
            <a:r>
              <a:rPr lang="ru-RU" sz="2000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1020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019503" y="751344"/>
            <a:ext cx="10699531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</a:rPr>
              <a:t>ДОКУМЕНТИ АСИСТЕНТА ВЧИТЕЛЯ ЩОДО РОБОТИ З УЧНЯМИ З ОСОБЛИВИМИ ОСВІТНІМИ </a:t>
            </a:r>
            <a:r>
              <a:rPr lang="ru-RU" sz="3200" b="1" dirty="0" smtClean="0">
                <a:solidFill>
                  <a:srgbClr val="002060"/>
                </a:solidFill>
              </a:rPr>
              <a:t>ПОТРЕБАМИ</a:t>
            </a:r>
          </a:p>
          <a:p>
            <a:pPr algn="ctr"/>
            <a:endParaRPr lang="ru-RU" sz="3200" b="1" dirty="0">
              <a:solidFill>
                <a:srgbClr val="002060"/>
              </a:solidFill>
            </a:endParaRPr>
          </a:p>
          <a:p>
            <a:pPr algn="ctr"/>
            <a:r>
              <a:rPr lang="ru-RU" sz="2400" b="1" dirty="0" smtClean="0"/>
              <a:t>                         </a:t>
            </a:r>
            <a:r>
              <a:rPr lang="ru-RU" sz="2400" b="1" dirty="0" err="1" smtClean="0"/>
              <a:t>Річний</a:t>
            </a:r>
            <a:r>
              <a:rPr lang="ru-RU" sz="2400" b="1" dirty="0" smtClean="0"/>
              <a:t> </a:t>
            </a:r>
            <a:r>
              <a:rPr lang="ru-RU" sz="2400" b="1" dirty="0"/>
              <a:t>план </a:t>
            </a:r>
            <a:r>
              <a:rPr lang="ru-RU" sz="2400" b="1" dirty="0" err="1"/>
              <a:t>роботи</a:t>
            </a:r>
            <a:r>
              <a:rPr lang="ru-RU" sz="2400" b="1" dirty="0"/>
              <a:t> </a:t>
            </a:r>
            <a:r>
              <a:rPr lang="ru-RU" sz="2400" b="1" dirty="0" err="1"/>
              <a:t>асистента</a:t>
            </a:r>
            <a:r>
              <a:rPr lang="ru-RU" sz="2400" b="1" dirty="0"/>
              <a:t> </a:t>
            </a:r>
            <a:r>
              <a:rPr lang="ru-RU" sz="2400" b="1" dirty="0" err="1" smtClean="0"/>
              <a:t>вчителя</a:t>
            </a:r>
            <a:endParaRPr lang="ru-RU" sz="2400" b="1" dirty="0" smtClean="0"/>
          </a:p>
          <a:p>
            <a:pPr algn="ctr"/>
            <a:endParaRPr lang="ru-RU" sz="2400" b="1" dirty="0"/>
          </a:p>
          <a:p>
            <a:r>
              <a:rPr lang="ru-RU" sz="2000" dirty="0"/>
              <a:t>У </a:t>
            </a:r>
            <a:r>
              <a:rPr lang="ru-RU" sz="2000" dirty="0" err="1"/>
              <a:t>річному</a:t>
            </a:r>
            <a:r>
              <a:rPr lang="ru-RU" sz="2000" dirty="0"/>
              <a:t> </a:t>
            </a:r>
            <a:r>
              <a:rPr lang="ru-RU" sz="2000" dirty="0" err="1"/>
              <a:t>плані</a:t>
            </a:r>
            <a:r>
              <a:rPr lang="ru-RU" sz="2000" dirty="0"/>
              <a:t> </a:t>
            </a:r>
            <a:r>
              <a:rPr lang="ru-RU" sz="2000" dirty="0" err="1"/>
              <a:t>роботи</a:t>
            </a:r>
            <a:r>
              <a:rPr lang="ru-RU" sz="2000" dirty="0"/>
              <a:t> </a:t>
            </a:r>
            <a:r>
              <a:rPr lang="ru-RU" sz="2000" dirty="0" err="1"/>
              <a:t>передбачають</a:t>
            </a:r>
            <a:r>
              <a:rPr lang="ru-RU" sz="2000" dirty="0"/>
              <a:t> </a:t>
            </a:r>
            <a:r>
              <a:rPr lang="ru-RU" sz="2000" dirty="0" err="1"/>
              <a:t>усі</a:t>
            </a:r>
            <a:r>
              <a:rPr lang="ru-RU" sz="2000" dirty="0"/>
              <a:t> </a:t>
            </a:r>
            <a:r>
              <a:rPr lang="ru-RU" sz="2000" dirty="0" err="1"/>
              <a:t>види</a:t>
            </a:r>
            <a:r>
              <a:rPr lang="ru-RU" sz="2000" dirty="0"/>
              <a:t> </a:t>
            </a:r>
            <a:r>
              <a:rPr lang="ru-RU" sz="2000" dirty="0" err="1"/>
              <a:t>робіт</a:t>
            </a:r>
            <a:r>
              <a:rPr lang="ru-RU" sz="2000" dirty="0"/>
              <a:t>, </a:t>
            </a:r>
            <a:r>
              <a:rPr lang="ru-RU" sz="2000" dirty="0" err="1"/>
              <a:t>визначені</a:t>
            </a:r>
            <a:r>
              <a:rPr lang="ru-RU" sz="2000" dirty="0"/>
              <a:t> </a:t>
            </a:r>
            <a:r>
              <a:rPr lang="ru-RU" sz="2000" dirty="0" err="1"/>
              <a:t>посадовою</a:t>
            </a:r>
            <a:r>
              <a:rPr lang="ru-RU" sz="2000" dirty="0"/>
              <a:t> </a:t>
            </a:r>
            <a:r>
              <a:rPr lang="ru-RU" sz="2000" dirty="0" err="1"/>
              <a:t>інструкцією</a:t>
            </a:r>
            <a:r>
              <a:rPr lang="ru-RU" sz="2000" dirty="0"/>
              <a:t>.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можна</a:t>
            </a:r>
            <a:r>
              <a:rPr lang="ru-RU" sz="2000" dirty="0"/>
              <a:t> </a:t>
            </a:r>
            <a:r>
              <a:rPr lang="ru-RU" sz="2000" dirty="0" err="1"/>
              <a:t>поділити</a:t>
            </a:r>
            <a:r>
              <a:rPr lang="ru-RU" sz="2000" dirty="0"/>
              <a:t> за </a:t>
            </a:r>
            <a:r>
              <a:rPr lang="ru-RU" sz="2000" dirty="0" err="1"/>
              <a:t>розділами</a:t>
            </a:r>
            <a:r>
              <a:rPr lang="ru-RU" sz="2000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err="1"/>
              <a:t>організаційна</a:t>
            </a:r>
            <a:r>
              <a:rPr lang="ru-RU" sz="2000" dirty="0"/>
              <a:t> та </a:t>
            </a:r>
            <a:r>
              <a:rPr lang="ru-RU" sz="2000" dirty="0" err="1"/>
              <a:t>навчально-корекційна</a:t>
            </a:r>
            <a:r>
              <a:rPr lang="ru-RU" sz="2000" dirty="0"/>
              <a:t> робота </a:t>
            </a:r>
            <a:r>
              <a:rPr lang="ru-RU" sz="2000" dirty="0" err="1"/>
              <a:t>співпраця</a:t>
            </a:r>
            <a:r>
              <a:rPr lang="ru-RU" sz="2000" dirty="0"/>
              <a:t> з учителями-«предметниками», </a:t>
            </a:r>
            <a:r>
              <a:rPr lang="ru-RU" sz="2000" dirty="0" err="1"/>
              <a:t>вчителями</a:t>
            </a:r>
            <a:r>
              <a:rPr lang="ru-RU" sz="2000" dirty="0"/>
              <a:t>-дефектологами, </a:t>
            </a:r>
            <a:r>
              <a:rPr lang="ru-RU" sz="2000" dirty="0" err="1"/>
              <a:t>медичними</a:t>
            </a:r>
            <a:r>
              <a:rPr lang="ru-RU" sz="2000" dirty="0"/>
              <a:t> </a:t>
            </a:r>
            <a:r>
              <a:rPr lang="ru-RU" sz="2000" dirty="0" err="1"/>
              <a:t>працівниками</a:t>
            </a:r>
            <a:r>
              <a:rPr lang="ru-RU" sz="2000" dirty="0"/>
              <a:t>, </a:t>
            </a:r>
            <a:r>
              <a:rPr lang="ru-RU" sz="2000" dirty="0" err="1"/>
              <a:t>практичним</a:t>
            </a:r>
            <a:r>
              <a:rPr lang="ru-RU" sz="2000" dirty="0"/>
              <a:t> психологом, </a:t>
            </a:r>
            <a:r>
              <a:rPr lang="ru-RU" sz="2000" dirty="0" err="1"/>
              <a:t>соціальним</a:t>
            </a:r>
            <a:r>
              <a:rPr lang="ru-RU" sz="2000" dirty="0"/>
              <a:t> педагогом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робота з батьками та </a:t>
            </a:r>
            <a:r>
              <a:rPr lang="ru-RU" sz="2000" dirty="0" err="1"/>
              <a:t>громадськістю</a:t>
            </a:r>
            <a:endParaRPr lang="ru-RU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методична та </a:t>
            </a:r>
            <a:r>
              <a:rPr lang="ru-RU" sz="2000" dirty="0" err="1"/>
              <a:t>самоосвітня</a:t>
            </a:r>
            <a:r>
              <a:rPr lang="ru-RU" sz="2000" dirty="0"/>
              <a:t> робота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робота з </a:t>
            </a:r>
            <a:r>
              <a:rPr lang="ru-RU" sz="2000" dirty="0" err="1"/>
              <a:t>документацією</a:t>
            </a:r>
            <a:r>
              <a:rPr lang="ru-RU" sz="2000" dirty="0"/>
              <a:t>.</a:t>
            </a:r>
          </a:p>
          <a:p>
            <a:r>
              <a:rPr lang="ru-RU" sz="2000" dirty="0"/>
              <a:t>У </a:t>
            </a:r>
            <a:r>
              <a:rPr lang="ru-RU" sz="2000" dirty="0" err="1"/>
              <a:t>річному</a:t>
            </a:r>
            <a:r>
              <a:rPr lang="ru-RU" sz="2000" dirty="0"/>
              <a:t> </a:t>
            </a:r>
            <a:r>
              <a:rPr lang="ru-RU" sz="2000" dirty="0" err="1"/>
              <a:t>плані</a:t>
            </a:r>
            <a:r>
              <a:rPr lang="ru-RU" sz="2000" dirty="0"/>
              <a:t> </a:t>
            </a:r>
            <a:r>
              <a:rPr lang="ru-RU" sz="2000" dirty="0" err="1"/>
              <a:t>роботи</a:t>
            </a:r>
            <a:r>
              <a:rPr lang="ru-RU" sz="2000" dirty="0"/>
              <a:t> </a:t>
            </a:r>
            <a:r>
              <a:rPr lang="ru-RU" sz="2000" dirty="0" err="1"/>
              <a:t>асистент</a:t>
            </a:r>
            <a:r>
              <a:rPr lang="ru-RU" sz="2000" dirty="0"/>
              <a:t> </a:t>
            </a:r>
            <a:r>
              <a:rPr lang="ru-RU" sz="2000" dirty="0" err="1"/>
              <a:t>вчителя</a:t>
            </a:r>
            <a:r>
              <a:rPr lang="ru-RU" sz="2000" dirty="0"/>
              <a:t> коротко </a:t>
            </a:r>
            <a:r>
              <a:rPr lang="ru-RU" sz="2000" dirty="0" err="1"/>
              <a:t>описує</a:t>
            </a:r>
            <a:r>
              <a:rPr lang="ru-RU" sz="2000" dirty="0"/>
              <a:t> </a:t>
            </a:r>
            <a:r>
              <a:rPr lang="ru-RU" sz="2000" dirty="0" err="1"/>
              <a:t>зміст</a:t>
            </a:r>
            <a:r>
              <a:rPr lang="ru-RU" sz="2000" dirty="0"/>
              <a:t> </a:t>
            </a:r>
            <a:r>
              <a:rPr lang="ru-RU" sz="2000" dirty="0" err="1"/>
              <a:t>діяльності</a:t>
            </a:r>
            <a:r>
              <a:rPr lang="ru-RU" sz="2000" dirty="0"/>
              <a:t> і </a:t>
            </a:r>
            <a:r>
              <a:rPr lang="ru-RU" sz="2000" dirty="0" err="1"/>
              <a:t>терміни</a:t>
            </a:r>
            <a:r>
              <a:rPr lang="ru-RU" sz="2000" dirty="0"/>
              <a:t> </a:t>
            </a:r>
            <a:r>
              <a:rPr lang="ru-RU" sz="2000" dirty="0" err="1"/>
              <a:t>виконання</a:t>
            </a:r>
            <a:r>
              <a:rPr lang="ru-RU" sz="2000" dirty="0"/>
              <a:t>. </a:t>
            </a:r>
            <a:r>
              <a:rPr lang="ru-RU" sz="2000" dirty="0" err="1"/>
              <a:t>Додатком</a:t>
            </a:r>
            <a:r>
              <a:rPr lang="ru-RU" sz="2000" dirty="0"/>
              <a:t> до </a:t>
            </a:r>
            <a:r>
              <a:rPr lang="ru-RU" sz="2000" dirty="0" err="1"/>
              <a:t>річного</a:t>
            </a:r>
            <a:r>
              <a:rPr lang="ru-RU" sz="2000" dirty="0"/>
              <a:t> плану </a:t>
            </a:r>
            <a:r>
              <a:rPr lang="ru-RU" sz="2000" dirty="0" err="1"/>
              <a:t>роботи</a:t>
            </a:r>
            <a:r>
              <a:rPr lang="ru-RU" sz="2000" dirty="0"/>
              <a:t> </a:t>
            </a:r>
            <a:r>
              <a:rPr lang="ru-RU" sz="2000" dirty="0" err="1"/>
              <a:t>може</a:t>
            </a:r>
            <a:r>
              <a:rPr lang="ru-RU" sz="2000" dirty="0"/>
              <a:t> бути </a:t>
            </a:r>
            <a:r>
              <a:rPr lang="ru-RU" sz="2000" dirty="0" err="1"/>
              <a:t>таблиця</a:t>
            </a:r>
            <a:r>
              <a:rPr lang="ru-RU" sz="2000" dirty="0"/>
              <a:t>, у </a:t>
            </a:r>
            <a:r>
              <a:rPr lang="ru-RU" sz="2000" dirty="0" err="1"/>
              <a:t>якій</a:t>
            </a:r>
            <a:r>
              <a:rPr lang="ru-RU" sz="2000" dirty="0"/>
              <a:t> </a:t>
            </a:r>
            <a:r>
              <a:rPr lang="ru-RU" sz="2000" dirty="0" err="1"/>
              <a:t>визначено</a:t>
            </a:r>
            <a:r>
              <a:rPr lang="ru-RU" sz="2000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err="1"/>
              <a:t>особливості</a:t>
            </a:r>
            <a:r>
              <a:rPr lang="ru-RU" sz="2000" dirty="0"/>
              <a:t> </a:t>
            </a:r>
            <a:r>
              <a:rPr lang="ru-RU" sz="2000" dirty="0" err="1"/>
              <a:t>взаємодії</a:t>
            </a:r>
            <a:r>
              <a:rPr lang="ru-RU" sz="2000" dirty="0"/>
              <a:t> з учителями інклюзивного </a:t>
            </a:r>
            <a:r>
              <a:rPr lang="ru-RU" sz="2000" dirty="0" err="1"/>
              <a:t>класу</a:t>
            </a:r>
            <a:r>
              <a:rPr lang="ru-RU" sz="2000" dirty="0"/>
              <a:t>, у </a:t>
            </a:r>
            <a:r>
              <a:rPr lang="ru-RU" sz="2000" dirty="0" err="1"/>
              <a:t>якому</a:t>
            </a:r>
            <a:r>
              <a:rPr lang="ru-RU" sz="2000" dirty="0"/>
              <a:t> </a:t>
            </a:r>
            <a:r>
              <a:rPr lang="ru-RU" sz="2000" dirty="0" err="1"/>
              <a:t>працює</a:t>
            </a:r>
            <a:r>
              <a:rPr lang="ru-RU" sz="2000" dirty="0"/>
              <a:t> </a:t>
            </a:r>
            <a:r>
              <a:rPr lang="ru-RU" sz="2000" dirty="0" err="1"/>
              <a:t>асистент</a:t>
            </a:r>
            <a:r>
              <a:rPr lang="ru-RU" sz="2000" dirty="0"/>
              <a:t> учителя;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err="1"/>
              <a:t>розподіл</a:t>
            </a:r>
            <a:r>
              <a:rPr lang="ru-RU" sz="2000" dirty="0"/>
              <a:t> </a:t>
            </a:r>
            <a:r>
              <a:rPr lang="ru-RU" sz="2000" dirty="0" err="1"/>
              <a:t>функцій</a:t>
            </a:r>
            <a:r>
              <a:rPr lang="ru-RU" sz="2000" dirty="0"/>
              <a:t> </a:t>
            </a:r>
            <a:r>
              <a:rPr lang="ru-RU" sz="2000" dirty="0" err="1"/>
              <a:t>між</a:t>
            </a:r>
            <a:r>
              <a:rPr lang="ru-RU" sz="2000" dirty="0"/>
              <a:t> педагогами.</a:t>
            </a:r>
          </a:p>
        </p:txBody>
      </p:sp>
    </p:spTree>
    <p:extLst>
      <p:ext uri="{BB962C8B-B14F-4D97-AF65-F5344CB8AC3E}">
        <p14:creationId xmlns:p14="http://schemas.microsoft.com/office/powerpoint/2010/main" val="178120894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TM10001105[[fn=Обтинання]]</Template>
  <TotalTime>56</TotalTime>
  <Words>1306</Words>
  <Application>Microsoft Office PowerPoint</Application>
  <PresentationFormat>Произвольный</PresentationFormat>
  <Paragraphs>143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Crop</vt:lpstr>
      <vt:lpstr>Інклюзія  від «а» до «я»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Документація асистента вчителя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Інклюзія  від «а» до «я»</dc:title>
  <dc:creator>Користувач Windows</dc:creator>
  <cp:lastModifiedBy>Пользователь Windows</cp:lastModifiedBy>
  <cp:revision>8</cp:revision>
  <dcterms:created xsi:type="dcterms:W3CDTF">2019-02-11T11:26:41Z</dcterms:created>
  <dcterms:modified xsi:type="dcterms:W3CDTF">2020-09-03T10:59:43Z</dcterms:modified>
</cp:coreProperties>
</file>