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80" r:id="rId4"/>
    <p:sldId id="279" r:id="rId5"/>
    <p:sldId id="278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B014-29E7-47DA-9713-E97852FCE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4C78-3514-4E57-9A42-58E84BEB9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Свята та розваги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8"/>
          <p:cNvSpPr>
            <a:spLocks noChangeArrowheads="1"/>
          </p:cNvSpPr>
          <p:nvPr/>
        </p:nvSpPr>
        <p:spPr bwMode="auto">
          <a:xfrm>
            <a:off x="990600" y="1066800"/>
            <a:ext cx="6934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Свята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яскраві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радісні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плану свят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ЗДО.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Поєднуючи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свята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свідомість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моральному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вихованню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об’єднуються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переживаннями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колективізму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твори фольклору,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природу,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патріотичні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участь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дисциплінованість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культуру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Святкова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атмосфера, краса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підібраний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репертуар –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естетичного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таночках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зміцнює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дитячий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поліпшує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Свята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садку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малятам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втіху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77200" cy="6248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uk-UA" sz="2400" dirty="0" smtClean="0">
                <a:solidFill>
                  <a:srgbClr val="0070C0"/>
                </a:solidFill>
              </a:rPr>
              <a:t>Робота з батьками та громадськістю у навчальному закладі</a:t>
            </a:r>
          </a:p>
          <a:p>
            <a:pPr indent="34290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Родина 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заклад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два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інститути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закладають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фундамент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них одна мета: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адаптовану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всебічно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розвинену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інтелектуальним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творчим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духовним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потенціалом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Разом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актуальна проблема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взаємозв'язку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сім'єю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зв'язки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багатогранні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 перший план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педагогічним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персоналом та батьками,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міжособистісна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як результат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сумісних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родинами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повинна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обмежуватись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якісним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нагляду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конкурентоспроможними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підготовленими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кожною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сім'єю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батькам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сприйняти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гуманістичні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орієнтири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ґрунтуються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повазі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турботі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всебічний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унікальної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прав,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як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суб'єкта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потребами. </a:t>
            </a:r>
          </a:p>
          <a:p>
            <a:pPr algn="ctr">
              <a:buFontTx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14400" y="533400"/>
            <a:ext cx="7086600" cy="5692775"/>
          </a:xfrm>
        </p:spPr>
        <p:txBody>
          <a:bodyPr/>
          <a:lstStyle/>
          <a:p>
            <a:pPr indent="342900" algn="just"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FontTx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Ми розуміємо, що п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лідною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тісної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служб закладу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роль кожного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4290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закладу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родинами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методичної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удосконаленні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закладу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практичного психолога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родинами;</a:t>
            </a:r>
          </a:p>
          <a:p>
            <a:pPr indent="34290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інструктора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здорового способу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вчителя-дифектолога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батьками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корекційній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консультативній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творчому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залученні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 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художньо-естетичних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заходах   закладу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762000"/>
            <a:ext cx="8077200" cy="5364163"/>
          </a:xfrm>
        </p:spPr>
        <p:txBody>
          <a:bodyPr/>
          <a:lstStyle/>
          <a:p>
            <a:pPr indent="342900"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заклад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розумінням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пильнішому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запитів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потреб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батьками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особами,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замінюють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Тому наш дитячий садок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відкритим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закладом, де батьки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спостерігають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освітнім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участь у 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FontTx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Батьки мають можливість спостерігати за процесом перебування своєї дитини у садочку завдяки камерам спостереження, що виявилося дуже зручно.</a:t>
            </a:r>
          </a:p>
          <a:p>
            <a:pPr indent="342900" algn="just">
              <a:buFontTx/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Крім того, адміністрацією та вихователями ЗДО, ведеться постійна та планомірна робота по налагодженню співпраці з кожною сім’єю. Вона орієнтована на пошук таких форм і методів роботи, які дозволяють урахувати актуальні потреби батьків, сприяють формуванню активної батьківської позиції, участі батьків у управлінні закладом. Заклад підтримує бажання батьків поповнювати знання, необхідні для виховання та оздоровлення дітей. </a:t>
            </a:r>
          </a:p>
          <a:p>
            <a:pPr indent="342900" algn="just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5"/>
          <p:cNvSpPr>
            <a:spLocks noGrp="1"/>
          </p:cNvSpPr>
          <p:nvPr>
            <p:ph sz="quarter" idx="4"/>
          </p:nvPr>
        </p:nvSpPr>
        <p:spPr>
          <a:xfrm>
            <a:off x="762000" y="381000"/>
            <a:ext cx="7543800" cy="5791200"/>
          </a:xfrm>
        </p:spPr>
        <p:txBody>
          <a:bodyPr/>
          <a:lstStyle/>
          <a:p>
            <a:pPr indent="342900" algn="ctr">
              <a:buFontTx/>
              <a:buNone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Управлінська діяльність у навчальному закладі.</a:t>
            </a:r>
          </a:p>
          <a:p>
            <a:pPr indent="342900" algn="just"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Контроль є важливою функцією управління, який спрямований на інформування про стан об’єкта. Саме з цією метою діяльність адміністрації була злагодженою, систематичною, цілеспрямованою, що своєчасно давало можливість запобігати негативним результатам в роботі. </a:t>
            </a:r>
          </a:p>
          <a:p>
            <a:pPr indent="342900" algn="just"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Основним змістом контролю було відстеження роботи працівників в рівноважному стані. Збиралася інформація про діяльність суб’єктів, відпрацьовувалися рекомендації щодо поліпшення якості робочих процесів. При цьому обов’язково враховувалися функціональні обов’язки працівників.</a:t>
            </a:r>
          </a:p>
          <a:p>
            <a:pPr indent="342900" algn="just"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Директором, методистом та медичними сестрами постійно контролювалося планування освітньої роботи, готовність педагогів до робочого дня, медико-педагогічний контроль за оздоровчою роботою в ЗДО, стан проведення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навчально–виховної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роботи, виконання заходів щодо зміцнення здоров’я дітей, формування культурно – гігієнічних навичок та самообслуговування, якість проведення свят, розваги, Днів здоров’я тощо.</a:t>
            </a:r>
          </a:p>
          <a:p>
            <a:pPr indent="342900" algn="just">
              <a:buFontTx/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Новим етапом в роботі для педагогів стала необхідність переходу на дистанційну форму навчання і виконання  рекомендацій МОН України. Колектив гідно виконав поставлені перед ним завдання. Вся інформація є збереженою на сайті закладу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zm-vishenka-dnz4.e-schools.info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38200" y="533400"/>
            <a:ext cx="7620000" cy="5616575"/>
          </a:xfrm>
        </p:spPr>
        <p:txBody>
          <a:bodyPr/>
          <a:lstStyle/>
          <a:p>
            <a:pPr indent="342900">
              <a:buFontTx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Аналіз відвідування занять, свят та розваг директором у 20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1-20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2н.р. проводилася постійно.</a:t>
            </a:r>
          </a:p>
          <a:p>
            <a:pPr indent="342900">
              <a:buFontTx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Результати контролю за навчально-виховним процесом систематично розглядалися на нарадах при директорі, оцінювалися на педагогічних годинах.</a:t>
            </a:r>
          </a:p>
          <a:p>
            <a:pPr indent="342900">
              <a:buFontTx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Робота з даного напрямку проведена на достатньому  рівні.</a:t>
            </a:r>
          </a:p>
          <a:p>
            <a:pPr indent="342900" algn="just">
              <a:buFontTx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 descr="IMG-c9f248bc61f70aa34910cdadd2b2a7cd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3619500" cy="24114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2" name="Рисунок 3" descr="IMG_3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0386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ОХОРОНА   ЖИТТЯ ТА ЗДОРОВ’Я ДІТЕЙ,</a:t>
            </a:r>
            <a:b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РОНА ПРАЦІ.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Group 32"/>
          <p:cNvGraphicFramePr>
            <a:graphicFrameLocks/>
          </p:cNvGraphicFramePr>
          <p:nvPr/>
        </p:nvGraphicFramePr>
        <p:xfrm>
          <a:off x="457200" y="1600200"/>
          <a:ext cx="8153400" cy="45720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65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Проведені заходи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16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метою зміцнення та збереження життя і здоров’я кожного вихованця та з метою охорони праці працівників систематично проводиться:</a:t>
                      </a:r>
                    </a:p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Інструктажі працівників ЗДО ( на робочому місці, позачергові, на час вступу на роботу);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Ознайомлення працівників з посадовими інструкціями;</a:t>
                      </a: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Видано накази з питань охорони праці, техніки безпеки;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Сплановано та проведено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“Тижні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безпеки”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дітей;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Оновлено інформаційні стенди з питань охорони праці;</a:t>
                      </a: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Консультації з персоналом по питаннях </a:t>
                      </a: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“Правила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поведінки в надзвичайних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ситуаціях”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“Правила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користування </a:t>
                      </a:r>
                      <a:r>
                        <a:rPr kumimoji="0" lang="uk-U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вогнегасником”</a:t>
                      </a: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527925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err="1">
                <a:solidFill>
                  <a:srgbClr val="0070C0"/>
                </a:solidFill>
                <a:latin typeface="Arial" charset="0"/>
                <a:cs typeface="+mn-cs"/>
              </a:rPr>
              <a:t>Організація</a:t>
            </a:r>
            <a:r>
              <a:rPr lang="ru-RU" sz="2000" dirty="0">
                <a:solidFill>
                  <a:srgbClr val="0070C0"/>
                </a:solidFill>
                <a:latin typeface="Arial" charset="0"/>
                <a:cs typeface="+mn-cs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charset="0"/>
                <a:cs typeface="+mn-cs"/>
              </a:rPr>
              <a:t>харчування</a:t>
            </a:r>
            <a:r>
              <a:rPr lang="ru-RU" sz="2000" dirty="0">
                <a:solidFill>
                  <a:srgbClr val="0070C0"/>
                </a:solidFill>
                <a:latin typeface="Arial" charset="0"/>
                <a:cs typeface="+mn-cs"/>
              </a:rPr>
              <a:t> у </a:t>
            </a:r>
            <a:r>
              <a:rPr lang="ru-RU" sz="2000" dirty="0" err="1">
                <a:solidFill>
                  <a:srgbClr val="0070C0"/>
                </a:solidFill>
                <a:latin typeface="Arial" charset="0"/>
                <a:cs typeface="+mn-cs"/>
              </a:rPr>
              <a:t>навчальному</a:t>
            </a:r>
            <a:r>
              <a:rPr lang="ru-RU" sz="2000" dirty="0">
                <a:solidFill>
                  <a:srgbClr val="0070C0"/>
                </a:solidFill>
                <a:latin typeface="Arial" charset="0"/>
                <a:cs typeface="+mn-cs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charset="0"/>
                <a:cs typeface="+mn-cs"/>
              </a:rPr>
              <a:t>закладі</a:t>
            </a:r>
            <a:endParaRPr lang="ru-RU" sz="2000" dirty="0" smtClean="0">
              <a:solidFill>
                <a:srgbClr val="0070C0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ru-RU" sz="2000" dirty="0">
              <a:solidFill>
                <a:srgbClr val="0070C0"/>
              </a:solidFill>
              <a:latin typeface="Arial" charset="0"/>
              <a:cs typeface="+mn-cs"/>
            </a:endParaRPr>
          </a:p>
          <a:p>
            <a:pPr indent="457200" algn="just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Штат працівників харчоблоку закладу налічує 6 чол.: комірник, 3 кухарі, 2 підсобних робітники.</a:t>
            </a:r>
          </a:p>
          <a:p>
            <a:pPr indent="457200" algn="just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Продукти харчування, відповідно до проведених закупівель, постачаються наступними фізичними та юридичними особами: </a:t>
            </a:r>
          </a:p>
          <a:p>
            <a:pPr indent="457200" algn="just"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Рожок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Людмила Василівна,</a:t>
            </a:r>
          </a:p>
          <a:p>
            <a:pPr indent="457200" algn="just"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Король Віра Григорівна, </a:t>
            </a:r>
          </a:p>
          <a:p>
            <a:pPr indent="457200" algn="just"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Білан Антон Борисович,</a:t>
            </a:r>
          </a:p>
          <a:p>
            <a:pPr indent="457200" algn="just"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Савін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Сергій Володимирович,</a:t>
            </a:r>
          </a:p>
          <a:p>
            <a:pPr indent="457200" algn="just"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Столярчук Оксана Миколаївна,</a:t>
            </a:r>
          </a:p>
          <a:p>
            <a:pPr indent="457200" algn="just"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Садовнік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М.С.,</a:t>
            </a:r>
          </a:p>
          <a:p>
            <a:pPr indent="457200" algn="just"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Лашкевич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Т.Ф.,</a:t>
            </a:r>
          </a:p>
          <a:p>
            <a:pPr indent="457200" algn="just">
              <a:defRPr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ФОП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Дуднік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А.П.</a:t>
            </a:r>
          </a:p>
          <a:p>
            <a:pPr indent="457200" algn="just"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 користуванні харчоблоку знаходиться 2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шестикамфорні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плити з шафами для запікання, 3 морозильних скрині, 5 холодильних шаф, електром'ясорубка, електроводонагрівач. Все обладнання нове і сучасне.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685800" y="685800"/>
            <a:ext cx="7239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eaLnBrk="0" hangingPunct="0"/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Виконання норм харчування з початком навчального року по грудень 2021 року в ЗДО №4 «Вишенька» було організовано відповідно до Інструкції з організації харчування дітей у дошкільних закладах,затвердженої наказом Міністерства освіти і науки України та Міністерства охорони здоров'я України від 17 квітня 2006 р. № 298/227. А з січня 2022 року дошкільні навчальні заклади працюють відповідно до постанови кабінету міністрів України про затвердження норм та порядку організації харчування у закладах освіти і дитячих закладах оздоровлення та відпочинку, із змінами внесеними згідно з Постановами КМ № 871 від 18.08.2021 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7675" eaLnBrk="0" hangingPunct="0"/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Організація харчування у закладах освіти та закладах оздоровлення та відпочинку здійснюється з дотриманням норм харчування,вимог санітарного законодавства та законодавства про безпечність та окремі показники якості харчових продуктів. Приготування готових страв здійснюється з дотриманням процедур,заснованих на принципах системи аналізу небезпечних факторів та контролю у критичних точках (НАССР).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7239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14400" y="2133600"/>
          <a:ext cx="7315200" cy="3048002"/>
        </p:xfrm>
        <a:graphic>
          <a:graphicData uri="http://schemas.openxmlformats.org/drawingml/2006/table">
            <a:tbl>
              <a:tblPr/>
              <a:tblGrid>
                <a:gridCol w="1190625"/>
                <a:gridCol w="639763"/>
                <a:gridCol w="641350"/>
                <a:gridCol w="574675"/>
                <a:gridCol w="576262"/>
                <a:gridCol w="1238250"/>
                <a:gridCol w="631825"/>
                <a:gridCol w="631825"/>
                <a:gridCol w="612775"/>
                <a:gridCol w="577850"/>
              </a:tblGrid>
              <a:tr h="2254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Збільшення норм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Зниження норм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 продукту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Раніше було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Тепер є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 продукту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Раніше було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Тепер є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яслі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 роки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4-6(7) років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яслі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 роки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4-6(7) років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Картопля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Овочі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 вершкове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Куряче м'ясо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Цукор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Фрукти сушені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Хліб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 кисломол.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Сіль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Борошно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875" marR="608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62" name="Rectangle 1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600"/>
          </a:p>
          <a:p>
            <a:pPr eaLnBrk="0" hangingPunct="0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3001963"/>
          </a:xfrm>
        </p:spPr>
        <p:txBody>
          <a:bodyPr/>
          <a:lstStyle/>
          <a:p>
            <a:pPr>
              <a:defRPr/>
            </a:pPr>
            <a:r>
              <a:rPr lang="ru-RU" sz="4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4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Згідно нової постанови Кабінету Міністрів України від 2021 р. маємо зміни в нормах харчування для дітей в дошкільних навчальних закладах :</a:t>
            </a:r>
            <a:r>
              <a:rPr lang="ru-RU" sz="5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5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uk-UA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endParaRPr lang="ru-RU" sz="1100" dirty="0"/>
          </a:p>
        </p:txBody>
      </p:sp>
      <p:sp>
        <p:nvSpPr>
          <p:cNvPr id="48264" name="TextBox 4"/>
          <p:cNvSpPr txBox="1">
            <a:spLocks noChangeArrowheads="1"/>
          </p:cNvSpPr>
          <p:nvPr/>
        </p:nvSpPr>
        <p:spPr bwMode="auto">
          <a:xfrm>
            <a:off x="1371600" y="5334000"/>
            <a:ext cx="609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Забороняється вживання кондитерських виробів (печива) та консервації (консервованих огірків та помідор,кабачкової ікри та горошку) !!! 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algn="l"/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духовного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малюків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народними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звичаями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обрядами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близькими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зрозумілими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художньо-естетичних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смаків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слугує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Листопадовим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карнавалом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пробігли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свята у ЗДО. Ярмарки та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осінні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дискотеки,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театралізовані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вистави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концерти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театралізованого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ретро-вечірки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примножили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збагатили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емоціями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малюків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розкрили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таланти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обдарованість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прияли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гарній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дружній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/>
          </a:p>
        </p:txBody>
      </p:sp>
      <p:pic>
        <p:nvPicPr>
          <p:cNvPr id="5" name="Рисунок 4" descr="FB_IMG_1653757206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4605338" cy="2590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FB_IMG_16537571495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3429000"/>
            <a:ext cx="4337050" cy="2895600"/>
          </a:xfrm>
          <a:ln w="38100" cap="sq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Аналіз захворюваності дітей</a:t>
            </a: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Провівши аналіз захворюваності дітей за навчальний рік ми бачимо,що рівень захворюваності у закладі дошкільної освіти,порівняно з рівнем захворюваності за минулий навчальний рік ,залишився принципі такий самий. Цього навчального року було 67 випадків захворювання дітей,а в минулому 70 випадків. За цей навчальний рік було пропущено дітьми через хворобу 464 дні, </a:t>
            </a:r>
            <a:b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а в минулому 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455 днів.</a:t>
            </a:r>
            <a:r>
              <a:rPr lang="ru-RU" sz="1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Упродовж  цього навчального року, було проведено такі заходи щодо профілактики захворювань:введення в раціон дитини часнику та цибулі, фруктів,заморожених ягід,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загартувальні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заходи </a:t>
            </a:r>
            <a:r>
              <a:rPr lang="uk-UA" sz="1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прогулянки дітей по свіжому повітрі, провітрювання та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кварцування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 приміщень.</a:t>
            </a:r>
            <a:endParaRPr lang="ru-RU" sz="1800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52400" y="304800"/>
            <a:ext cx="86868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Цьогорічні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новорічні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розпочали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здійснюватись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переддень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свята Святого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Миколая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поринули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магію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театрального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перегляду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вистави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«Добро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запалює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Дошкільнята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насолоджувались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віртуозною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сценічного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дійства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Незабутні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подарували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педагоги: Н.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Шкаврона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Вусенко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Марфіна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Довбуш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Скрима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Т.Чугуй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умінню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добро,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оберігати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природу,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мудрі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вислови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мирилки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пісенна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дієві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казкарки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eaLnBrk="0" hangingPunct="0"/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старших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резиденції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Святого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Миколая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гостинно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запрошували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краєзнавчого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музею,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незабутні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новорічних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локацій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фотозони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подарувала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Бджолина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ферма». </a:t>
            </a: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B_IMG_1653756443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4191000" cy="20589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B_IMG_16537564362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648200"/>
            <a:ext cx="4191000" cy="20907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B_IMG_16537563913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667000"/>
            <a:ext cx="2362200" cy="31496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B_IMG_1653757071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581400"/>
            <a:ext cx="2228850" cy="2971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FB_IMG_16537557095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981200"/>
            <a:ext cx="5791200" cy="2840038"/>
          </a:xfrm>
          <a:ln w="38100" cap="sq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6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самим Святим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Миколаєм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затишному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будиночку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каміном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вітамінним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чаєм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розпис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новорічної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іграшки-оберега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справжні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новорічні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дива?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садочка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5-ти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святкували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Нового року на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подвір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′ї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закладу.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хороводи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ялинка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подвір′я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казкові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Мороз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автівці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лапатий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створили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незабутні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вуличному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новорічному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перфоменсу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захоплюючими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ранки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3-х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музичній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Побували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цьогоріч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«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Новорічній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казці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у ЦПР.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B_IMG_16537558993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038600"/>
            <a:ext cx="3352800" cy="25146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стація.jpg"/>
          <p:cNvPicPr>
            <a:picLocks noChangeAspect="1"/>
          </p:cNvPicPr>
          <p:nvPr/>
        </p:nvPicPr>
        <p:blipFill>
          <a:blip r:embed="rId2" cstate="print"/>
          <a:srcRect l="8929" t="16667" r="5357"/>
          <a:stretch>
            <a:fillRect/>
          </a:stretch>
        </p:blipFill>
        <p:spPr>
          <a:xfrm>
            <a:off x="2743200" y="4800600"/>
            <a:ext cx="2590800" cy="18891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Рисунок 6" descr="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67000"/>
            <a:ext cx="2971800" cy="17266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щоденно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налагоджували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двосторонній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контакт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батьками через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онлайн-заняття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реалізовували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наповнювали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малюків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цікавими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формами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прийомами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формували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педагоги ЗДО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онлайн-флешмобі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хочу миру».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педагоги, батьки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розмістили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зворушливі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фото,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відео-ролики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жагучому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бажанні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наблизити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перемогу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Батьківщині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миру для кожного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українця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/>
          </a:p>
        </p:txBody>
      </p:sp>
      <p:pic>
        <p:nvPicPr>
          <p:cNvPr id="26628" name="Содержимое 4" descr="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4343400"/>
            <a:ext cx="2987040" cy="1828800"/>
          </a:xfrm>
          <a:ln w="38100" cap="sq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Рисунок 5" descr="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971800"/>
            <a:ext cx="3429000" cy="20548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304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Особливості роботи  в умовах воєнного стану.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Сьогодні мало хто з нас не думає про те, яким буде наше завтра, та твердо віримо, що попереду воно тільки мирне. З перших днів війни, колектив закладу тримав стрій, не марнував час, а з любов’ю до України та вірою в перемогу надавав свою посильну допомогу нашим захисникам, родинам переселенців: плели маскувальні сітки в волонтерських центрах, надавали  тару для консервації, ліпили вареники, лежні, великодні паски, інші 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смаколики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Працівники пральні прали одяг для ТРО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смт.Браїлів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Колектив надавав фінансову допомогу для  підтримки воїнів ЗСУ. Ми і сьогодні активно продовжуємо жити і працювати заради  нашого спільного переможного завтра.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Содержимое 9" descr="IMG-dbaaec352e48d96385db9dac68e88f82-V – копі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895600"/>
            <a:ext cx="4038600" cy="3028950"/>
          </a:xfrm>
          <a:ln w="38100" cap="sq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Содержимое 4" descr="IMG-1d7a01b851e19359ef14aa956f4a5f0d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2286000"/>
            <a:ext cx="2879725" cy="3840163"/>
          </a:xfrm>
          <a:ln w="38100" cap="sq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5"/>
          <p:cNvSpPr>
            <a:spLocks noGrp="1"/>
          </p:cNvSpPr>
          <p:nvPr>
            <p:ph sz="quarter" idx="4"/>
          </p:nvPr>
        </p:nvSpPr>
        <p:spPr>
          <a:xfrm>
            <a:off x="914400" y="609600"/>
            <a:ext cx="7315200" cy="5540375"/>
          </a:xfrm>
        </p:spPr>
        <p:txBody>
          <a:bodyPr/>
          <a:lstStyle/>
          <a:p>
            <a:pPr indent="342900" algn="just">
              <a:buFontTx/>
              <a:buNone/>
            </a:pP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закладу: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просвітницьких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лекцій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семінарів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занять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педагогами, батьками,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консультативна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розвивальна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батьками, педагогами;</a:t>
            </a:r>
          </a:p>
          <a:p>
            <a:pPr indent="342900" algn="just">
              <a:buFontTx/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поведінці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опинилися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життєвій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новоприбулих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6-річного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соціально-психологічних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сприянні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повноцінному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садку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1800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5438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Соціальний статус дітей в ЗДО№4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601" name="Group 113"/>
          <p:cNvGraphicFramePr>
            <a:graphicFrameLocks noGrp="1"/>
          </p:cNvGraphicFramePr>
          <p:nvPr>
            <p:ph type="tbl" idx="1"/>
          </p:nvPr>
        </p:nvGraphicFramePr>
        <p:xfrm>
          <a:off x="609600" y="1066800"/>
          <a:ext cx="8001000" cy="4962331"/>
        </p:xfrm>
        <a:graphic>
          <a:graphicData uri="http://schemas.openxmlformats.org/drawingml/2006/table">
            <a:tbl>
              <a:tblPr/>
              <a:tblGrid>
                <a:gridCol w="5860301"/>
                <a:gridCol w="2140699"/>
              </a:tblGrid>
              <a:tr h="4138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Соціальний статус дітей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дітей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8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Дітей-сиріт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Дітей, позбавлених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батькіського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піклування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8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Дітей з багатодітних сімей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8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Дітей з особливими освітніми потребами, які навчаються в інклюзивних групах 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3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Дітей з особливими освітніми потребами, які навчаються в спеціалізованих групах 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8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Діти з числа сімей-переселенців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Діти учасників АТО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Діти  батьків постраждалих внаслідок аварії на ЧАЕС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8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Діти з малозабезпечених родин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8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Всього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200" y="533400"/>
            <a:ext cx="7696200" cy="51085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інструктора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облаштовано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фізкультурний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зал,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необхідне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спортивне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облаштований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спортивний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турнік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, дуги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>
              <a:defRPr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Інструктор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СкримаТ.В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впроваджує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організаційні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фізкультури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фізкультурно-оздоровчі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заходи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ранкова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гімнастика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фізкульт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хвилинки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фізкультурні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паузи,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гімнастику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сну, дитячий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шейпрінг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фізкультура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свіжому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спортивні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свята,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розваги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рухливі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гурткова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гурток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Дельфінчик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басейну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старших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пропаганді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тісний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батьками.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відкритих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дверей,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спортивні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свята,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усміхнені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результат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працюємо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принципом:</a:t>
            </a:r>
          </a:p>
          <a:p>
            <a:pPr indent="457200" algn="just">
              <a:defRPr/>
            </a:pP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«ГРАЮЧИ – ОЗДОРОВЛЯТИ, ГРАЮЧИ – РОЗВИВАТИ, ГРАЮЧИ - НАВЧАТИ» .</a:t>
            </a:r>
          </a:p>
          <a:p>
            <a:pPr indent="457200" algn="just">
              <a:defRPr/>
            </a:pPr>
            <a:r>
              <a:rPr lang="ru-RU" b="1" dirty="0">
                <a:latin typeface="Arial" charset="0"/>
                <a:cs typeface="+mn-cs"/>
              </a:rPr>
              <a:t> 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1439</Words>
  <PresentationFormat>Экран (4:3)</PresentationFormat>
  <Paragraphs>198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Свята та розваги</vt:lpstr>
      <vt:lpstr>Надзвичайно важливе значення для збагачення духовного світу наших малюків має ознайомлення їх із народними звичаями, традиціями, обрядами, близькими і зрозумілими дітям. Формуванню художньо-естетичних смаків слугує музика і мистецтво. Листопадовим карнавалом пробігли свята у ЗДО. Ярмарки та осінні дискотеки, театралізовані вистави і концерти театралізованого змісту, ретро-вечірки примножили і збагатили емоціями малюків, розкрили їх таланти і обдарованість, а також сприяли  гарній, дружній, мистецькій атмосфері.</vt:lpstr>
      <vt:lpstr>Слайд 3</vt:lpstr>
      <vt:lpstr>А зустріч з самим Святим Миколаєм у затишному будиночку з каміном, вітамінним чаєм, розпис новорічної іграшки-оберега, чи це не справжні новорічні дива? Вперше в історії садочка діти 5-ти груп святкували зустріч Нового року на подвір′ї закладу. Музика, танці і хороводи, ялинка в центрі подвір′я, казкові герої, Дід Мороз на автівці, а на додаток справжній лапатий сніг - створили для дітей просто незабутні враження. На зміну вуличному новорічному перфоменсу, не менш захоплюючими відбулися ранки ще для 3-х груп в музичній залі. Побували наші діти цьогоріч і на «Новорічній казці» у ЦПР.</vt:lpstr>
      <vt:lpstr>  З квітня місяця вихователі щоденно налагоджували двосторонній контакт з батьками через онлайн-заняття реалізовували освітні завдання, наповнювали життя малюків цікавими формами і прийомами роботи, формували в них практичні навички. А вже у травні місяці, за ініціативи управління освіти педагоги ЗДО прийняли участь в онлайн-флешмобі «Я дитина і я хочу миру». В соціальні й мережі педагоги, батьки вихованців розмістили зворушливі фото, відео-ролики в жагучому бажанні дітей, їх батьків і всіх українців наблизити перемогу в своїй Батьківщині, досягти миру для кожного українця. </vt:lpstr>
      <vt:lpstr>Сьогодні мало хто з нас не думає про те, яким буде наше завтра, та твердо віримо, що попереду воно тільки мирне. З перших днів війни, колектив закладу тримав стрій, не марнував час, а з любов’ю до України та вірою в перемогу надавав свою посильну допомогу нашим захисникам, родинам переселенців: плели маскувальні сітки в волонтерських центрах, надавали  тару для консервації, ліпили вареники, лежні, великодні паски, інші  смаколики. Працівники пральні прали одяг для ТРО смт.Браїлів. Колектив надавав фінансову допомогу для  підтримки воїнів ЗСУ. Ми і сьогодні активно продовжуємо жити і працювати заради  нашого спільного переможного завтра.</vt:lpstr>
      <vt:lpstr>Слайд 7</vt:lpstr>
      <vt:lpstr>Соціальний статус дітей в ЗДО№4</vt:lpstr>
      <vt:lpstr>Слайд 9</vt:lpstr>
      <vt:lpstr>Слайд 10</vt:lpstr>
      <vt:lpstr>Слайд 11</vt:lpstr>
      <vt:lpstr>Слайд 12</vt:lpstr>
      <vt:lpstr>Слайд 13</vt:lpstr>
      <vt:lpstr>Слайд 14</vt:lpstr>
      <vt:lpstr>ОХОРОНА   ЖИТТЯ ТА ЗДОРОВ’Я ДІТЕЙ, ОХОРОНА ПРАЦІ. </vt:lpstr>
      <vt:lpstr>Слайд 16</vt:lpstr>
      <vt:lpstr>Слайд 17</vt:lpstr>
      <vt:lpstr>Слайд 18</vt:lpstr>
      <vt:lpstr>   Згідно нової постанови Кабінету Міністрів України від 2021 р. маємо зміни в нормах харчування для дітей в дошкільних навчальних закладах :   </vt:lpstr>
      <vt:lpstr>Аналіз захворюваності дітей  Провівши аналіз захворюваності дітей за навчальний рік ми бачимо,що рівень захворюваності у закладі дошкільної освіти,порівняно з рівнем захворюваності за минулий навчальний рік ,залишився принципі такий самий. Цього навчального року було 67 випадків захворювання дітей,а в минулому 70 випадків. За цей навчальний рік було пропущено дітьми через хворобу 464 дні,  а в минулому – 455 днів. Упродовж  цього навчального року, було проведено такі заходи щодо профілактики захворювань:введення в раціон дитини часнику та цибулі, фруктів,заморожених ягід, загартувальні заходи – прогулянки дітей по свіжому повітрі, провітрювання та кварцування  приміщень.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 квітня місяця вихователі щоденно налагоджували двосторонній контакт з батьками через онлайн-заняття реалізовували освітні завдання, наповнювали життя малюків цікавими формами і прийомами роботи, формували в них практичні навички. А вже у травні місяці, за ініціативи управління освіти педагоги ЗДО прийняли участь в онлайн-флешмобі «Я дитина і я хочу миру». В соціальні й мережі педагоги, батьки вихованців розмістили зворушливі фото, відео-ролики в жагучому бажанні дітей, їх батьків і всіх українців наблизити перемогу в своїй Батьківщині, досягти миру для кожного українця. </dc:title>
  <dc:creator>VISHENKA</dc:creator>
  <cp:lastModifiedBy>VISHENKA</cp:lastModifiedBy>
  <cp:revision>9</cp:revision>
  <dcterms:created xsi:type="dcterms:W3CDTF">2022-06-07T08:37:19Z</dcterms:created>
  <dcterms:modified xsi:type="dcterms:W3CDTF">2022-06-07T12:08:48Z</dcterms:modified>
</cp:coreProperties>
</file>