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014-29E7-47DA-9713-E97852FC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1bdbed7f9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4241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95400" y="381000"/>
            <a:ext cx="7620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Звіт керівника 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закладу  дошкільної освіти </a:t>
            </a:r>
          </a:p>
          <a:p>
            <a:pPr algn="ctr"/>
            <a:r>
              <a:rPr lang="uk-UA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№ 4 “Вишенька” </a:t>
            </a:r>
          </a:p>
          <a:p>
            <a:pPr algn="ctr"/>
            <a:r>
              <a:rPr lang="uk-UA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2021-2022 навчальний рік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908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/>
          <a:srcRect t="3847" b="40384"/>
          <a:stretch>
            <a:fillRect/>
          </a:stretch>
        </p:blipFill>
        <p:spPr bwMode="auto">
          <a:xfrm>
            <a:off x="914400" y="2819400"/>
            <a:ext cx="414178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РОБОЧА ПАПКА\Ортоптичний\Фото Волков\0A7A4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37338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:\РОБОЧА ПАПКА\Ортоптичний\Фото Волков\0A7A4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94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1143000" y="5334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 зміни гостроти зору дітей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(протягом 3-х років)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3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14400" y="1676400"/>
          <a:ext cx="7707313" cy="3486150"/>
        </p:xfrm>
        <a:graphic>
          <a:graphicData uri="http://schemas.openxmlformats.org/presentationml/2006/ole">
            <p:oleObj spid="_x0000_s1026" name="Диаграмма" r:id="rId3" imgW="6172296" imgH="2486153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C00000"/>
                </a:solidFill>
              </a:rPr>
              <a:t>Навчально-виховна робота у навчальному закладі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3315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514600" cy="5105400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1800" b="1" dirty="0" err="1" smtClean="0"/>
              <a:t>Зміст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навчально-виховного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процесу</a:t>
            </a:r>
            <a:r>
              <a:rPr lang="ru-RU" sz="1800" dirty="0" smtClean="0"/>
              <a:t> в </a:t>
            </a:r>
            <a:r>
              <a:rPr lang="ru-RU" sz="1800" dirty="0" err="1" smtClean="0"/>
              <a:t>дошкільному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навчальному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закладі</a:t>
            </a:r>
            <a:r>
              <a:rPr lang="ru-RU" sz="1800" dirty="0" smtClean="0"/>
              <a:t> «</a:t>
            </a:r>
            <a:r>
              <a:rPr lang="ru-RU" sz="1800" dirty="0" err="1" smtClean="0"/>
              <a:t>Вишенька</a:t>
            </a:r>
            <a:r>
              <a:rPr lang="ru-RU" sz="1800" dirty="0" smtClean="0"/>
              <a:t>»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Базовим</a:t>
            </a:r>
            <a:r>
              <a:rPr lang="ru-RU" sz="1800" dirty="0" smtClean="0"/>
              <a:t> компонентом </a:t>
            </a:r>
            <a:r>
              <a:rPr lang="ru-RU" sz="1800" dirty="0" err="1" smtClean="0"/>
              <a:t>дошкільної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виховання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2 до 7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"</a:t>
            </a:r>
            <a:r>
              <a:rPr lang="ru-RU" sz="1800" dirty="0" err="1" smtClean="0"/>
              <a:t>Дитина</a:t>
            </a:r>
            <a:r>
              <a:rPr lang="ru-RU" sz="1800" dirty="0" smtClean="0"/>
              <a:t>".  </a:t>
            </a:r>
          </a:p>
        </p:txBody>
      </p:sp>
      <p:pic>
        <p:nvPicPr>
          <p:cNvPr id="13316" name="Picture 6" descr="http://ldveselka.at.ua/1363685516_de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sz="half" idx="2"/>
          </p:nvPr>
        </p:nvSpPr>
        <p:spPr>
          <a:xfrm>
            <a:off x="990600" y="609600"/>
            <a:ext cx="7696200" cy="55165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ІНСТИТУТ СПЕЦІАЛЬНОЇ ПЕДАГОГІКИ НАПН УКРАЇНИ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„СХОДИНКИ ПОДОЛАННЯ” ВІДДІЛЕННЯ РАННЬОЇ ДОПОМОГИ СІМ’ЯМ, ЯКІ ВИХОВУЮТЬ ДІТЕЙ З ВАЖКИМИ ПОРУШЕННЯМИ ЗОРУ, ХЦРМІ „ПРАВО ВИБОРУ”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гриф Міністерства освіти і науки, молоді та спорту України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 05.12.2012 №1/11-18797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ПРОГРАМНО-МЕТОДИЧНИЙ КОМПЛЕКС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ПРОГРАМА РОЗВИТКУ ДІТЕЙ  СЛІПИХ ТА ЗІ ЗНИЖЕНИМ ЗОРОМ ВІД НАРОДЖЕННЯ ДО 6 РОКІВ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Програми: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Програма ранньої допомоги дітям сліпих та зі зниженим зором  від народження до 3-х років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Програма розвитку дітей сліпих та зі зниженим зором  від 3 до 6 років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Методичні рекомендації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“Дидактичне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забезпечення педагогічного супроводу дітей сліпих та зі зниженим зором дошкільного  віку ”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КИЇВ – 2012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mail.ukr.net/attach/show/15306230402916583746/1/IMG_29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AutoShape 4" descr="https://mail.ukr.net/attach/show/15306230402916583746/1/IMG_29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4" name="Рисунок 3" descr="IMG_29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3850"/>
            <a:ext cx="7580313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990000"/>
                </a:solidFill>
              </a:rPr>
              <a:t>Загальні відомості про ЗДО</a:t>
            </a:r>
            <a:endParaRPr lang="ru-RU" smtClean="0">
              <a:solidFill>
                <a:srgbClr val="990000"/>
              </a:solidFill>
            </a:endParaRP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30375"/>
            <a:ext cx="7696200" cy="46704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752600"/>
            <a:ext cx="868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rgbClr val="C00000"/>
                </a:solidFill>
              </a:rPr>
              <a:t>Заклад засновано</a:t>
            </a:r>
            <a:r>
              <a:rPr lang="uk-UA" dirty="0"/>
              <a:t>                 </a:t>
            </a:r>
            <a:r>
              <a:rPr lang="uk-UA" b="1" i="1" dirty="0"/>
              <a:t>21 жовтня 1970 р.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rgbClr val="C00000"/>
                </a:solidFill>
              </a:rPr>
              <a:t>Повна назва</a:t>
            </a:r>
            <a:r>
              <a:rPr lang="uk-UA" dirty="0">
                <a:solidFill>
                  <a:srgbClr val="C00000"/>
                </a:solidFill>
              </a:rPr>
              <a:t>  </a:t>
            </a:r>
            <a:r>
              <a:rPr lang="uk-UA" dirty="0"/>
              <a:t>                         </a:t>
            </a:r>
            <a:r>
              <a:rPr lang="uk-UA" b="1" i="1" dirty="0"/>
              <a:t>Заклад дошкільної освіти  №4 </a:t>
            </a:r>
            <a:r>
              <a:rPr lang="uk-UA" b="1" i="1" dirty="0" err="1"/>
              <a:t>“Вишенька”</a:t>
            </a:r>
            <a:endParaRPr lang="uk-UA" b="1" i="1" dirty="0"/>
          </a:p>
          <a:p>
            <a:pPr marL="342900" indent="-342900" algn="ctr">
              <a:buFontTx/>
              <a:buAutoNum type="arabicPeriod"/>
            </a:pPr>
            <a:r>
              <a:rPr lang="uk-UA" b="1" dirty="0">
                <a:solidFill>
                  <a:srgbClr val="C00000"/>
                </a:solidFill>
              </a:rPr>
              <a:t>Форма власності                 </a:t>
            </a:r>
            <a:r>
              <a:rPr lang="uk-UA" b="1" dirty="0"/>
              <a:t> комунальної власності Жмеринської міської                                            об'єднаної територіальної громади Вінницької області </a:t>
            </a:r>
            <a:endParaRPr lang="ru-RU" b="1" i="1" dirty="0">
              <a:solidFill>
                <a:srgbClr val="00CC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rgbClr val="C00000"/>
                </a:solidFill>
              </a:rPr>
              <a:t>Адреса</a:t>
            </a:r>
            <a:r>
              <a:rPr lang="uk-UA" dirty="0">
                <a:solidFill>
                  <a:srgbClr val="C00000"/>
                </a:solidFill>
              </a:rPr>
              <a:t>                                                </a:t>
            </a:r>
            <a:r>
              <a:rPr lang="uk-UA" b="1" i="1" dirty="0"/>
              <a:t>Вул. Національна, 14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rgbClr val="C00000"/>
                </a:solidFill>
              </a:rPr>
              <a:t>Мова виховання та навчання         </a:t>
            </a:r>
            <a:r>
              <a:rPr lang="uk-UA" b="1" i="1" dirty="0"/>
              <a:t>Українська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rgbClr val="C00000"/>
                </a:solidFill>
              </a:rPr>
              <a:t>Кількість місць за проектом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          </a:t>
            </a:r>
            <a:r>
              <a:rPr lang="uk-UA" b="1" i="1" dirty="0"/>
              <a:t>ДНЗ розраховано на 187 місць</a:t>
            </a:r>
          </a:p>
          <a:p>
            <a:pPr marL="342900" indent="-342900"/>
            <a:r>
              <a:rPr lang="uk-UA" b="1" dirty="0">
                <a:solidFill>
                  <a:srgbClr val="C00000"/>
                </a:solidFill>
              </a:rPr>
              <a:t>7.  Кількість дітей</a:t>
            </a:r>
            <a:r>
              <a:rPr lang="uk-UA" dirty="0"/>
              <a:t>                                   </a:t>
            </a:r>
            <a:r>
              <a:rPr lang="uk-UA" b="1" i="1" dirty="0"/>
              <a:t>Заклад відвідує </a:t>
            </a:r>
            <a:r>
              <a:rPr lang="en-US" b="1" i="1" dirty="0"/>
              <a:t>241 </a:t>
            </a:r>
            <a:r>
              <a:rPr lang="uk-UA" b="1" i="1" dirty="0"/>
              <a:t>дитина</a:t>
            </a:r>
          </a:p>
          <a:p>
            <a:pPr marL="342900" indent="-342900"/>
            <a:r>
              <a:rPr lang="uk-UA" b="1" dirty="0">
                <a:solidFill>
                  <a:srgbClr val="C00000"/>
                </a:solidFill>
              </a:rPr>
              <a:t>8. </a:t>
            </a:r>
            <a:r>
              <a:rPr lang="uk-UA" b="1" dirty="0"/>
              <a:t> </a:t>
            </a:r>
            <a:r>
              <a:rPr lang="uk-UA" b="1" dirty="0">
                <a:solidFill>
                  <a:srgbClr val="C00000"/>
                </a:solidFill>
              </a:rPr>
              <a:t>Кількість груп</a:t>
            </a:r>
            <a:r>
              <a:rPr lang="uk-UA" dirty="0">
                <a:solidFill>
                  <a:srgbClr val="C00000"/>
                </a:solidFill>
              </a:rPr>
              <a:t>                                     </a:t>
            </a:r>
            <a:r>
              <a:rPr lang="uk-UA" b="1" i="1" dirty="0"/>
              <a:t>8 </a:t>
            </a:r>
            <a:r>
              <a:rPr lang="uk-UA" b="1" i="1" dirty="0" err="1"/>
              <a:t>груп</a:t>
            </a:r>
            <a:r>
              <a:rPr lang="uk-UA" b="1" i="1" dirty="0"/>
              <a:t>, з них 2-офтальмологічні, </a:t>
            </a:r>
            <a:endParaRPr lang="ru-RU" b="1" i="1" dirty="0"/>
          </a:p>
          <a:p>
            <a:pPr marL="342900" indent="-342900"/>
            <a:r>
              <a:rPr lang="uk-UA" b="1" i="1" dirty="0"/>
              <a:t>                                                                   1-цілодобового   перебування  </a:t>
            </a:r>
            <a:endParaRPr lang="ru-RU" b="1" i="1" dirty="0"/>
          </a:p>
          <a:p>
            <a:pPr marL="342900" indent="-342900"/>
            <a:r>
              <a:rPr lang="uk-UA" b="1" dirty="0">
                <a:solidFill>
                  <a:srgbClr val="C00000"/>
                </a:solidFill>
              </a:rPr>
              <a:t>9.</a:t>
            </a:r>
            <a:r>
              <a:rPr lang="uk-UA" b="1" dirty="0"/>
              <a:t> </a:t>
            </a:r>
            <a:r>
              <a:rPr lang="uk-UA" b="1" dirty="0">
                <a:solidFill>
                  <a:srgbClr val="C00000"/>
                </a:solidFill>
              </a:rPr>
              <a:t>Вік дітей</a:t>
            </a:r>
            <a:r>
              <a:rPr lang="uk-UA" dirty="0">
                <a:solidFill>
                  <a:srgbClr val="C00000"/>
                </a:solidFill>
              </a:rPr>
              <a:t>                                                </a:t>
            </a:r>
            <a:r>
              <a:rPr lang="uk-UA" b="1" i="1" dirty="0"/>
              <a:t>від 2 до 6 років</a:t>
            </a:r>
            <a:endParaRPr lang="ru-RU" b="1" i="1" dirty="0"/>
          </a:p>
          <a:p>
            <a:pPr marL="342900" indent="-342900"/>
            <a:r>
              <a:rPr lang="uk-UA" b="1" dirty="0">
                <a:solidFill>
                  <a:srgbClr val="C00000"/>
                </a:solidFill>
              </a:rPr>
              <a:t>10.</a:t>
            </a:r>
            <a:r>
              <a:rPr lang="uk-UA" b="1" dirty="0"/>
              <a:t>  </a:t>
            </a:r>
            <a:r>
              <a:rPr lang="uk-UA" b="1" dirty="0">
                <a:solidFill>
                  <a:srgbClr val="C00000"/>
                </a:solidFill>
              </a:rPr>
              <a:t>Режим роботи закладу</a:t>
            </a:r>
            <a:r>
              <a:rPr lang="uk-UA" dirty="0">
                <a:solidFill>
                  <a:srgbClr val="C00000"/>
                </a:solidFill>
              </a:rPr>
              <a:t>                    </a:t>
            </a:r>
            <a:r>
              <a:rPr lang="uk-UA" b="1" i="1" dirty="0"/>
              <a:t>з 7.30 до 18.00 (10,5 год.)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239000" cy="1143000"/>
          </a:xfrm>
        </p:spPr>
        <p:txBody>
          <a:bodyPr/>
          <a:lstStyle/>
          <a:p>
            <a:pPr eaLnBrk="1" hangingPunct="1"/>
            <a:r>
              <a:rPr lang="uk-UA" sz="3200" b="1" i="1" dirty="0" smtClean="0">
                <a:solidFill>
                  <a:srgbClr val="C00000"/>
                </a:solidFill>
              </a:rPr>
              <a:t>Загальні відомості про навчальний заклад</a:t>
            </a:r>
            <a:endParaRPr lang="ru-RU" sz="3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7391400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rgbClr val="C00000"/>
                </a:solidFill>
                <a:latin typeface="Arial" charset="0"/>
                <a:cs typeface="+mn-cs"/>
              </a:rPr>
              <a:t>Матеріально-технічна база навчального закладу </a:t>
            </a:r>
          </a:p>
          <a:p>
            <a:pPr indent="457200" algn="just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Загальна площа приміщень становить 3740 м2.</a:t>
            </a:r>
          </a:p>
          <a:p>
            <a:pPr indent="457200" algn="just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Садочок є типовим і всі приміщення відповідають санітарно-гігієнічним нормам.</a:t>
            </a:r>
          </a:p>
          <a:p>
            <a:pPr indent="457200" algn="just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Протягом всього навчального року  спостерігається покращення матеріально-технічної бази, а саме: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Проведено поточні ремонти в роздягальнях групи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“Лимон”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та групи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“Мандарин”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частини коридору біля туалетної кімнати закладу, проведено ремонт та оздоблення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ганків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Придбано за рахунок бюджетних коштів:  стінку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 групу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“Полуничка”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 моноблок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Lenovo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Придбано за рахунок позабюджетних коштів: морозильну камеру, комп’ютер для роботи бухгалтера.</a:t>
            </a:r>
          </a:p>
          <a:p>
            <a:pPr marL="342900" indent="-342900" algn="just">
              <a:buFontTx/>
              <a:buAutoNum type="arabicPeriod"/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rgbClr val="C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b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використання бюджетних та позабюджетних коштів в 2021-22 </a:t>
            </a:r>
            <a:r>
              <a:rPr lang="uk-UA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153400" cy="4788881"/>
        </p:xfrm>
        <a:graphic>
          <a:graphicData uri="http://schemas.openxmlformats.org/drawingml/2006/table">
            <a:tbl>
              <a:tblPr/>
              <a:tblGrid>
                <a:gridCol w="390525"/>
                <a:gridCol w="2727325"/>
                <a:gridCol w="1917700"/>
                <a:gridCol w="1519238"/>
                <a:gridCol w="1598612"/>
              </a:tblGrid>
              <a:tr h="335559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uk-UA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 витрат</a:t>
                      </a: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Витрати коштів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Бюджетних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2021-2022н.р.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Позабюджетних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2021-2022н.р.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Всього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2021-2022р.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Господарчі товари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11490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4240,00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15730,60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4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Матеріали для поточного ремонту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32860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32860,00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Миючі засоби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13847,00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18480,00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32327,00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Електротовари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9618,00</a:t>
                      </a: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9618,00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Канцелярські товари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5499,00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5499,00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Комп’ютерна техніка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32000,00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14000,00</a:t>
                      </a: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46000,00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Преса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1572,00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1572,00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Меблі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23000,00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12000,00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35000,00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Медичні матеріали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5851,45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5851,45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12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Іграшки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9800,00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22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126120,05</a:t>
                      </a: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68138,00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194258,05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14" marR="609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001000" cy="792163"/>
          </a:xfrm>
        </p:spPr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rgbClr val="C00000"/>
                </a:solidFill>
              </a:rPr>
              <a:t>Кадрове забезпечення навчального закладу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143000"/>
            <a:ext cx="5181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1. Кількість посад за штатним розкладом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53.85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Фактично зайнятих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53.85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/>
              <a:t>2. </a:t>
            </a:r>
            <a:r>
              <a:rPr lang="uk-UA" sz="1400" b="1" dirty="0" smtClean="0">
                <a:latin typeface="Cambria" pitchFamily="18" charset="0"/>
              </a:rPr>
              <a:t>Кількість працівників</a:t>
            </a:r>
            <a:r>
              <a:rPr lang="uk-UA" sz="1400" dirty="0" smtClean="0">
                <a:latin typeface="Cambria" pitchFamily="18" charset="0"/>
              </a:rPr>
              <a:t>              -      5</a:t>
            </a:r>
            <a:r>
              <a:rPr lang="en-US" sz="1400" dirty="0" smtClean="0">
                <a:latin typeface="Cambria" pitchFamily="18" charset="0"/>
              </a:rPr>
              <a:t>2</a:t>
            </a:r>
            <a:r>
              <a:rPr lang="uk-UA" sz="1400" dirty="0" smtClean="0">
                <a:latin typeface="Cambria" pitchFamily="18" charset="0"/>
              </a:rPr>
              <a:t> : 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dirty="0" smtClean="0">
                <a:latin typeface="Cambria" pitchFamily="18" charset="0"/>
              </a:rPr>
              <a:t> </a:t>
            </a:r>
            <a:r>
              <a:rPr lang="uk-UA" sz="1400" b="1" dirty="0" smtClean="0">
                <a:latin typeface="Cambria" pitchFamily="18" charset="0"/>
              </a:rPr>
              <a:t>з них педагогічних працівників –</a:t>
            </a:r>
            <a:r>
              <a:rPr lang="uk-UA" sz="1400" dirty="0" smtClean="0">
                <a:latin typeface="Cambria" pitchFamily="18" charset="0"/>
              </a:rPr>
              <a:t> 2</a:t>
            </a:r>
            <a:r>
              <a:rPr lang="en-US" sz="1400" dirty="0" smtClean="0">
                <a:latin typeface="Cambria" pitchFamily="18" charset="0"/>
              </a:rPr>
              <a:t>7</a:t>
            </a:r>
            <a:endParaRPr lang="uk-UA" sz="14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dirty="0" smtClean="0">
                <a:latin typeface="Cambria" pitchFamily="18" charset="0"/>
              </a:rPr>
              <a:t>    </a:t>
            </a:r>
            <a:r>
              <a:rPr lang="uk-UA" sz="1400" b="1" dirty="0" smtClean="0">
                <a:latin typeface="Cambria" pitchFamily="18" charset="0"/>
              </a:rPr>
              <a:t>технічного персоналу –</a:t>
            </a:r>
            <a:r>
              <a:rPr lang="uk-UA" sz="1400" dirty="0" smtClean="0">
                <a:latin typeface="Cambria" pitchFamily="18" charset="0"/>
              </a:rPr>
              <a:t>                   2</a:t>
            </a:r>
            <a:r>
              <a:rPr lang="en-US" sz="1400" dirty="0" smtClean="0">
                <a:latin typeface="Cambria" pitchFamily="18" charset="0"/>
              </a:rPr>
              <a:t>5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3.  Середній вік 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 педагогічних працівників</a:t>
            </a:r>
            <a:r>
              <a:rPr lang="uk-UA" sz="1400" dirty="0" smtClean="0">
                <a:latin typeface="Cambria" pitchFamily="18" charset="0"/>
              </a:rPr>
              <a:t>              45 роки      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 технічних працівників</a:t>
            </a:r>
            <a:r>
              <a:rPr lang="uk-UA" sz="1400" dirty="0" smtClean="0">
                <a:latin typeface="Cambria" pitchFamily="18" charset="0"/>
              </a:rPr>
              <a:t>                    49роки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4. Середній педагогічний стаж 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</a:t>
            </a:r>
            <a:r>
              <a:rPr lang="uk-UA" sz="1400" dirty="0" smtClean="0">
                <a:latin typeface="Cambria" pitchFamily="18" charset="0"/>
              </a:rPr>
              <a:t>  </a:t>
            </a:r>
            <a:r>
              <a:rPr lang="uk-UA" sz="1400" b="1" dirty="0" smtClean="0">
                <a:latin typeface="Cambria" pitchFamily="18" charset="0"/>
              </a:rPr>
              <a:t>працівників складає</a:t>
            </a:r>
            <a:r>
              <a:rPr lang="en-US" sz="1400" b="1" dirty="0" smtClean="0">
                <a:latin typeface="Cambria" pitchFamily="18" charset="0"/>
              </a:rPr>
              <a:t> -                      </a:t>
            </a:r>
            <a:r>
              <a:rPr lang="uk-UA" sz="1400" b="1" dirty="0" smtClean="0">
                <a:latin typeface="Cambria" pitchFamily="18" charset="0"/>
              </a:rPr>
              <a:t>20 </a:t>
            </a:r>
            <a:r>
              <a:rPr lang="uk-UA" sz="1400" dirty="0" smtClean="0">
                <a:latin typeface="Cambria" pitchFamily="18" charset="0"/>
              </a:rPr>
              <a:t>років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5. Кваліфікаційна категорія: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     спеціаліст вищої кат.</a:t>
            </a:r>
            <a:r>
              <a:rPr lang="uk-UA" sz="1400" dirty="0" smtClean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 -</a:t>
            </a:r>
            <a:r>
              <a:rPr lang="uk-UA" sz="1400" dirty="0" smtClean="0">
                <a:latin typeface="Cambria" pitchFamily="18" charset="0"/>
              </a:rPr>
              <a:t>               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uk-UA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3</a:t>
            </a:r>
            <a:r>
              <a:rPr lang="uk-UA" sz="1400" dirty="0" smtClean="0">
                <a:latin typeface="Cambria" pitchFamily="18" charset="0"/>
              </a:rPr>
              <a:t> чол.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dirty="0" smtClean="0">
                <a:latin typeface="Cambria" pitchFamily="18" charset="0"/>
              </a:rPr>
              <a:t>        </a:t>
            </a:r>
            <a:r>
              <a:rPr lang="uk-UA" sz="1400" b="1" dirty="0" smtClean="0">
                <a:latin typeface="Cambria" pitchFamily="18" charset="0"/>
              </a:rPr>
              <a:t>спеціаліст</a:t>
            </a:r>
            <a:r>
              <a:rPr lang="uk-UA" sz="1400" dirty="0" smtClean="0">
                <a:latin typeface="Cambria" pitchFamily="18" charset="0"/>
              </a:rPr>
              <a:t> </a:t>
            </a:r>
            <a:r>
              <a:rPr lang="uk-UA" sz="1400" b="1" dirty="0" smtClean="0">
                <a:latin typeface="Cambria" pitchFamily="18" charset="0"/>
              </a:rPr>
              <a:t>І кат.</a:t>
            </a:r>
            <a:r>
              <a:rPr lang="uk-UA" sz="1400" dirty="0" smtClean="0">
                <a:latin typeface="Cambria" pitchFamily="18" charset="0"/>
              </a:rPr>
              <a:t>   </a:t>
            </a:r>
            <a:r>
              <a:rPr lang="en-US" sz="1400" dirty="0" smtClean="0">
                <a:latin typeface="Cambria" pitchFamily="18" charset="0"/>
              </a:rPr>
              <a:t>-     </a:t>
            </a:r>
            <a:r>
              <a:rPr lang="uk-UA" sz="1400" dirty="0" smtClean="0">
                <a:latin typeface="Cambria" pitchFamily="18" charset="0"/>
              </a:rPr>
              <a:t>                   </a:t>
            </a:r>
            <a:r>
              <a:rPr lang="en-US" sz="1400" dirty="0" smtClean="0">
                <a:latin typeface="Cambria" pitchFamily="18" charset="0"/>
              </a:rPr>
              <a:t>     1 </a:t>
            </a:r>
            <a:r>
              <a:rPr lang="uk-UA" sz="1400" dirty="0" smtClean="0">
                <a:latin typeface="Cambria" pitchFamily="18" charset="0"/>
              </a:rPr>
              <a:t>чол.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      спеціаліст  </a:t>
            </a:r>
            <a:r>
              <a:rPr lang="uk-UA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- </a:t>
            </a:r>
            <a:r>
              <a:rPr lang="uk-UA" sz="1400" dirty="0" smtClean="0">
                <a:latin typeface="Cambria" pitchFamily="18" charset="0"/>
              </a:rPr>
              <a:t>                                      </a:t>
            </a:r>
            <a:r>
              <a:rPr lang="en-US" sz="1400" dirty="0" smtClean="0">
                <a:latin typeface="Cambria" pitchFamily="18" charset="0"/>
              </a:rPr>
              <a:t>13</a:t>
            </a:r>
            <a:r>
              <a:rPr lang="uk-UA" sz="1400" dirty="0" smtClean="0">
                <a:latin typeface="Cambria" pitchFamily="18" charset="0"/>
              </a:rPr>
              <a:t> чол.</a:t>
            </a:r>
            <a:endParaRPr lang="en-US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6. Нагороджений Знаком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      </a:t>
            </a:r>
            <a:r>
              <a:rPr lang="uk-UA" sz="1400" b="1" dirty="0" err="1" smtClean="0">
                <a:latin typeface="Cambria" pitchFamily="18" charset="0"/>
              </a:rPr>
              <a:t>“Відмінник</a:t>
            </a:r>
            <a:r>
              <a:rPr lang="uk-UA" sz="1400" b="1" dirty="0" smtClean="0">
                <a:latin typeface="Cambria" pitchFamily="18" charset="0"/>
              </a:rPr>
              <a:t> </a:t>
            </a:r>
            <a:r>
              <a:rPr lang="uk-UA" sz="1400" b="1" dirty="0" err="1" smtClean="0">
                <a:latin typeface="Cambria" pitchFamily="18" charset="0"/>
              </a:rPr>
              <a:t>освіти”</a:t>
            </a:r>
            <a:r>
              <a:rPr lang="uk-UA" sz="1400" dirty="0" smtClean="0">
                <a:latin typeface="Cambria" pitchFamily="18" charset="0"/>
              </a:rPr>
              <a:t>         </a:t>
            </a:r>
            <a:r>
              <a:rPr lang="en-US" sz="1400" dirty="0" smtClean="0">
                <a:latin typeface="Cambria" pitchFamily="18" charset="0"/>
              </a:rPr>
              <a:t> -                       </a:t>
            </a:r>
            <a:r>
              <a:rPr lang="uk-UA" sz="1400" dirty="0" smtClean="0">
                <a:latin typeface="Cambria" pitchFamily="18" charset="0"/>
              </a:rPr>
              <a:t>    2 чол.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мають педагогічне звання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        «Вихователь-методист»</a:t>
            </a:r>
            <a:r>
              <a:rPr lang="en-US" sz="1400" b="1" dirty="0" smtClean="0">
                <a:latin typeface="Cambria" pitchFamily="18" charset="0"/>
              </a:rPr>
              <a:t>   - </a:t>
            </a:r>
            <a:r>
              <a:rPr lang="uk-UA" sz="1400" dirty="0" smtClean="0">
                <a:latin typeface="Cambria" pitchFamily="18" charset="0"/>
              </a:rPr>
              <a:t>                </a:t>
            </a:r>
            <a:r>
              <a:rPr lang="en-US" sz="1400" dirty="0" smtClean="0">
                <a:latin typeface="Cambria" pitchFamily="18" charset="0"/>
              </a:rPr>
              <a:t>   </a:t>
            </a:r>
            <a:r>
              <a:rPr lang="uk-UA" sz="1400" dirty="0" smtClean="0">
                <a:latin typeface="Cambria" pitchFamily="18" charset="0"/>
              </a:rPr>
              <a:t>  3чол</a:t>
            </a:r>
            <a:r>
              <a:rPr lang="uk-UA" sz="1400" b="1" dirty="0" smtClean="0">
                <a:latin typeface="Cambr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        «Старший вихователь»</a:t>
            </a:r>
            <a:r>
              <a:rPr lang="uk-UA" sz="1400" dirty="0" smtClean="0">
                <a:latin typeface="Cambria" pitchFamily="18" charset="0"/>
              </a:rPr>
              <a:t>     </a:t>
            </a:r>
            <a:r>
              <a:rPr lang="en-US" sz="1400" dirty="0" smtClean="0">
                <a:latin typeface="Cambria" pitchFamily="18" charset="0"/>
              </a:rPr>
              <a:t>-                      1 </a:t>
            </a:r>
            <a:r>
              <a:rPr lang="uk-UA" sz="1400" dirty="0" err="1" smtClean="0">
                <a:latin typeface="Cambria" pitchFamily="18" charset="0"/>
              </a:rPr>
              <a:t>чол</a:t>
            </a:r>
            <a:r>
              <a:rPr lang="uk-UA" sz="1400" dirty="0" smtClean="0">
                <a:latin typeface="Cambria" pitchFamily="18" charset="0"/>
              </a:rPr>
              <a:t> 	   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400" b="1" dirty="0" smtClean="0">
                <a:latin typeface="Cambria" pitchFamily="18" charset="0"/>
              </a:rPr>
              <a:t>5. Педагогічних працівників 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    з вищою освітою</a:t>
            </a:r>
            <a:r>
              <a:rPr lang="uk-UA" sz="1400" dirty="0" smtClean="0">
                <a:latin typeface="Cambria" pitchFamily="18" charset="0"/>
              </a:rPr>
              <a:t>                            </a:t>
            </a:r>
            <a:r>
              <a:rPr lang="en-US" sz="1400" dirty="0" smtClean="0">
                <a:latin typeface="Cambria" pitchFamily="18" charset="0"/>
              </a:rPr>
              <a:t>15</a:t>
            </a:r>
            <a:r>
              <a:rPr lang="uk-UA" sz="1400" dirty="0" smtClean="0">
                <a:latin typeface="Cambria" pitchFamily="18" charset="0"/>
              </a:rPr>
              <a:t> чол.    </a:t>
            </a:r>
            <a:endParaRPr lang="uk-UA" sz="1400" b="1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dirty="0" smtClean="0">
                <a:latin typeface="Cambria" pitchFamily="18" charset="0"/>
              </a:rPr>
              <a:t>       з незакінченою вищою</a:t>
            </a:r>
            <a:r>
              <a:rPr lang="uk-UA" sz="1400" dirty="0" smtClean="0">
                <a:latin typeface="Cambria" pitchFamily="18" charset="0"/>
              </a:rPr>
              <a:t>            </a:t>
            </a:r>
            <a:r>
              <a:rPr lang="en-US" sz="1400" dirty="0" smtClean="0">
                <a:latin typeface="Cambria" pitchFamily="18" charset="0"/>
              </a:rPr>
              <a:t>   12</a:t>
            </a:r>
            <a:r>
              <a:rPr lang="uk-UA" sz="1400" dirty="0" smtClean="0">
                <a:latin typeface="Cambria" pitchFamily="18" charset="0"/>
              </a:rPr>
              <a:t> чол.</a:t>
            </a:r>
            <a:endParaRPr lang="uk-UA" sz="1400" b="1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 l="5746" r="317" b="5173"/>
          <a:stretch>
            <a:fillRect/>
          </a:stretch>
        </p:blipFill>
        <p:spPr bwMode="auto">
          <a:xfrm>
            <a:off x="533400" y="30480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3058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Медичне обслуговування в навчальному закладі.</a:t>
            </a:r>
          </a:p>
          <a:p>
            <a:pPr>
              <a:defRPr/>
            </a:pPr>
            <a:r>
              <a:rPr lang="uk-UA" dirty="0"/>
              <a:t>    В ЗДО №4 </a:t>
            </a:r>
            <a:r>
              <a:rPr lang="uk-UA" dirty="0" err="1"/>
              <a:t>“Вишенька”</a:t>
            </a:r>
            <a:r>
              <a:rPr lang="uk-UA" dirty="0"/>
              <a:t> постійно проводився і контролювався санітарний і </a:t>
            </a:r>
            <a:r>
              <a:rPr lang="uk-UA" dirty="0" err="1"/>
              <a:t>карантийний</a:t>
            </a:r>
            <a:r>
              <a:rPr lang="uk-UA" dirty="0"/>
              <a:t> режим по групах і всіх приміщеннях  закладу. Щотижня відмічався показник чистоти по групах з фіксацією в </a:t>
            </a:r>
            <a:r>
              <a:rPr lang="uk-UA" dirty="0" err="1"/>
              <a:t>“Журналі</a:t>
            </a:r>
            <a:r>
              <a:rPr lang="uk-UA" dirty="0"/>
              <a:t> контролю  санітарного стану ЗДО №4 </a:t>
            </a:r>
            <a:r>
              <a:rPr lang="uk-UA" dirty="0" err="1"/>
              <a:t>“Вишенька”</a:t>
            </a:r>
            <a:r>
              <a:rPr lang="uk-UA" dirty="0"/>
              <a:t>. </a:t>
            </a:r>
            <a:endParaRPr lang="ru-RU" dirty="0"/>
          </a:p>
          <a:p>
            <a:pPr>
              <a:defRPr/>
            </a:pPr>
            <a:r>
              <a:rPr lang="uk-UA" dirty="0"/>
              <a:t>     Щоденно проводився санітарний огляд ігрових майданчиків.</a:t>
            </a:r>
            <a:endParaRPr lang="ru-RU" dirty="0"/>
          </a:p>
          <a:p>
            <a:pPr>
              <a:defRPr/>
            </a:pPr>
            <a:r>
              <a:rPr lang="uk-UA" dirty="0"/>
              <a:t>Виготовлена діаграма показників санітарного стану групових приміщень за 2021-2022 рік. Проводився  постійний контроль за  використанням індивідуальних засобів захисту ( маски, рукавички , обробка рук антисептиками) та  </a:t>
            </a:r>
            <a:r>
              <a:rPr lang="uk-UA" dirty="0" err="1"/>
              <a:t>дезрозчинів</a:t>
            </a:r>
            <a:r>
              <a:rPr lang="uk-UA" dirty="0"/>
              <a:t>: </a:t>
            </a:r>
            <a:r>
              <a:rPr lang="uk-UA" dirty="0" err="1"/>
              <a:t>Санітаб</a:t>
            </a:r>
            <a:r>
              <a:rPr lang="uk-UA" dirty="0"/>
              <a:t>, </a:t>
            </a:r>
            <a:r>
              <a:rPr lang="uk-UA" dirty="0" err="1"/>
              <a:t>Вернедор</a:t>
            </a:r>
            <a:r>
              <a:rPr lang="uk-UA" dirty="0"/>
              <a:t>, </a:t>
            </a:r>
            <a:r>
              <a:rPr lang="uk-UA" dirty="0" err="1"/>
              <a:t>Санідез</a:t>
            </a:r>
            <a:r>
              <a:rPr lang="uk-UA" dirty="0"/>
              <a:t>.</a:t>
            </a:r>
            <a:r>
              <a:rPr lang="uk-UA" b="1" dirty="0"/>
              <a:t> </a:t>
            </a:r>
            <a:endParaRPr lang="ru-RU" dirty="0"/>
          </a:p>
          <a:p>
            <a:pPr>
              <a:defRPr/>
            </a:pPr>
            <a:endParaRPr lang="uk-UA" b="1" dirty="0">
              <a:latin typeface="Cambria" pitchFamily="18" charset="0"/>
              <a:cs typeface="+mn-cs"/>
            </a:endParaRPr>
          </a:p>
          <a:p>
            <a:pPr>
              <a:defRPr/>
            </a:pPr>
            <a:endParaRPr lang="uk-UA" b="1" dirty="0">
              <a:latin typeface="Cambria" pitchFamily="18" charset="0"/>
              <a:cs typeface="+mn-cs"/>
            </a:endParaRPr>
          </a:p>
          <a:p>
            <a:pPr indent="457200" algn="just">
              <a:buFontTx/>
              <a:buAutoNum type="arabicPeriod"/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29000"/>
            <a:ext cx="2038350" cy="271780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05200"/>
            <a:ext cx="2209800" cy="294640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81400"/>
            <a:ext cx="2147888" cy="295275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57200" y="304800"/>
            <a:ext cx="81534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/>
              <a:t> </a:t>
            </a:r>
            <a:r>
              <a:rPr lang="uk-UA" dirty="0"/>
              <a:t>Кожного ранку проводився температурний </a:t>
            </a:r>
            <a:r>
              <a:rPr lang="uk-UA" dirty="0" err="1"/>
              <a:t>скринінг</a:t>
            </a:r>
            <a:r>
              <a:rPr lang="uk-UA" dirty="0"/>
              <a:t> дітей і працівників  дитячого   садочку.</a:t>
            </a:r>
            <a:endParaRPr lang="ru-RU" dirty="0"/>
          </a:p>
          <a:p>
            <a:r>
              <a:rPr lang="uk-UA" dirty="0"/>
              <a:t>  Проводився контроль за своєчасним проходженням профілактичного медичного огляду   працівниками ЗДО №4 Вишенька</a:t>
            </a:r>
            <a:endParaRPr lang="ru-RU" dirty="0"/>
          </a:p>
          <a:p>
            <a:r>
              <a:rPr lang="uk-UA" dirty="0"/>
              <a:t>  Проводилася корекційно-лікувальна робота з дітьми, які мають вади зору, а саме - заняття на медичних апаратах: </a:t>
            </a:r>
            <a:r>
              <a:rPr lang="uk-UA" dirty="0" err="1"/>
              <a:t>амбліотренер</a:t>
            </a:r>
            <a:r>
              <a:rPr lang="uk-UA" dirty="0"/>
              <a:t>, </a:t>
            </a:r>
            <a:r>
              <a:rPr lang="uk-UA" dirty="0" err="1"/>
              <a:t>бівізотренер</a:t>
            </a:r>
            <a:r>
              <a:rPr lang="uk-UA" dirty="0"/>
              <a:t>, </a:t>
            </a:r>
            <a:r>
              <a:rPr lang="uk-UA" dirty="0" err="1"/>
              <a:t>мускулотренер</a:t>
            </a:r>
            <a:r>
              <a:rPr lang="uk-UA" dirty="0"/>
              <a:t>,  синоптофор , </a:t>
            </a:r>
            <a:r>
              <a:rPr lang="uk-UA" dirty="0" err="1"/>
              <a:t>макулостимулятор</a:t>
            </a:r>
            <a:r>
              <a:rPr lang="uk-UA" dirty="0"/>
              <a:t> , АСО – 2 УМ; заняття на комп’ютері: ігрові </a:t>
            </a:r>
            <a:r>
              <a:rPr lang="uk-UA" dirty="0" err="1"/>
              <a:t>корегуючі</a:t>
            </a:r>
            <a:r>
              <a:rPr lang="uk-UA" dirty="0"/>
              <a:t> програми “</a:t>
            </a:r>
            <a:r>
              <a:rPr lang="en-US" dirty="0" err="1"/>
              <a:t>Rela</a:t>
            </a:r>
            <a:r>
              <a:rPr lang="uk-UA" dirty="0"/>
              <a:t>х “,” </a:t>
            </a:r>
            <a:r>
              <a:rPr lang="en-US" dirty="0"/>
              <a:t>EYE</a:t>
            </a:r>
            <a:r>
              <a:rPr lang="uk-UA" dirty="0"/>
              <a:t>” – яка включає в себе лікувальний комплекс з 37 вправ , які використовуються при косоокості, </a:t>
            </a:r>
            <a:r>
              <a:rPr lang="uk-UA" dirty="0" err="1"/>
              <a:t>амбліопії</a:t>
            </a:r>
            <a:r>
              <a:rPr lang="uk-UA" dirty="0"/>
              <a:t>, міопії, спазмі акомодації, </a:t>
            </a:r>
            <a:r>
              <a:rPr lang="uk-UA" dirty="0" err="1"/>
              <a:t>гіперметропії</a:t>
            </a:r>
            <a:r>
              <a:rPr lang="uk-UA" dirty="0"/>
              <a:t>, астигматизмі, порушеннях бінокулярного зору, несталій </a:t>
            </a:r>
            <a:r>
              <a:rPr lang="uk-UA" dirty="0" err="1"/>
              <a:t>регіонарній</a:t>
            </a:r>
            <a:r>
              <a:rPr lang="uk-UA" dirty="0"/>
              <a:t> скотомі;</a:t>
            </a:r>
            <a:endParaRPr lang="ru-RU" dirty="0"/>
          </a:p>
          <a:p>
            <a:r>
              <a:rPr lang="uk-UA" dirty="0" err="1"/>
              <a:t>корегуючі</a:t>
            </a:r>
            <a:r>
              <a:rPr lang="uk-UA" dirty="0"/>
              <a:t> дидактичні ігри , виготовлені згідно таблиці зорових навантажень.</a:t>
            </a:r>
            <a:endParaRPr lang="ru-RU" dirty="0"/>
          </a:p>
          <a:p>
            <a:r>
              <a:rPr lang="uk-UA" dirty="0"/>
              <a:t>  Систематично проводилася корекційно-профілактична робота.</a:t>
            </a:r>
            <a:endParaRPr lang="ru-RU" dirty="0"/>
          </a:p>
          <a:p>
            <a:r>
              <a:rPr lang="uk-UA" dirty="0"/>
              <a:t> - Періодичний огляд та визначення гостроти зору. </a:t>
            </a:r>
          </a:p>
          <a:p>
            <a:r>
              <a:rPr lang="uk-UA" dirty="0"/>
              <a:t>- Внесення результатів до медичної картки  дитини.</a:t>
            </a:r>
            <a:endParaRPr lang="ru-RU" dirty="0"/>
          </a:p>
          <a:p>
            <a:r>
              <a:rPr lang="uk-UA" dirty="0"/>
              <a:t>- Гімнастика для очей</a:t>
            </a:r>
            <a:endParaRPr lang="ru-RU" dirty="0"/>
          </a:p>
          <a:p>
            <a:r>
              <a:rPr lang="uk-UA" dirty="0"/>
              <a:t>- Зорові навантаження</a:t>
            </a:r>
            <a:endParaRPr lang="ru-RU" dirty="0"/>
          </a:p>
          <a:p>
            <a:r>
              <a:rPr lang="uk-UA" dirty="0"/>
              <a:t>- Релаксаційні вправи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663</Words>
  <PresentationFormat>Экран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Диаграмма</vt:lpstr>
      <vt:lpstr>Слайд 1</vt:lpstr>
      <vt:lpstr>Загальні відомості про ЗДО</vt:lpstr>
      <vt:lpstr>Загальні відомості про навчальний заклад</vt:lpstr>
      <vt:lpstr>Слайд 4</vt:lpstr>
      <vt:lpstr>Інформація про використання бюджетних та позабюджетних коштів в 2021-22 н.р.</vt:lpstr>
      <vt:lpstr>Кадрове забезпечення навчального закладу</vt:lpstr>
      <vt:lpstr>Слайд 7</vt:lpstr>
      <vt:lpstr>Слайд 8</vt:lpstr>
      <vt:lpstr>Слайд 9</vt:lpstr>
      <vt:lpstr>Слайд 10</vt:lpstr>
      <vt:lpstr>Слайд 11</vt:lpstr>
      <vt:lpstr>Навчально-виховна робота у навчальному закладі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VISHENKA</dc:creator>
  <cp:lastModifiedBy>VISHENKA</cp:lastModifiedBy>
  <cp:revision>12</cp:revision>
  <dcterms:created xsi:type="dcterms:W3CDTF">2022-06-07T08:37:00Z</dcterms:created>
  <dcterms:modified xsi:type="dcterms:W3CDTF">2022-06-07T10:30:52Z</dcterms:modified>
</cp:coreProperties>
</file>