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8" r:id="rId5"/>
    <p:sldId id="257" r:id="rId6"/>
    <p:sldId id="260" r:id="rId7"/>
    <p:sldId id="266" r:id="rId8"/>
    <p:sldId id="262" r:id="rId9"/>
    <p:sldId id="261" r:id="rId10"/>
    <p:sldId id="267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5" autoAdjust="0"/>
    <p:restoredTop sz="94660"/>
  </p:normalViewPr>
  <p:slideViewPr>
    <p:cSldViewPr>
      <p:cViewPr varScale="1">
        <p:scale>
          <a:sx n="110" d="100"/>
          <a:sy n="110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642918"/>
            <a:ext cx="82867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МЕТОДИЧНЕ ОБ'ЄДНАННЯ </a:t>
            </a:r>
          </a:p>
          <a:p>
            <a:pPr algn="ctr"/>
            <a:r>
              <a:rPr lang="uk-UA" sz="3600" b="1" cap="none" spc="0" dirty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ВЧИТЕЛІВ-ПРЕДМЕТНИКІВ </a:t>
            </a:r>
          </a:p>
          <a:p>
            <a:pPr algn="ctr"/>
            <a:r>
              <a:rPr lang="uk-UA" sz="3600" b="1" cap="none" spc="0" dirty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“ШКОЛА ПРОФЕСІЙНОЇ МАЙСТЕРНОСТІ” </a:t>
            </a:r>
          </a:p>
          <a:p>
            <a:pPr algn="ctr"/>
            <a:r>
              <a:rPr lang="uk-UA" sz="3600" b="1" cap="none" spc="0" dirty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ЖОРНІВСЬКОЇ  ГІМНАЗІЇ</a:t>
            </a:r>
          </a:p>
          <a:p>
            <a:pPr algn="ctr"/>
            <a:r>
              <a:rPr lang="uk-UA" sz="3600" b="1" dirty="0">
                <a:ln w="285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2022-2023н.р.</a:t>
            </a:r>
            <a:endParaRPr lang="ru-RU" sz="3600" b="1" cap="none" spc="0" dirty="0">
              <a:ln w="285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100" name="Picture 4" descr="Блог класних керівників Класне керівництво ‑ це не робота, це спосіб житт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00438"/>
            <a:ext cx="535785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29246" cy="5940444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3200" b="1" i="1" dirty="0">
                <a:solidFill>
                  <a:srgbClr val="800000"/>
                </a:solidFill>
                <a:latin typeface="Calibri" pitchFamily="34" charset="0"/>
              </a:rPr>
              <a:t>	</a:t>
            </a:r>
            <a: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Каштан Надія Іванівна</a:t>
            </a:r>
            <a:b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Посада: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Вчитель світової літератури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Освіта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Вища – Рівненський державний гуманітарний університет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Педагогічний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стаж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23 роки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Кваліфікаційна категорія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Спеціаліст І категорії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Тема над якою працює вчитель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“Підвищення ефективності навчання шляхом впровадження інноваційних технологій.”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"Найкращий спосіб зробити дітей хорошими </a:t>
            </a:r>
            <a:br>
              <a:rPr lang="uk-UA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 - це зробити їх щасливими ." </a:t>
            </a:r>
            <a:br>
              <a:rPr lang="uk-UA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О.Уайльд</a:t>
            </a:r>
            <a:endParaRPr lang="uk-UA" sz="1800" b="1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6" name="Picture 2" descr="D:\ФОТО\фото шкільні\Готовий варіант\Над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7210" y="1340768"/>
            <a:ext cx="2643577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5572164" cy="6297634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3200" b="1" i="1" dirty="0">
                <a:solidFill>
                  <a:srgbClr val="800000"/>
                </a:solidFill>
                <a:latin typeface="Calibri" pitchFamily="34" charset="0"/>
              </a:rPr>
              <a:t>    </a:t>
            </a:r>
            <a:r>
              <a:rPr lang="uk-UA" sz="3200" b="1" i="1" u="sng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uk-UA" sz="3200" b="1" i="1" u="sng" dirty="0" err="1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Демедюк</a:t>
            </a:r>
            <a: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Лілія Юріївна</a:t>
            </a:r>
            <a:b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Посада: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Вчитель англійської мови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Освіта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Вища – Волинський інститут економіки та менеджменту; Волинський національний університет ім. Лесі Українки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Педагогічний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стаж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16 років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Кваліфікаційна категорія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Спеціаліст І категорії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Тема над якою працює вчитель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“Використання інформаційно-комунікаційних технологій на уроках англійської мови”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Педагогічне кредо: </a:t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“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Учитись важко, а учить ще важче, але не мусиш зупинятись ти.  Як учням віддаєш усе  найкраще,</a:t>
            </a:r>
            <a:br>
              <a:rPr lang="uk-UA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то й сам сягнеш нової </a:t>
            </a:r>
            <a:r>
              <a:rPr lang="uk-UA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висоти</a:t>
            </a:r>
            <a:r>
              <a:rPr lang="uk-UA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r>
              <a:rPr lang="uk-UA" sz="1600" b="1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”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32743" y="1428736"/>
            <a:ext cx="2437946" cy="3283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5400684" cy="5797568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2800" b="1" i="1" u="sng" dirty="0" err="1">
                <a:solidFill>
                  <a:schemeClr val="tx2">
                    <a:lumMod val="50000"/>
                  </a:schemeClr>
                </a:solidFill>
              </a:rPr>
              <a:t>Середюк</a:t>
            </a:r>
            <a:r>
              <a:rPr lang="uk-UA" sz="2800" b="1" i="1" u="sng" dirty="0">
                <a:solidFill>
                  <a:schemeClr val="tx2">
                    <a:lumMod val="50000"/>
                  </a:schemeClr>
                </a:solidFill>
              </a:rPr>
              <a:t> Андрій Ростиславович</a:t>
            </a:r>
            <a:br>
              <a:rPr lang="uk-UA" sz="2800" b="1" i="1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Посада: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Вчитель інформатики та фізики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Освіта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Вища – Рівненський державний гуманітарний університет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Педагогічний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стаж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14 років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Кваліфікаційна категорія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Спеціаліст І категорії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Тема над якою працює вчитель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“Розвиток творчих здібностей та формування життєвих </a:t>
            </a:r>
            <a:r>
              <a:rPr lang="uk-UA" sz="1800" b="1" i="1" dirty="0" err="1">
                <a:solidFill>
                  <a:schemeClr val="tx2">
                    <a:lumMod val="50000"/>
                  </a:schemeClr>
                </a:solidFill>
              </a:rPr>
              <a:t>компетентностей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учнів у процесі вивчення інформатики. ”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i="1" dirty="0" err="1">
                <a:solidFill>
                  <a:schemeClr val="tx2">
                    <a:lumMod val="50000"/>
                  </a:schemeClr>
                </a:solidFill>
              </a:rPr>
              <a:t>“Найкращий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вчитель той, хто вміє розуміти потреби дітей!”</a:t>
            </a:r>
            <a: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8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4" name="Picture 2" descr="D:\ФОТО\фото шкільні\Готовий варіант\IMG_20181004_214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567" y="1268760"/>
            <a:ext cx="250033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62744" cy="642942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Науково-методична  тема школи:</a:t>
            </a:r>
            <a:br>
              <a:rPr lang="uk-UA" sz="32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“Впровадження у навчально-виховний процес інноваційних технологій та їх вплив на розвиток інтелектуально-пізнавальних здібностей дитини.”</a:t>
            </a:r>
            <a:br>
              <a:rPr lang="uk-UA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Науково-методична тема,</a:t>
            </a:r>
            <a:br>
              <a:rPr lang="uk-UA" sz="31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1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якою працює шкільне методичне об'єднання вчителів-</a:t>
            </a:r>
            <a:r>
              <a:rPr lang="uk-UA" sz="3100" b="1" dirty="0" err="1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предметників</a:t>
            </a:r>
            <a:r>
              <a:rPr lang="uk-UA" sz="31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32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</a:t>
            </a:r>
            <a:r>
              <a:rPr lang="ru-RU" sz="32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Використання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інноваційних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технологій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у </a:t>
            </a:r>
            <a:r>
              <a:rPr lang="ru-RU" sz="32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навчально-виховному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процесі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з метою </a:t>
            </a:r>
            <a:r>
              <a:rPr lang="ru-RU" sz="32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підвищення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компетентності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учнів</a:t>
            </a:r>
            <a:r>
              <a:rPr lang="ru-RU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на уроках".</a:t>
            </a:r>
            <a:r>
              <a:rPr lang="uk-UA" sz="32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The Guardian»: ТОП-10 лучших книг минувшего десятилет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5163115"/>
            <a:ext cx="2897299" cy="148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428604"/>
            <a:ext cx="75724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Batang" pitchFamily="18" charset="-127"/>
              </a:rPr>
              <a:t>НАШЕ КРЕДО:</a:t>
            </a:r>
            <a:br>
              <a:rPr lang="uk-UA" sz="32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Batang" pitchFamily="18" charset="-127"/>
              </a:rPr>
            </a:br>
            <a:r>
              <a:rPr lang="uk-UA" sz="3200" b="1" spc="300" dirty="0" err="1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Batang" pitchFamily="18" charset="-127"/>
              </a:rPr>
              <a:t>“Навчати</a:t>
            </a:r>
            <a:r>
              <a:rPr lang="uk-UA" sz="3200" b="1" spc="300" dirty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Batang" pitchFamily="18" charset="-127"/>
              </a:rPr>
              <a:t> та виховувати так, щоб у кожному дитячому серці залишити вогник пізнання, мислення та добра!!!”</a:t>
            </a:r>
            <a:endParaRPr lang="ru-RU" sz="32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Атестацiя - ВІРТУАЛЬНИЙ МЕТОДИЧНИЙ КАБІНЕТ БІЛОЦЕРКІВСЬКОЇ  ЗАГАЛЬНООСВІТНЬОЇ ШКОЛИ І - ІІІ СТУПЕНІВ №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573016"/>
            <a:ext cx="737235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Окуплене\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03844" cy="6096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ФОТО\28.10.2015р\20160203_130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465" y="1340768"/>
            <a:ext cx="3228972" cy="4429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 bwMode="auto">
          <a:xfrm>
            <a:off x="467544" y="0"/>
            <a:ext cx="5397718" cy="659735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/>
          <a:lstStyle/>
          <a:p>
            <a:pPr marL="514350" indent="-514350" algn="ctr">
              <a:defRPr/>
            </a:pPr>
            <a:endParaRPr lang="uk-UA" dirty="0">
              <a:solidFill>
                <a:srgbClr val="800000"/>
              </a:solidFill>
            </a:endParaRPr>
          </a:p>
          <a:p>
            <a:pPr marL="514350" indent="-514350" algn="ctr">
              <a:defRPr/>
            </a:pPr>
            <a:endParaRPr lang="uk-UA" sz="2800" b="1" i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 algn="ctr">
              <a:defRPr/>
            </a:pPr>
            <a:endParaRPr lang="uk-UA" sz="2800" b="1" i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514350" indent="-514350" algn="ctr">
              <a:defRPr/>
            </a:pPr>
            <a:r>
              <a:rPr lang="uk-UA" sz="2800" b="1" i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Кокоріна Любов Миколаївна</a:t>
            </a:r>
          </a:p>
          <a:p>
            <a:pPr marL="342900" indent="-342900">
              <a:defRPr/>
            </a:pPr>
            <a:endParaRPr lang="en-US" sz="16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342900" indent="-342900">
              <a:defRPr/>
            </a:pPr>
            <a:r>
              <a:rPr lang="uk-UA" sz="14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Керівник методичного об'єднання </a:t>
            </a:r>
            <a:r>
              <a:rPr lang="uk-UA" sz="1400" b="1" u="sng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вчителів-предметників</a:t>
            </a:r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uk-UA" sz="1400" b="1" u="sng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“Школа</a:t>
            </a:r>
            <a:r>
              <a:rPr lang="uk-UA" sz="1400" b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професійної </a:t>
            </a:r>
            <a:r>
              <a:rPr lang="uk-UA" sz="1400" b="1" u="sng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майстерності”</a:t>
            </a:r>
            <a:endParaRPr lang="uk-UA" sz="1400" b="1" u="sng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en-US" sz="1400" b="1" i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Посада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Вчитель біології, хімії, природознавства, образотворчого мистецтва та 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мистецтва.</a:t>
            </a:r>
            <a:endParaRPr lang="en-US" sz="1400" b="1" i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Освіта: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Вища – Міжнародний економіко-гуманітарний університет імені акад. С.Дем'янчука</a:t>
            </a:r>
            <a:endParaRPr lang="en-US" sz="1400" b="1" i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Педагогічний стаж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19років</a:t>
            </a:r>
            <a:endParaRPr lang="en-US" sz="1400" b="1" i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Кваліфікаційна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категорія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Спеціаліст І категорії</a:t>
            </a:r>
          </a:p>
          <a:p>
            <a:pPr>
              <a:defRPr/>
            </a:pP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Тема над якою працює вчитель: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“Активізація</a:t>
            </a: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пізнавальної діяльності учнів з використанням ІКТ на уроках біології та </a:t>
            </a:r>
            <a:r>
              <a:rPr lang="uk-UA" sz="1400" b="1" i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хімії.”</a:t>
            </a:r>
            <a:endParaRPr lang="uk-UA" sz="1400" b="1" i="1" u="sng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uk-UA" sz="1400" b="1" i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Педагогічне кредо:</a:t>
            </a:r>
          </a:p>
          <a:p>
            <a:pPr>
              <a:defRPr/>
            </a:pPr>
            <a:r>
              <a:rPr lang="uk-UA" sz="14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</a:t>
            </a:r>
            <a:r>
              <a:rPr lang="uk-UA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“Вчитель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- це, насамперед, людина, яка любить  дітей, знаходить радість у спілкуванні з ними, вірить у  те, що кожна дитина може стати доброю людиною,  вміє дружити з дітьми, бере близько до серця дитячі радощі і прикрість, знає душу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дитини, ніколи не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забуває, що сам був </a:t>
            </a:r>
            <a:r>
              <a:rPr lang="uk-UA" sz="14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дитиною”</a:t>
            </a: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                                               </a:t>
            </a:r>
          </a:p>
          <a:p>
            <a:pPr>
              <a:defRPr/>
            </a:pPr>
            <a:r>
              <a:rPr lang="uk-UA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                                         В. Сухомлинський </a:t>
            </a:r>
            <a:endParaRPr lang="uk-UA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endParaRPr lang="uk-UA" sz="1400" b="1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uk-UA" sz="1400" b="1" i="1" dirty="0">
              <a:solidFill>
                <a:srgbClr val="800000"/>
              </a:solidFill>
              <a:latin typeface="Calibri" pitchFamily="34" charset="0"/>
            </a:endParaRPr>
          </a:p>
          <a:p>
            <a:pPr>
              <a:defRPr/>
            </a:pPr>
            <a:endParaRPr lang="uk-UA" sz="1400" b="1" i="1" dirty="0">
              <a:solidFill>
                <a:srgbClr val="800000"/>
              </a:solidFill>
              <a:latin typeface="Calibri" pitchFamily="34" charset="0"/>
            </a:endParaRPr>
          </a:p>
          <a:p>
            <a:pPr>
              <a:defRPr/>
            </a:pPr>
            <a:endParaRPr lang="uk-UA" sz="3200" b="1" i="1" u="sng" dirty="0">
              <a:solidFill>
                <a:srgbClr val="800000"/>
              </a:solidFill>
              <a:latin typeface="Calibri" pitchFamily="34" charset="0"/>
            </a:endParaRPr>
          </a:p>
          <a:p>
            <a:pPr>
              <a:defRPr/>
            </a:pPr>
            <a:endParaRPr lang="uk-UA" sz="3200" b="1" i="1" dirty="0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276488" y="404664"/>
            <a:ext cx="8643966" cy="758952"/>
          </a:xfrm>
          <a:prstGeom prst="ellipseRibbon">
            <a:avLst>
              <a:gd name="adj1" fmla="val 16184"/>
              <a:gd name="adj2" fmla="val 75000"/>
              <a:gd name="adj3" fmla="val 6645"/>
            </a:avLst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СКЛАД ШКІЛЬНОГО МЕТОДИЧНОГО ОБЄДНАННЯ ВЧИТЕЛІВ-ПРЕДМЕТНИКІВ: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5543560" cy="6297634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2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Терещук Любов Володимирівна</a:t>
            </a:r>
            <a:br>
              <a:rPr lang="uk-UA" sz="2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</a:rPr>
              <a:t>Посада: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  <a:t> Вчитель української мови та літератури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</a:rPr>
              <a:t>Освіта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  <a:t>: Вища - Рівненський  педінститут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</a:rPr>
              <a:t>Педагогічний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</a:rPr>
              <a:t>стаж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</a:rPr>
              <a:t>42 роки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</a:rPr>
              <a:t>Кваліфікаційна категорія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  <a:t>: Спеціаліст вищої категорії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</a:rPr>
              <a:t>Тема над якою працює вчитель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  <a:t>: “Інтерактивні технології на уроках української мови.”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  <a:br>
              <a:rPr lang="uk-UA" sz="1600" b="1" i="1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dirty="0">
                <a:solidFill>
                  <a:schemeClr val="tx2">
                    <a:lumMod val="50000"/>
                  </a:schemeClr>
                </a:solidFill>
              </a:rPr>
              <a:t>"Тільки той може осягнути своїм розумом </a:t>
            </a:r>
            <a:br>
              <a:rPr lang="uk-UA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dirty="0">
                <a:solidFill>
                  <a:schemeClr val="tx2">
                    <a:lumMod val="50000"/>
                  </a:schemeClr>
                </a:solidFill>
              </a:rPr>
              <a:t>і серцем красу, велич і могутність Батьківщини, хто збагнув відтінки й пахощі рідного слова, хто дорожить ним, як честю </a:t>
            </a:r>
            <a:br>
              <a:rPr lang="uk-UA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600" b="1" dirty="0">
                <a:solidFill>
                  <a:schemeClr val="tx2">
                    <a:lumMod val="50000"/>
                  </a:schemeClr>
                </a:solidFill>
              </a:rPr>
              <a:t>рідної матері, як колискою, як добрим ім'ям своєї родини“                                     			                             В.О.Сухомлинський</a:t>
            </a:r>
            <a:br>
              <a:rPr lang="uk-UA" sz="1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2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2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2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2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9170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857232"/>
            <a:ext cx="5472122" cy="5572188"/>
          </a:xfrm>
        </p:spPr>
        <p:txBody>
          <a:bodyPr>
            <a:normAutofit fontScale="90000"/>
          </a:bodyPr>
          <a:lstStyle/>
          <a:p>
            <a:pPr marL="342900" indent="-342900" algn="l">
              <a:defRPr/>
            </a:pPr>
            <a:r>
              <a:rPr lang="uk-UA" sz="3600" b="1" i="1" dirty="0">
                <a:solidFill>
                  <a:srgbClr val="800000"/>
                </a:solidFill>
                <a:latin typeface="+mn-lt"/>
              </a:rPr>
              <a:t>        </a:t>
            </a:r>
            <a:br>
              <a:rPr lang="uk-UA" sz="3600" b="1" i="1" dirty="0">
                <a:solidFill>
                  <a:srgbClr val="800000"/>
                </a:solidFill>
                <a:latin typeface="+mn-lt"/>
              </a:rPr>
            </a:br>
            <a:r>
              <a:rPr lang="uk-UA" sz="3600" b="1" i="1" u="sng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Петлюк</a:t>
            </a:r>
            <a:r>
              <a:rPr lang="uk-UA" sz="3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Ігор Васильович</a:t>
            </a: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Посада: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Вчитель історії та німецької мови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Освіта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Вища – Рівненський державний гуманітарний університет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Педагогічний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стаж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22 </a:t>
            </a:r>
            <a:r>
              <a:rPr lang="uk-UA" sz="1800" b="1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роки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Кваліфікаційна категорія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Спеціаліст вищої категорії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Тема над якою працює вчитель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“Креативність вчителя  в умовах особистісно-орієнтованого навчання.”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Педагогічне кредо: </a:t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"...Улюбленим учителем підлітка, юнака, дівчини стає той, хто щодня відкривається перед допитливим юним розумом і полум'яним серцем якоюсь новою гранню.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хочете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бути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улюбленим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учителем,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турбуйтесь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про те,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щоб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вихованцю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вашому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було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у вас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відкривати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ж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кілька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років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один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той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самий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день,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минув,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нічого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не додав до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вашого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багатства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можете стати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осоружним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навіть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ненависним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"      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                                                           В.О.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Сухомлинський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uk-UA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6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482" name="Picture 2" descr="D:\ФОТО\фото шкільні\Готовий варіант\Іг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857232"/>
            <a:ext cx="2818002" cy="3291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5400684" cy="6357982"/>
          </a:xfrm>
        </p:spPr>
        <p:txBody>
          <a:bodyPr>
            <a:noAutofit/>
          </a:bodyPr>
          <a:lstStyle/>
          <a:p>
            <a:pPr marL="360000" indent="-342900" algn="l">
              <a:defRPr/>
            </a:pPr>
            <a:r>
              <a:rPr lang="uk-UA" sz="3200" b="1" i="1" dirty="0">
                <a:solidFill>
                  <a:srgbClr val="800000"/>
                </a:solidFill>
                <a:latin typeface="+mn-lt"/>
              </a:rPr>
              <a:t>     </a:t>
            </a:r>
            <a:r>
              <a:rPr lang="uk-UA" sz="3200" b="1" i="1" u="sng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Герасимюк</a:t>
            </a:r>
            <a: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b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Валентина Степанівна</a:t>
            </a: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Посада: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Вчитель географії, української мови та літератури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Освіта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Вища – Рівненський державний  гуманітарний університет, Волинський 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державний педагогічний університет імені Лесі Українки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Педагогічний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стаж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30 років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Кваліфікаційна категорія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Спеціаліст І категорії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Тема над якою працює вчитель</a:t>
            </a: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“Застосування інтерактивних методів навчання як один із шляхів підвищення ефективності  уроку.”</a:t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uk-UA" sz="16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Педагогічне кредо: </a:t>
            </a:r>
            <a:br>
              <a:rPr lang="uk-UA" sz="1600" b="1" i="1" u="sng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uk-UA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“Любити життя і цінувати кожну його хвилину.         Нести радість. У книгах  шукати істину, у людях – </a:t>
            </a:r>
            <a:r>
              <a:rPr lang="uk-UA" sz="16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мудрість.”</a:t>
            </a:r>
            <a:r>
              <a:rPr lang="uk-UA" sz="1600" b="1" dirty="0">
                <a:solidFill>
                  <a:srgbClr val="800000"/>
                </a:solidFill>
                <a:latin typeface="+mn-lt"/>
              </a:rPr>
              <a:t/>
            </a:r>
            <a:br>
              <a:rPr lang="uk-UA" sz="1600" b="1" dirty="0">
                <a:solidFill>
                  <a:srgbClr val="800000"/>
                </a:solidFill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19458" name="Picture 2" descr="D:\ФОТО\фото шкільні\Готовий варіант\Степані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285860"/>
            <a:ext cx="2959738" cy="336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6297634"/>
          </a:xfrm>
        </p:spPr>
        <p:txBody>
          <a:bodyPr>
            <a:normAutofit/>
          </a:bodyPr>
          <a:lstStyle/>
          <a:p>
            <a:pPr marL="342900" indent="-342900" algn="l">
              <a:defRPr/>
            </a:pPr>
            <a:r>
              <a:rPr lang="uk-UA" sz="3600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  </a:t>
            </a:r>
            <a: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Вознюк </a:t>
            </a:r>
            <a:b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32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Віктор Зіновійович</a:t>
            </a: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Посада: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Вчитель математики та фізики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Освіта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Вища -  Рівненський державний гуманітарний університет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Педагогічний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стаж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27 років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Кваліфікаційна категорія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 Спеціаліст вищої категорії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Тема над якою працює вчитель</a:t>
            </a: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“Сучасні технології навчання та їх 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>застосування в  роботі вчителя.”</a:t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  <a:t>Педагогічне кредо: </a:t>
            </a:r>
            <a:br>
              <a:rPr lang="uk-UA" sz="1800" b="1" i="1" u="sng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1800" b="1" dirty="0">
                <a:solidFill>
                  <a:schemeClr val="tx2">
                    <a:lumMod val="50000"/>
                  </a:schemeClr>
                </a:solidFill>
              </a:rPr>
              <a:t> “Щоб бути хорошим вчителем,  потрібно любити те, що викладаєш і тих, кому  викладаєш.”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2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D:\ФОТО\фото шкільні\Готовий варіант\Зіновійов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85860"/>
            <a:ext cx="3100904" cy="351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171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Науково-методична  тема школи: “Впровадження у навчально-виховний процес інноваційних технологій та їх вплив на розвиток інтелектуально-пізнавальних здібностей дитини.”  Науково-методична тема,  над якою працює шкільне методичне об'єднання вчителів-предметників:  "Використання інноваційних технологій у навчально-виховному процесі з метою підвищення компетентності учнів на уроках".   </vt:lpstr>
      <vt:lpstr>Презентация PowerPoint</vt:lpstr>
      <vt:lpstr>Презентация PowerPoint</vt:lpstr>
      <vt:lpstr>Презентация PowerPoint</vt:lpstr>
      <vt:lpstr>Терещук Любов Володимирівна  Посада: Вчитель української мови та літератури Освіта: Вища - Рівненський  педінститут Педагогічний стаж: 42 роки Кваліфікаційна категорія: Спеціаліст вищої категорії Тема над якою працює вчитель: “Інтерактивні технології на уроках української мови.”  Педагогічне кредо:  "Тільки той може осягнути своїм розумом  і серцем красу, велич і могутність Батьківщини, хто збагнув відтінки й пахощі рідного слова, хто дорожить ним, як честю  рідної матері, як колискою, як добрим ім'ям своєї родини“                                                                     В.О.Сухомлинський   </vt:lpstr>
      <vt:lpstr>         Петлюк Ігор Васильович  Посада: Вчитель історії та німецької мови Освіта: Вища – Рівненський державний гуманітарний університет Педагогічний стаж: 22 роки Кваліфікаційна категорія: Спеціаліст вищої категорії Тема над якою працює вчитель:  “Креативність вчителя  в умовах особистісно-орієнтованого навчання.”  Педагогічне кредо:  "...Улюбленим учителем підлітка, юнака, дівчини стає той, хто щодня відкривається перед допитливим юним розумом і полум'яним серцем якоюсь новою гранню. Якщо ви хочете бути улюбленим учителем, турбуйтесь про те, щоб вихованцю вашому було що у вас відкривати. Якщо ж ви кілька років один і той самий, якщо день, що минув, нічого не додав до вашого багатства, ви можете стати осоружним і навіть ненависним"                                                                  В.О. Сухомлинський   </vt:lpstr>
      <vt:lpstr>     Герасимюк  Валентина Степанівна  Посада: Вчитель географії, української мови та літератури Освіта: Вища – Рівненський державний  гуманітарний університет, Волинський  державний педагогічний університет імені Лесі Українки Педагогічний стаж: 30 років Кваліфікаційна категорія: Спеціаліст І категорії Тема над якою працює вчитель:  “Застосування інтерактивних методів навчання як один із шляхів підвищення ефективності  уроку.”  Педагогічне кредо:       “Любити життя і цінувати кожну його хвилину.         Нести радість. У книгах  шукати істину, у людях – мудрість.” </vt:lpstr>
      <vt:lpstr>   Вознюк  Віктор Зіновійович  Посада: Вчитель математики та фізики Освіта: Вища -  Рівненський державний гуманітарний університет Педагогічний стаж: 27 років Кваліфікаційна категорія:  Спеціаліст вищої категорії Тема над якою працює вчитель:  “Сучасні технології навчання та їх  застосування в  роботі вчителя.”  Педагогічне кредо:   “Щоб бути хорошим вчителем,  потрібно любити те, що викладаєш і тих, кому  викладаєш.” </vt:lpstr>
      <vt:lpstr> Каштан Надія Іванівна  Посада: Вчитель світової літератури Освіта: Вища – Рівненський державний гуманітарний університет Педагогічний стаж: 23 роки Кваліфікаційна категорія: Спеціаліст І категорії Тема над якою працює вчитель:  “Підвищення ефективності навчання шляхом впровадження інноваційних технологій.”  Педагогічне кредо:  "Найкращий спосіб зробити дітей хорошими   - це зробити їх щасливими ."                                                        О.Уайльд</vt:lpstr>
      <vt:lpstr>     Демедюк Лілія Юріївна  Посада: Вчитель англійської мови Освіта: Вища – Волинський інститут економіки та менеджменту; Волинський національний університет ім. Лесі Українки Педагогічний стаж: 16 років Кваліфікаційна категорія:  Спеціаліст І категорії Тема над якою працює вчитель:  “Використання інформаційно-комунікаційних технологій на уроках англійської мови”  Педагогічне кредо:  “Учитись важко, а учить ще важче, але не мусиш зупинятись ти.  Як учням віддаєш усе  найкраще,  то й сам сягнеш нової висоти.” </vt:lpstr>
      <vt:lpstr>Середюк Андрій Ростиславович   Посада: Вчитель інформатики та фізики Освіта: Вища – Рівненський державний гуманітарний університет Педагогічний стаж: 14 років Кваліфікаційна категорія:  Спеціаліст І категорії Тема над якою працює вчитель:  “Розвиток творчих здібностей та формування життєвих компетентностей учнів у процесі вивчення інформатики. ” Педагогічне кредо:   “Найкращий вчитель той, хто вміє розуміти потреби дітей!”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Ігор Петлюк</cp:lastModifiedBy>
  <cp:revision>85</cp:revision>
  <dcterms:created xsi:type="dcterms:W3CDTF">2020-09-15T17:37:00Z</dcterms:created>
  <dcterms:modified xsi:type="dcterms:W3CDTF">2023-03-02T16:35:49Z</dcterms:modified>
</cp:coreProperties>
</file>