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57" r:id="rId6"/>
    <p:sldId id="260" r:id="rId7"/>
    <p:sldId id="266" r:id="rId8"/>
    <p:sldId id="262" r:id="rId9"/>
    <p:sldId id="261" r:id="rId10"/>
    <p:sldId id="267" r:id="rId11"/>
    <p:sldId id="263" r:id="rId12"/>
    <p:sldId id="265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0" autoAdjust="0"/>
    <p:restoredTop sz="94660"/>
  </p:normalViewPr>
  <p:slideViewPr>
    <p:cSldViewPr>
      <p:cViewPr>
        <p:scale>
          <a:sx n="50" d="100"/>
          <a:sy n="50" d="100"/>
        </p:scale>
        <p:origin x="-34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42918"/>
            <a:ext cx="82867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МЕТОДИЧНЕ ОБ'ЄДНАННЯ </a:t>
            </a:r>
          </a:p>
          <a:p>
            <a:pPr algn="ctr"/>
            <a:r>
              <a:rPr lang="uk-UA" sz="3600" b="1" cap="none" spc="0" dirty="0" smtClean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ВЧИТЕЛІВ-ПРЕДМЕТНИКІВ </a:t>
            </a:r>
          </a:p>
          <a:p>
            <a:pPr algn="ctr"/>
            <a:r>
              <a:rPr lang="uk-UA" sz="3600" b="1" cap="none" spc="0" dirty="0" smtClean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“ШКОЛА ПРОФЕСІЙНОЇ МАЙСТЕРНОСТІ” </a:t>
            </a:r>
          </a:p>
          <a:p>
            <a:pPr algn="ctr"/>
            <a:r>
              <a:rPr lang="uk-UA" sz="3600" b="1" cap="none" spc="0" dirty="0" smtClean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ЖОРНІВСЬКОЇ  ГІМНАЗІЇ</a:t>
            </a:r>
          </a:p>
          <a:p>
            <a:pPr algn="ctr"/>
            <a:r>
              <a:rPr lang="uk-UA" sz="3600" b="1" dirty="0" smtClean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2021-2022н.р.</a:t>
            </a:r>
            <a:endParaRPr lang="ru-RU" sz="3600" b="1" cap="none" spc="0" dirty="0">
              <a:ln w="285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100" name="Picture 4" descr="Блог класних керівників Класне керівництво ‑ це не робота, це спосіб жит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535785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594044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3200" b="1" i="1" dirty="0" smtClean="0">
                <a:solidFill>
                  <a:srgbClr val="800000"/>
                </a:solidFill>
                <a:latin typeface="Calibri" pitchFamily="34" charset="0"/>
              </a:rPr>
              <a:t>	</a:t>
            </a: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Каштан Надія Іванівна</a:t>
            </a:r>
            <a:b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Вчитель світової літератури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Вища – Рівненський державний гуманітарний університет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22 роки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Спеціаліст І категорії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“Підвищення ефективності навчання шляхом впровадження інноваційних технологій.”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  <a:t>"Найкращий спосіб зробити дітей хорошими 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  <a:t> - це зробити їх щасливими ." 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О.Уайльд</a:t>
            </a:r>
            <a:endParaRPr lang="uk-UA" sz="1800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 descr="D:\ФОТО\фото шкільні\Готовий варіант\Над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7210" y="1340768"/>
            <a:ext cx="264357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400684" cy="5797568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2800" b="1" i="1" u="sng" dirty="0" err="1" smtClean="0">
                <a:solidFill>
                  <a:schemeClr val="tx2">
                    <a:lumMod val="50000"/>
                  </a:schemeClr>
                </a:solidFill>
              </a:rPr>
              <a:t>Середюк</a:t>
            </a:r>
            <a:r>
              <a:rPr lang="uk-UA" sz="2800" b="1" i="1" u="sng" dirty="0" smtClean="0">
                <a:solidFill>
                  <a:schemeClr val="tx2">
                    <a:lumMod val="50000"/>
                  </a:schemeClr>
                </a:solidFill>
              </a:rPr>
              <a:t> Андрій Ростиславович</a:t>
            </a:r>
            <a:br>
              <a:rPr lang="uk-UA" sz="2800" b="1" i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Вчитель інформатики та фізики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Вища – Рівненський державний гуманітарний університет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13 років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Спеціаліст І категорії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“Розвиток творчих здібностей та формування життєвих </a:t>
            </a:r>
            <a:r>
              <a:rPr lang="uk-UA" sz="1800" b="1" i="1" dirty="0" err="1" smtClean="0">
                <a:solidFill>
                  <a:schemeClr val="tx2">
                    <a:lumMod val="50000"/>
                  </a:schemeClr>
                </a:solidFill>
              </a:rPr>
              <a:t>компетентностей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учнів у процесі вивчення інформатики. ”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dirty="0" err="1" smtClean="0">
                <a:solidFill>
                  <a:schemeClr val="tx2">
                    <a:lumMod val="50000"/>
                  </a:schemeClr>
                </a:solidFill>
              </a:rPr>
              <a:t>“Найкращий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вчитель той, хто вміє розуміти потреби дітей!”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4" name="Picture 2" descr="D:\ФОТО\фото шкільні\Готовий варіант\IMG_20181004_214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567" y="1268760"/>
            <a:ext cx="250033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572164" cy="629763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3200" b="1" i="1" dirty="0" smtClean="0">
                <a:solidFill>
                  <a:srgbClr val="800000"/>
                </a:solidFill>
                <a:latin typeface="Calibri" pitchFamily="34" charset="0"/>
              </a:rPr>
              <a:t>    </a:t>
            </a:r>
            <a:r>
              <a:rPr lang="uk-UA" sz="3200" b="1" i="1" u="sng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Семенюк-</a:t>
            </a:r>
            <a:r>
              <a:rPr lang="uk-UA" sz="3200" b="1" i="1" u="sng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Тимошишина</a:t>
            </a: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b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Оксана Ігорівна</a:t>
            </a:r>
            <a:b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Посада: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Вчитель англійської мови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Освіта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Вища – Рівненський державний гуманітарний університет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Педагогічний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стаж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8 років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Кваліфікаційна категорія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Спеціаліст ІІ категорії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Тема над якою працює вчитель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“Використання інформаційно-комунікаційних технологій на уроках англійської мови”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Педагогічне кредо: </a:t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“</a:t>
            </a: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Учитись важко, а учить ще важче, але не мусиш зупинятись ти.  Як учням віддаєш усе  найкраще,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то й сам сягнеш нової </a:t>
            </a:r>
            <a:r>
              <a:rPr lang="uk-UA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висоти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r>
              <a:rPr lang="uk-UA" sz="1600" b="1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”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530" name="Picture 2" descr="D:\ФОТО\фото шкільні\Готовий варіант\Ксю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28736"/>
            <a:ext cx="2673416" cy="3283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166"/>
            <a:ext cx="8136904" cy="6143668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ТЕМАТИКА ЗАСІДАНЬ ШМО ВЧИТЕЛІВ-ПРЕДМЕТНИКІВ:</a:t>
            </a:r>
            <a:r>
              <a:rPr lang="uk-UA" sz="27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27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1</a:t>
            </a:r>
            <a:r>
              <a:rPr lang="uk-UA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dirty="0" smtClean="0"/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Освітня і самоосвітня діяльність вчителя в контексті розвитку його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інн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ваційного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потенціалу.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Визначити напрямки роботи кожного вчителя, що входить до ШМО, ознайомитися з нормативними документами про викладання навчальних дисциплін у поточному навчальному році.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Дата проведення:    3 вересня 2021 року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Ознайомлення з  проблемним питанням школи на 2021 – 2022 н. р.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Аналіз роботи за минулий рік.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Обговорення  і затвердження плану роботи МО на 2021 – 2022 н. р.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Опрацювання офіційних документів МОНУ: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Положення про державний стандарт базової і повної середньої освіти;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Інструктивно-методичних рекомендацій щодо вивчення предметів на 2021 – 2022н. р.;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Інструкції щодо ведення класного журналу.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Обговорення та ознайомлення: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індивідуальних методичних тем, над якими працюють вчителі;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змін в програмах і підручниках;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схвалення календарно-тематичних планів з навчальних дисциплін.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Шляхи підвищення якості роботи вчителів у 2021-2022н. р.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615262" cy="6297634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2</a:t>
            </a:r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Тема: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Активізація пізнавальної діяльності учнів засобами ІКТ та дослідницької діяльності. Особливості навчання в умовах карантину.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Опрацювати вимоги та особливості організації дистанційного навчання і шляхи активізації пізнавальної діяльності учнів на уроках і в позаурочний час, форми та методи проведення  дослідницької роботи з учнями;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проаналізувати результати проведення предметних олімпіад.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Дата проведення:   10 листопада 2021 року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ЗЗСО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пандемії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Особливості змішаного навчання.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Моніторинг знань учнів 5-го класу. Проблеми наступності у викладанні предметів між початковою школою та 5 класом, шляхи їх розв’язання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ідсумки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проведення І-етапу Всеукраїнської учнівської олімпіади з навчальних дисциплін.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6083320"/>
          </a:xfrm>
        </p:spPr>
        <p:txBody>
          <a:bodyPr>
            <a:normAutofit/>
          </a:bodyPr>
          <a:lstStyle/>
          <a:p>
            <a:pPr lvl="0" algn="l"/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3</a:t>
            </a:r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Компетентнісно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суть,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Опрацювати методичні засади формування в учнів ключових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опрацювати методи формувального оцінювання, технологій по формуванню творчої компетентності учнів; проаналізувати результати  ІІ районного етапу предметних олімпіад.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 проведення     26січня  2022 року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Компетентнісно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впровадженням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компетентностей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Формувальне оцінювання. Особливості та технології.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Методичні засади формування в учнів загальноосвітнього навчального закладу ключової компетентності «Вміння вчитися»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Підсумки та аналіз завдань районних предметних олімпіад. Шляхи підвищення ефективності та якості позаурочної роботи з навчальних предметів.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6. Творчі звіти, огляди робочих місць, дидактичних матеріалів вчителів, які атестуються.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28"/>
            <a:ext cx="7818092" cy="6297634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4</a:t>
            </a:r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Особистісно-діяльнісний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підхід як головна передумова сучасної освіти. Використання технології особистісно-діяльнісного підходу  у навчанні школярів та розвитку їх освітніх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Розглянути форми і методи роботи щодо розвитку освітніх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учнів (з досвіду роботи); обговорити використання технології особистісно-діяльнісного підходу  у навчанні школярів та розвитку їх освітніх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 проведення:   23 березня  2022 року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Особистісно-діяльнісний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підхід як головна передумова сучасної освіти. Використання технології особистісно-діяльнісного підходу  у навчанні школярів та розвитку їх освітніх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Шляхи вдосконалення роботи вчителів щодо підвищення ефективності в набутті учнями міцних знань, освітніх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Обговорення рекомендацій щодо поліпшення якості освіти.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Огляд новинок методичної, психолого-педагогічної літератури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8928"/>
            <a:ext cx="8104414" cy="5964408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5</a:t>
            </a:r>
            <a: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1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/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Шляхи реалізації виховної функції уроку як засобу розвитку інформаційної культури особистості через взаємодію учасників педагогічного процесу.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Опрацювати офіційні документи МОН щодо завершення навчального року; розглянути шляхи реалізації виховної функції як засобу розвитку інформаційної культури особистості через взаємодію учасників педагогічного процесу; обговорити пропозиції щодо планування роботи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на наступний навчальний рік.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 проведення     25 травня  2022 року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1.Виховна функція уроку, шляхи реалізації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конкурсах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 підготовку до державної підсумкової атестації 2021-2022н.р.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Рефлексія як самоаналіз діяльності та її результат.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роботи МО у 2021 – 2022 н. 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Обговорення пропозицій щодо планування роботи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 наступний навчальний 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001056" cy="628654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Науково-методична  тема школи:</a:t>
            </a:r>
            <a:br>
              <a:rPr lang="uk-UA" sz="32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“Впровадження</a:t>
            </a:r>
            <a:r>
              <a:rPr lang="uk-UA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навчально-виховний процес інноваційних технологій та їх вплив на розвиток інтелектуально-пізнавальних здібностей </a:t>
            </a:r>
            <a:r>
              <a:rPr lang="uk-UA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дитини.”</a:t>
            </a:r>
            <a:r>
              <a:rPr lang="uk-UA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Науково-методична тема,</a:t>
            </a:r>
            <a:br>
              <a:rPr lang="uk-UA" sz="31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якою працює шкільне методичне об'єднання </a:t>
            </a:r>
            <a:r>
              <a:rPr lang="uk-UA" sz="3100" b="1" dirty="0" err="1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вчителів-предметників</a:t>
            </a:r>
            <a:r>
              <a:rPr lang="uk-UA" sz="31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32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32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“Формування</a:t>
            </a:r>
            <a:r>
              <a:rPr lang="uk-UA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учнів ключових </a:t>
            </a:r>
            <a:r>
              <a:rPr lang="uk-UA" sz="32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компетентностей</a:t>
            </a:r>
            <a:r>
              <a:rPr lang="uk-UA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умов інноваційної </a:t>
            </a:r>
            <a:r>
              <a:rPr lang="uk-UA" sz="32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освіти.”</a:t>
            </a:r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The Guardian»: ТОП-10 лучших книг минувшего десятиле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163115"/>
            <a:ext cx="2897299" cy="148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75724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  <a:t>НАШЕ КРЕДО:</a:t>
            </a:r>
            <a:br>
              <a:rPr lang="uk-UA" sz="32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</a:br>
            <a:r>
              <a:rPr lang="uk-UA" sz="3200" b="1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  <a:t>“Навчати</a:t>
            </a:r>
            <a:r>
              <a:rPr lang="uk-UA" sz="32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  <a:t> та виховувати так, щоб у кожному дитячому серці залишити вогник пізнання, мислення та добра!!!”</a:t>
            </a:r>
            <a:endParaRPr lang="ru-RU" sz="32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Атестацiя - ВІРТУАЛЬНИЙ МЕТОДИЧНИЙ КАБІНЕТ БІЛОЦЕРКІВСЬКОЇ  ЗАГАЛЬНООСВІТНЬОЇ ШКОЛИ І - ІІІ СТУПЕНІВ №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573016"/>
            <a:ext cx="73723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куплене\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03844" cy="609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ФОТО\28.10.2015р\20160203_130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465" y="1340768"/>
            <a:ext cx="3228972" cy="4429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 bwMode="auto">
          <a:xfrm>
            <a:off x="467544" y="0"/>
            <a:ext cx="5397718" cy="65973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/>
          <a:lstStyle/>
          <a:p>
            <a:pPr marL="514350" indent="-514350" algn="ctr">
              <a:defRPr/>
            </a:pPr>
            <a:endParaRPr lang="uk-UA" dirty="0">
              <a:solidFill>
                <a:srgbClr val="800000"/>
              </a:solidFill>
            </a:endParaRPr>
          </a:p>
          <a:p>
            <a:pPr marL="514350" indent="-514350" algn="ctr">
              <a:defRPr/>
            </a:pPr>
            <a:endParaRPr lang="uk-UA" sz="2800" b="1" i="1" u="sng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 algn="ctr">
              <a:defRPr/>
            </a:pPr>
            <a:endParaRPr lang="uk-UA" sz="2800" b="1" i="1" u="sng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 algn="ctr">
              <a:defRPr/>
            </a:pPr>
            <a:r>
              <a:rPr lang="uk-UA" sz="2800" b="1" i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Кокоріна </a:t>
            </a:r>
            <a:r>
              <a:rPr lang="uk-UA" sz="2800" b="1" i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Любов Миколаївна</a:t>
            </a:r>
          </a:p>
          <a:p>
            <a:pPr marL="342900" indent="-342900">
              <a:defRPr/>
            </a:pPr>
            <a:endParaRPr lang="en-US" sz="1600" b="1" u="sng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uk-UA" sz="14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Керівник </a:t>
            </a:r>
            <a:r>
              <a:rPr lang="uk-UA" sz="14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методичного об'єднання </a:t>
            </a:r>
            <a:r>
              <a:rPr lang="uk-UA" sz="1400" b="1" u="sng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вчителів-предметників</a:t>
            </a:r>
            <a:r>
              <a:rPr lang="en-US" sz="14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uk-UA" sz="1400" b="1" u="sng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“Школа</a:t>
            </a:r>
            <a:r>
              <a:rPr lang="uk-UA" sz="14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uk-UA" sz="14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професійної </a:t>
            </a:r>
            <a:r>
              <a:rPr lang="uk-UA" sz="1400" b="1" u="sng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майстерності”</a:t>
            </a:r>
            <a:endParaRPr lang="uk-UA" sz="14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1400" b="1" i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Посада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Вчитель біології, хімії, природознавства, образотворчого мистецтва та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мистецтва.</a:t>
            </a:r>
            <a:endParaRPr lang="en-US" sz="1400" b="1" i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Освіта</a:t>
            </a: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Вища – Міжнародний економіко-гуманітарний університет імені акад. 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С.Дем'янчука</a:t>
            </a:r>
            <a:endParaRPr lang="en-US" sz="1400" b="1" i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Педагогічний </a:t>
            </a: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стаж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18років</a:t>
            </a:r>
            <a:endParaRPr lang="en-US" sz="1400" b="1" i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Кваліфікаційна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категорія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Спеціаліст І категорії</a:t>
            </a: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Тема над якою працює вчитель: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“Активізація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пізнавальної діяльності учнів з використанням ІКТ на уроках біології та </a:t>
            </a:r>
            <a:r>
              <a:rPr lang="uk-UA" sz="1400" b="1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хімії.”</a:t>
            </a:r>
            <a:endParaRPr lang="uk-UA" sz="14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uk-UA" sz="14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Педагогічне </a:t>
            </a: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кредо:</a:t>
            </a:r>
          </a:p>
          <a:p>
            <a:pPr>
              <a:defRPr/>
            </a:pP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</a:t>
            </a:r>
            <a:r>
              <a:rPr lang="uk-UA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“Вчитель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- це, насамперед, людина, яка любить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дітей, знаходить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радість у спілкуванні з ними, вірить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 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те, що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кожна дитина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може стати доброю людиною,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вміє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дружити з дітьми, бере близько до серця дитячі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радощі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і прикрість, знає душу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дитини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ніколи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забуває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що сам був </a:t>
            </a:r>
            <a:r>
              <a:rPr lang="uk-UA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дитиною</a:t>
            </a:r>
            <a:r>
              <a:rPr lang="uk-UA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                                              </a:t>
            </a:r>
          </a:p>
          <a:p>
            <a:pPr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                                         В. Сухомлинський </a:t>
            </a:r>
            <a:endParaRPr lang="uk-UA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uk-UA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uk-UA" sz="1400" b="1" i="1" dirty="0">
              <a:solidFill>
                <a:srgbClr val="800000"/>
              </a:solidFill>
              <a:latin typeface="Calibri" pitchFamily="34" charset="0"/>
            </a:endParaRPr>
          </a:p>
          <a:p>
            <a:pPr>
              <a:defRPr/>
            </a:pPr>
            <a:endParaRPr lang="uk-UA" sz="1400" b="1" i="1" dirty="0">
              <a:solidFill>
                <a:srgbClr val="800000"/>
              </a:solidFill>
              <a:latin typeface="Calibri" pitchFamily="34" charset="0"/>
            </a:endParaRPr>
          </a:p>
          <a:p>
            <a:pPr>
              <a:defRPr/>
            </a:pPr>
            <a:endParaRPr lang="uk-UA" sz="3200" b="1" i="1" u="sng" dirty="0">
              <a:solidFill>
                <a:srgbClr val="800000"/>
              </a:solidFill>
              <a:latin typeface="Calibri" pitchFamily="34" charset="0"/>
            </a:endParaRPr>
          </a:p>
          <a:p>
            <a:pPr>
              <a:defRPr/>
            </a:pPr>
            <a:endParaRPr lang="uk-UA" sz="3200" b="1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276488" y="404664"/>
            <a:ext cx="8643966" cy="758952"/>
          </a:xfrm>
          <a:prstGeom prst="ellipseRibbon">
            <a:avLst>
              <a:gd name="adj1" fmla="val 16184"/>
              <a:gd name="adj2" fmla="val 75000"/>
              <a:gd name="adj3" fmla="val 6645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 ШКІЛЬНОГО МЕТОДИЧНОГО ОБЄДНАННЯ ВЧИТЕЛІВ-ПРЕДМЕТНИКІВ: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543560" cy="629763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2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Терещук Любов Володимирівна</a:t>
            </a:r>
            <a:br>
              <a:rPr lang="uk-UA" sz="2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 Вчитель української мови та літератури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: Вища - Рівненський  педінститут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: 41рік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: Спеціаліст вищої категорії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: “Інтерактивні технології на уроках української мови.”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"Тільки той може осягнути своїм розумом </a:t>
            </a:r>
            <a:b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і серцем красу, велич і могутність Батьківщини, хто збагнув відтінки й пахощі рідного слова, хто дорожить ним, як честю </a:t>
            </a:r>
            <a:b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рідної матері, як колискою, як добрим ім'ям своєї родини“                                     			                             В.О.Сухомлинський</a:t>
            </a:r>
            <a:b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2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2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2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9170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5472122" cy="5572188"/>
          </a:xfrm>
        </p:spPr>
        <p:txBody>
          <a:bodyPr>
            <a:normAutofit fontScale="90000"/>
          </a:bodyPr>
          <a:lstStyle/>
          <a:p>
            <a:pPr marL="342900" indent="-342900" algn="l">
              <a:defRPr/>
            </a:pPr>
            <a:r>
              <a:rPr lang="uk-UA" sz="3600" b="1" i="1" dirty="0" smtClean="0">
                <a:solidFill>
                  <a:srgbClr val="800000"/>
                </a:solidFill>
                <a:latin typeface="+mn-lt"/>
              </a:rPr>
              <a:t>        </a:t>
            </a:r>
            <a:br>
              <a:rPr lang="uk-UA" sz="3600" b="1" i="1" dirty="0" smtClean="0">
                <a:solidFill>
                  <a:srgbClr val="800000"/>
                </a:solidFill>
                <a:latin typeface="+mn-lt"/>
              </a:rPr>
            </a:br>
            <a:r>
              <a:rPr lang="uk-UA" sz="3600" b="1" i="1" u="sng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Петлюк</a:t>
            </a:r>
            <a:r>
              <a:rPr lang="uk-UA" sz="3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Ігор Васильович</a:t>
            </a: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Посада: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Вчитель історії та німецької мови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Освіта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Вища – Рівненський державний гуманітарний університет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Педагогічний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стаж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21 рік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Кваліфікаційна категорія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Спеціаліст вищої категорії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Тема над якою працює вчитель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“Креативність вчителя  в умовах особистісно-орієнтованого навчання.”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Педагогічне кредо: </a:t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"...Улюбленим учителем підлітка, юнака, дівчини стає той, хто щодня відкривається перед допитливим юним розумом і полум'яним серцем якоюсь новою гранню.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хочете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бути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улюбленим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учителем,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турбуйтесь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про те,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щоб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вихованцю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вашому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було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у вас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відкривати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ж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кілька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один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той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самий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день,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минув,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нічого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не додав до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вашого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багатства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можете стати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осоружним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навіть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ненависним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"      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                                                           В.О.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Сухомлинський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D:\ФОТО\фото шкільні\Готовий варіант\І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857232"/>
            <a:ext cx="2818002" cy="3291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400684" cy="6357982"/>
          </a:xfrm>
        </p:spPr>
        <p:txBody>
          <a:bodyPr>
            <a:noAutofit/>
          </a:bodyPr>
          <a:lstStyle/>
          <a:p>
            <a:pPr marL="360000" indent="-342900" algn="l">
              <a:defRPr/>
            </a:pPr>
            <a:r>
              <a:rPr lang="uk-UA" sz="3200" b="1" i="1" dirty="0" smtClean="0">
                <a:solidFill>
                  <a:srgbClr val="800000"/>
                </a:solidFill>
                <a:latin typeface="+mn-lt"/>
              </a:rPr>
              <a:t>     </a:t>
            </a:r>
            <a:r>
              <a:rPr lang="uk-UA" sz="3200" b="1" i="1" u="sng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Герасимюк</a:t>
            </a: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b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Валентина Степанівна</a:t>
            </a: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Посада: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Вчитель географії, української мови та літератури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Освіта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Вища – Рівненський державний  гуманітарний університет, Волинський 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державний педагогічний університет імені Лесі Українки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Педагогічний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стаж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29 років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Кваліфікаційна категорія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Спеціаліст І категорії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Тема над якою працює вчитель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“Застосування інтерактивних методів навчання як один із шляхів підвищення ефективності  уроку.”</a:t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Педагогічне кредо: </a:t>
            </a:r>
            <a:br>
              <a:rPr lang="uk-UA" sz="1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“Любити життя і цінувати кожну його хвилину.         Нести радість. У книгах  шукати істину, у людях – 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мудрість.”</a:t>
            </a:r>
            <a:r>
              <a:rPr lang="uk-UA" sz="16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uk-UA" sz="1600" b="1" dirty="0" smtClean="0">
                <a:solidFill>
                  <a:srgbClr val="800000"/>
                </a:solidFill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19458" name="Picture 2" descr="D:\ФОТО\фото шкільні\Готовий варіант\Степані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2959738" cy="336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29763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Вознюк </a:t>
            </a:r>
            <a:b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Віктор Зіновійович</a:t>
            </a: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Вчитель математики та фізики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Вища -  Рівненський державний гуманітарний університет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26 років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Спеціаліст вищої категорії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“Сучасні технології навчання та їх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застосування в  роботі вчителя.”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800" b="1" i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  <a:t> “Щоб бути хорошим вчителем,  потрібно любити те, що викладаєш і тих, кому  викладаєш.”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D:\ФОТО\фото шкільні\Готовий варіант\Зіновій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60"/>
            <a:ext cx="3100904" cy="351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187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Науково-методична  тема школи: “Впровадження у навчально-виховний процес інноваційних технологій та їх вплив на розвиток інтелектуально-пізнавальних здібностей дитини.”  Науково-методична тема,  над якою працює шкільне методичне об'єднання вчителів-предметників:  “Формування в учнів ключових компетентностей за умов інноваційної освіти.”   </vt:lpstr>
      <vt:lpstr>Слайд 3</vt:lpstr>
      <vt:lpstr>Слайд 4</vt:lpstr>
      <vt:lpstr>Слайд 5</vt:lpstr>
      <vt:lpstr>Терещук Любов Володимирівна  Посада: Вчитель української мови та літератури Освіта: Вища - Рівненський  педінститут Педагогічний стаж: 41рік Кваліфікаційна категорія: Спеціаліст вищої категорії Тема над якою працює вчитель: “Інтерактивні технології на уроках української мови.”  Педагогічне кредо:  "Тільки той може осягнути своїм розумом  і серцем красу, велич і могутність Батьківщини, хто збагнув відтінки й пахощі рідного слова, хто дорожить ним, як честю  рідної матері, як колискою, як добрим ім'ям своєї родини“                                                                     В.О.Сухомлинський   </vt:lpstr>
      <vt:lpstr>         Петлюк Ігор Васильович  Посада: Вчитель історії та німецької мови Освіта: Вища – Рівненський державний гуманітарний університет Педагогічний стаж: 21 рік Кваліфікаційна категорія: Спеціаліст вищої категорії Тема над якою працює вчитель:  “Креативність вчителя  в умовах особистісно-орієнтованого навчання.”  Педагогічне кредо:  "...Улюбленим учителем підлітка, юнака, дівчини стає той, хто щодня відкривається перед допитливим юним розумом і полум'яним серцем якоюсь новою гранню. Якщо ви хочете бути улюбленим учителем, турбуйтесь про те, щоб вихованцю вашому було що у вас відкривати. Якщо ж ви кілька років один і той самий, якщо день, що минув, нічого не додав до вашого багатства, ви можете стати осоружним і навіть ненависним"                                                                  В.О. Сухомлинський   </vt:lpstr>
      <vt:lpstr>     Герасимюк  Валентина Степанівна  Посада: Вчитель географії, української мови та літератури Освіта: Вища – Рівненський державний  гуманітарний університет, Волинський  державний педагогічний університет імені Лесі Українки Педагогічний стаж: 29 років Кваліфікаційна категорія: Спеціаліст І категорії Тема над якою працює вчитель:  “Застосування інтерактивних методів навчання як один із шляхів підвищення ефективності  уроку.”  Педагогічне кредо:       “Любити життя і цінувати кожну його хвилину.         Нести радість. У книгах  шукати істину, у людях – мудрість.” </vt:lpstr>
      <vt:lpstr>   Вознюк  Віктор Зіновійович  Посада: Вчитель математики та фізики Освіта: Вища -  Рівненський державний гуманітарний університет Педагогічний стаж: 26 років Кваліфікаційна категорія:  Спеціаліст вищої категорії Тема над якою працює вчитель:  “Сучасні технології навчання та їх  застосування в  роботі вчителя.”  Педагогічне кредо:   “Щоб бути хорошим вчителем,  потрібно любити те, що викладаєш і тих, кому  викладаєш.” </vt:lpstr>
      <vt:lpstr> Каштан Надія Іванівна  Посада: Вчитель світової літератури Освіта: Вища – Рівненський державний гуманітарний університет Педагогічний стаж: 22 роки Кваліфікаційна категорія: Спеціаліст І категорії Тема над якою працює вчитель:  “Підвищення ефективності навчання шляхом впровадження інноваційних технологій.”  Педагогічне кредо:  "Найкращий спосіб зробити дітей хорошими   - це зробити їх щасливими ."                                                        О.Уайльд</vt:lpstr>
      <vt:lpstr>Середюк Андрій Ростиславович   Посада: Вчитель інформатики та фізики Освіта: Вища – Рівненський державний гуманітарний університет Педагогічний стаж: 13 років Кваліфікаційна категорія:  Спеціаліст І категорії Тема над якою працює вчитель:  “Розвиток творчих здібностей та формування життєвих компетентностей учнів у процесі вивчення інформатики. ” Педагогічне кредо:   “Найкращий вчитель той, хто вміє розуміти потреби дітей!” </vt:lpstr>
      <vt:lpstr>     Семенюк-Тимошишина  Оксана Ігорівна  Посада: Вчитель англійської мови Освіта: Вища – Рівненський державний гуманітарний університет Педагогічний стаж: 8 років Кваліфікаційна категорія:  Спеціаліст ІІ категорії Тема над якою працює вчитель:  “Використання інформаційно-комунікаційних технологій на уроках англійської мови”  Педагогічне кредо:  “Учитись важко, а учить ще важче, але не мусиш зупинятись ти.  Як учням віддаєш усе  найкраще,  то й сам сягнеш нової висоти.” </vt:lpstr>
      <vt:lpstr>      ТЕМАТИКА ЗАСІДАНЬ ШМО ВЧИТЕЛІВ-ПРЕДМЕТНИКІВ: ЗАСІДАННЯ 1:  Тема: Освітня і самоосвітня діяльність вчителя в контексті розвитку його інноваційного потенціалу. Мета: Визначити напрямки роботи кожного вчителя, що входить до ШМО, ознайомитися з нормативними документами про викладання навчальних дисциплін у поточному навчальному році. Дата проведення:    3 вересня 2021 року    1. Ознайомлення з  проблемним питанням школи на 2021 – 2022 н. р.  Аналіз роботи за минулий рік.  2. Обговорення  і затвердження плану роботи МО на 2021 – 2022 н. р. 3. Опрацювання офіційних документів МОНУ: - Положення про державний стандарт базової і повної середньої освіти; - Інструктивно-методичних рекомендацій щодо вивчення предметів на 2021 – 2022н. р.;  - Інструкції щодо ведення класного журналу.  4. Обговорення та ознайомлення: - індивідуальних методичних тем, над якими працюють вчителі; - змін в програмах і підручниках; - схвалення календарно-тематичних планів з навчальних дисциплін.  5. Шляхи підвищення якості роботи вчителів у 2021-2022н. р.  </vt:lpstr>
      <vt:lpstr>ЗАСІДАННЯ 2:  Тема: Активізація пізнавальної діяльності учнів засобами ІКТ та дослідницької діяльності. Особливості навчання в умовах карантину. Мета: Опрацювати вимоги та особливості організації дистанційного навчання і шляхи активізації пізнавальної діяльності учнів на уроках і в позаурочний час, форми та методи проведення  дослідницької роботи з учнями; проаналізувати результати проведення предметних олімпіад.   Дата проведення:   10 листопада 2021 року  1. Вимоги та організація дистанційного навчання у ЗЗСО в умовах пандемії  COVID-19 2. Особливості змішаного навчання. 3. Моніторинг знань учнів 5-го класу. Проблеми наступності у викладанні предметів між початковою школою та 5 класом, шляхи їх розв’язання. 4. Підсумки проведення І-етапу Всеукраїнської учнівської олімпіади з навчальних дисциплін.      </vt:lpstr>
      <vt:lpstr>ЗАСІДАННЯ 3: Тема: Компетентнісно орієнтований підхід до навчання: суть, проблеми та перспективи. Мета: Опрацювати методичні засади формування в учнів ключових компетенцій, опрацювати методи формувального оцінювання, технологій по формуванню творчої компетентності учнів; проаналізувати результати  ІІ районного етапу предметних олімпіад.   Дата проведення     26січня  2022 року    1. Компетентнісно орієнтований підхід до навчання з впровадженням інноваційних педагогічних технологій. 2. Формування компетентностей учнів у процесі навчання історії. 3. Формувальне оцінювання. Особливості та технології. 4. Методичні засади формування в учнів загальноосвітнього навчального закладу ключової компетентності «Вміння вчитися» 5. Підсумки та аналіз завдань районних предметних олімпіад. Шляхи підвищення ефективності та якості позаурочної роботи з навчальних предметів.  6. Творчі звіти, огляди робочих місць, дидактичних матеріалів вчителів, які атестуються.  </vt:lpstr>
      <vt:lpstr>ЗАСІДАННЯ 4:  Тема: Особистісно-діяльнісний підхід як головна передумова сучасної освіти. Використання технології особистісно-діяльнісного підходу  у навчанні школярів та розвитку їх освітніх компетентностей. Мета: Розглянути форми і методи роботи щодо розвитку освітніх компетентностей учнів (з досвіду роботи); обговорити використання технології особистісно-діяльнісного підходу  у навчанні школярів та розвитку їх освітніх компетентностей.  Дата проведення:   23 березня  2022 року    1. Особистісно-діяльнісний підхід як головна передумова сучасної освіти. Використання технології особистісно-діяльнісного підходу  у навчанні школярів та розвитку їх освітніх компетентностей.  2. Шляхи вдосконалення роботи вчителів щодо підвищення ефективності в набутті учнями міцних знань, освітніх компетенцій. Обговорення рекомендацій щодо поліпшення якості освіти. 3. Огляд новинок методичної, психолого-педагогічної літератури    </vt:lpstr>
      <vt:lpstr>ЗАСІДАННЯ 5:  Тема: Шляхи реалізації виховної функції уроку як засобу розвитку інформаційної культури особистості через взаємодію учасників педагогічного процесу. Мета: Опрацювати офіційні документи МОН щодо завершення навчального року; розглянути шляхи реалізації виховної функції як засобу розвитку інформаційної культури особистості через взаємодію учасників педагогічного процесу; обговорити пропозиції щодо планування роботи МО на наступний навчальний рік.  Дата проведення     25 травня  2022 року   1.Виховна функція уроку, шляхи реалізації 2. Аналіз навчальних досягнень учнів, їх участі у різноманітних конкурсах. 3. Про підготовку до державної підсумкової атестації 2021-2022н.р. 4. Рефлексія як самоаналіз діяльності та її результат.  Аналіз роботи МО у 2021 – 2022 н. р. Обговорення пропозицій щодо планування роботи МО на наступний навчальний рік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83</cp:revision>
  <dcterms:created xsi:type="dcterms:W3CDTF">2020-09-15T17:37:00Z</dcterms:created>
  <dcterms:modified xsi:type="dcterms:W3CDTF">2021-10-30T20:26:07Z</dcterms:modified>
</cp:coreProperties>
</file>