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Masters/slideMaster1.xml" ContentType="application/vnd.openxmlformats-officedocument.presentationml.slideMaster+xml"/>
  <Override PartName="/ppt/slideLayouts/slideMasters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3ff3aa1639f64ba6" /></Relationships>
</file>

<file path=ppt/presentation.xml><?xml version="1.0" encoding="utf-8"?>
<p:presentation xmlns:p="http://schemas.openxmlformats.org/presentationml/2006/main">
  <p:sldMasterIdLst>
    <p:sldMasterId xmlns:r="http://schemas.openxmlformats.org/officeDocument/2006/relationships" id="2147483648" r:id="rId1"/>
  </p:sldMasterIdLst>
  <p:sldIdLst>
    <p:sldId xmlns:r="http://schemas.openxmlformats.org/officeDocument/2006/relationships" id="256" r:id="rId2"/>
    <p:sldId xmlns:r="http://schemas.openxmlformats.org/officeDocument/2006/relationships" id="257" r:id="Re4e879340fa146a3"/>
    <p:sldId xmlns:r="http://schemas.openxmlformats.org/officeDocument/2006/relationships" id="258" r:id="R19c8f318da6e41a1"/>
    <p:sldId xmlns:r="http://schemas.openxmlformats.org/officeDocument/2006/relationships" id="259" r:id="Rb433e0360b194d3f"/>
  </p:sldIdLst>
  <p:sldSz cx="7560000" cy="10692000" type="custom"/>
  <p:notesSz cx="10692000" cy="7560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1.xml" Id="rId2" /><Relationship Type="http://schemas.openxmlformats.org/officeDocument/2006/relationships/tableStyles" Target="/ppt/tableStyles.xml" Id="rId5" /><Relationship Type="http://schemas.openxmlformats.org/officeDocument/2006/relationships/viewProps" Target="/ppt/viewProps.xml" Id="rId6" /><Relationship Type="http://schemas.openxmlformats.org/officeDocument/2006/relationships/presProps" Target="/ppt/presProps.xml" Id="rId7" /><Relationship Type="http://schemas.openxmlformats.org/officeDocument/2006/relationships/slideMaster" Target="/ppt/slideLayouts/slideMasters/slideMaster1.xml" Id="rId1" /><Relationship Type="http://schemas.openxmlformats.org/officeDocument/2006/relationships/theme" Target="/ppt/slideLayouts/slideMasters/theme/theme1.xml" Id="rId3" /><Relationship Type="http://schemas.openxmlformats.org/officeDocument/2006/relationships/slide" Target="/ppt/slides/slide2.xml" Id="Re4e879340fa146a3" /><Relationship Type="http://schemas.openxmlformats.org/officeDocument/2006/relationships/slide" Target="/ppt/slides/slide3.xml" Id="R19c8f318da6e41a1" /><Relationship Type="http://schemas.openxmlformats.org/officeDocument/2006/relationships/slide" Target="/ppt/slides/slide4.xml" Id="Rb433e0360b194d3f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Layouts/slideMasters/slideMaster1.xml" Id="rId1" /></Relationships>
</file>

<file path=ppt/slideLayouts/slideLayout1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"/>
          <p:cNvSpPr>
            <a:spLocks xmlns:a="http://schemas.openxmlformats.org/drawingml/2006/main" noGrp="1"/>
          </p:cNvSpPr>
          <p:nvPr/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/>
          </a:p>
        </p:txBody>
      </p:sp>
    </p:spTree>
  </p:cSld>
  <p:clrMapOvr>
    <a:masterClrMapping xmlns:a="http://schemas.openxmlformats.org/drawingml/2006/main"/>
  </p:clrMapOvr>
</p:sldLayout>
</file>

<file path=ppt/slideLayouts/slideMasters/_rels/slideMaster1.xml.rels>&#65279;<?xml version="1.0" encoding="utf-8"?><Relationships xmlns="http://schemas.openxmlformats.org/package/2006/relationships"><Relationship Type="http://schemas.openxmlformats.org/officeDocument/2006/relationships/theme" Target="/ppt/slideLayouts/slideMasters/theme/theme1.xml" Id="rId3" /><Relationship Type="http://schemas.openxmlformats.org/officeDocument/2006/relationships/slideLayout" Target="/ppt/slideLayouts/slideLayout1.xml" Id="rId1" /></Relationships>
</file>

<file path=ppt/slideLayouts/slideMasters/slideMaster1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"/>
          <p:cNvSpPr>
            <a:spLocks xmlns:a="http://schemas.openxmlformats.org/drawingml/2006/main" noGrp="1"/>
          </p:cNvSpPr>
          <p:nvPr/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/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1.xml><?xml version="1.0" encoding="utf-8"?>
<a:theme xmlns:a="http://schemas.openxmlformats.org/drawingml/2006/main" name="Telerik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3b1afe2a69f49b8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0b06cb263c84b23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3ad8df6c7654bac" /></Relationships>
</file>

<file path=ppt/slides/slide1.xml><?xml version="1.0" encoding="utf-8"?>
<p:sld xmlns:p="http://schemas.openxmlformats.org/presentationml/2006/main">
  <p:cSld>
    <p:bg>
      <p:bgPr>
        <a:noFill xmlns:a="http://schemas.openxmlformats.org/drawingml/2006/main"/>
        <a:effectLst xmlns:a="http://schemas.openxmlformats.org/drawingml/2006/main"/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"/>
          <p:cNvSpPr>
            <a:spLocks xmlns:a="http://schemas.openxmlformats.org/drawingml/2006/main" noGrp="1"/>
          </p:cNvSpPr>
          <p:nvPr/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p:txBody>
      </p:sp>
      <p:sp>
        <p:nvSpPr>
          <p:cNvPr id="3" name=""/>
          <p:cNvSpPr/>
          <p:nvPr/>
        </p:nvSpPr>
        <p:spPr bwMode="auto">
          <a:xfrm xmlns:a="http://schemas.openxmlformats.org/drawingml/2006/main">
            <a:off x="720000" y="1440000"/>
            <a:ext cx="6120000" cy="7812000"/>
          </a:xfrm>
          <a:prstGeom xmlns:a="http://schemas.openxmlformats.org/drawingml/2006/main" prst="rect">
            <a:avLst/>
          </a:prstGeom>
          <a:noFill xmlns:a="http://schemas.openxmlformats.org/drawingml/2006/main"/>
        </p:spPr>
      </p:sp>
      <p:sp>
        <p:nvSpPr>
          <p:cNvPr id="3" name=""/>
          <p:cNvSpPr/>
          <p:nvPr/>
        </p:nvSpPr>
        <p:spPr bwMode="auto">
          <a:xfrm xmlns:a="http://schemas.openxmlformats.org/drawingml/2006/main">
            <a:off x="720000" y="1440000"/>
            <a:ext cx="6120000" cy="7812000"/>
          </a:xfrm>
          <a:prstGeom xmlns:a="http://schemas.openxmlformats.org/drawingml/2006/main" prst="rect">
            <a:avLst/>
          </a:prstGeom>
          <a:noFill xmlns:a="http://schemas.openxmlformats.org/drawingml/2006/main"/>
        </p:spPr>
      </p:sp>
      <p:sp>
        <p:nvSpPr>
          <p:cNvPr id="3" name=""/>
          <p:cNvSpPr/>
          <p:nvPr/>
        </p:nvSpPr>
        <p:spPr bwMode="auto">
          <a:xfrm xmlns:a="http://schemas.openxmlformats.org/drawingml/2006/main">
            <a:off x="720000" y="1440000"/>
            <a:ext cx="6120000" cy="7812000"/>
          </a:xfrm>
          <a:prstGeom xmlns:a="http://schemas.openxmlformats.org/drawingml/2006/main" prst="rect">
            <a:avLst/>
          </a:prstGeom>
          <a:noFill xmlns:a="http://schemas.openxmlformats.org/drawingml/2006/main"/>
        </p:spPr>
      </p:sp>
      <p:graphicFrame>
        <p:nvGraphicFramePr>
          <p:cNvPr id="3" name=""/>
          <p:cNvGraphicFramePr>
            <a:graphicFrameLocks xmlns:a="http://schemas.openxmlformats.org/drawingml/2006/main" noGrp="1"/>
          </p:cNvGraphicFramePr>
          <p:nvPr/>
        </p:nvGraphicFramePr>
        <p:xfrm>
          <a:off xmlns:a="http://schemas.openxmlformats.org/drawingml/2006/main" x="792000" y="1728000"/>
          <a:ext xmlns:a="http://schemas.openxmlformats.org/drawingml/2006/main" cx="5635440" cy="3575880"/>
        </p:xfrm>
        <a:graphic xmlns:a="http://schemas.openxmlformats.org/drawingml/2006/main">
          <a:graphicData uri="http://schemas.openxmlformats.org/drawingml/2006/table">
            <a:tbl>
              <a:tblPr/>
              <a:tblGrid>
                <a:gridCol w="4772520"/>
                <a:gridCol w="862920"/>
              </a:tblGrid>
              <a:tr h="180000"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Назва форми</a:t>
                      </a:r>
                      <a:endParaRPr lang="en-US" sz="1000" b="0" i="0" u="none" strike="noStrike" dirty="0" err="1">
                        <a:solidFill>
                          <a:srgbClr val="FFFFFF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4684AF"/>
                    </a:solidFill>
                  </a:tcPr>
                </a:tc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Завантажено</a:t>
                      </a:r>
                      <a:endParaRPr lang="en-US" sz="1000" b="0" i="0" u="none" strike="noStrike" dirty="0" err="1">
                        <a:solidFill>
                          <a:srgbClr val="FFFFFF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4684AF"/>
                    </a:solidFill>
                  </a:tcPr>
                </a:tc>
              </a:tr>
              <a:tr h="29196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Н.2,3.Опитувальник заступника керівника/керівника ЗО, де відсутня посада заступника/завідувача філії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1. Опитувальник для заступника керівника закладу освіти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1. Опитувальник для керівника закладу освіти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9196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1. Опитувальник керівника ЗО (у штатному розписі відсутня посада заступника)/завідувача філії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1. Форма вивчення документації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1. Форма спостереження за освітнім середовищем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2 і 3. Форма вивчення документації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4. Анкета для батьків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4. Анкета для педагогічних працівників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4. Анкета для учня/учениці (віком 14 років і старші)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4. Опитувальник для заступника керівника закладу освіти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4. Опитувальник для керівника закладу освіти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4. Опитувальник для практичного психолога / соціального педагога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4. Опитувальник для представника учнівського самоврядування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9196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4. Опитувальник керівника ЗО (у штатному розписі відсутня посада заступника)/завідувача філії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4. Форма вивчення документації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4. Форма спостереження за освітнім середовищем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 cmpd="sng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 cmpd="sng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"/>
          <p:cNvSpPr/>
          <p:nvPr/>
        </p:nvSpPr>
        <p:spPr bwMode="auto">
          <a:xfrm xmlns:a="http://schemas.openxmlformats.org/drawingml/2006/main">
            <a:off x="720000" y="720000"/>
            <a:ext cx="6120000" cy="720000"/>
          </a:xfrm>
          <a:prstGeom xmlns:a="http://schemas.openxmlformats.org/drawingml/2006/main" prst="rect">
            <a:avLst/>
          </a:prstGeom>
          <a:noFill xmlns:a="http://schemas.openxmlformats.org/drawingml/2006/main"/>
        </p:spPr>
      </p:sp>
      <p:sp>
        <p:nvSpPr>
          <p:cNvPr id="3" name=""/>
          <p:cNvSpPr/>
          <p:nvPr/>
        </p:nvSpPr>
        <p:spPr bwMode="auto">
          <a:xfrm xmlns:a="http://schemas.openxmlformats.org/drawingml/2006/main">
            <a:off x="4095000" y="972000"/>
            <a:ext cx="2745000" cy="233639"/>
          </a:xfrm>
          <a:prstGeom xmlns:a="http://schemas.openxmlformats.org/drawingml/2006/main" prst="rect">
            <a:avLst/>
          </a:prstGeom>
          <a:noFill xmlns:a="http://schemas.openxmlformats.org/drawingml/2006/main"/>
        </p:spPr>
        <p:txBody>
          <a:bodyPr xmlns:a="http://schemas.openxmlformats.org/drawingml/2006/main" horzOverflow="overflow" wrap="square" lIns="25559" tIns="0" rIns="0" bIns="0" rtlCol="0" anchor="t">
            <a:noAutofit/>
          </a:bodyPr>
          <a:p xmlns:a="http://schemas.openxmlformats.org/drawingml/2006/main"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Результати самооцінювання</a:t>
            </a:r>
            <a:endParaRPr lang="en-US" sz="1600" b="0" i="0" u="none" strike="noStrike" dirty="0" err="1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  <p:sp>
        <p:nvSpPr>
          <p:cNvPr id="3" name=""/>
          <p:cNvSpPr/>
          <p:nvPr/>
        </p:nvSpPr>
        <p:spPr bwMode="auto">
          <a:xfrm xmlns:a="http://schemas.openxmlformats.org/drawingml/2006/main">
            <a:off x="720000" y="9252000"/>
            <a:ext cx="6120000" cy="720000"/>
          </a:xfrm>
          <a:prstGeom xmlns:a="http://schemas.openxmlformats.org/drawingml/2006/main" prst="rect">
            <a:avLst/>
          </a:prstGeom>
          <a:noFill xmlns:a="http://schemas.openxmlformats.org/drawingml/2006/main"/>
        </p:spPr>
      </p:sp>
    </p:spTree>
  </p:cSld>
  <p:clrMapOvr>
    <a:masterClrMapping xmlns:a="http://schemas.openxmlformats.org/drawingml/2006/main"/>
  </p:clrMapOvr>
</p:sld>
</file>

<file path=ppt/slides/slide2.xml><?xml version="1.0" encoding="utf-8"?>
<p:sld xmlns:a="http://schemas.openxmlformats.org/drawingml/2006/main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"/>
          <p:cNvSpPr>
            <a:spLocks xmlns:a="http://schemas.openxmlformats.org/drawingml/2006/main" noGrp="1"/>
          </p:cNvSpPr>
          <p:nvPr/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p:txBody>
      </p:sp>
      <p:sp>
        <p:nvSpPr>
          <p:cNvPr id="3" name=""/>
          <p:cNvSpPr/>
          <p:nvPr/>
        </p:nvSpPr>
        <p:spPr bwMode="auto">
          <a:xfrm>
            <a:off x="720000" y="1440000"/>
            <a:ext cx="6120000" cy="7812000"/>
          </a:xfrm>
          <a:prstGeom prst="rect">
            <a:avLst/>
          </a:prstGeom>
          <a:noFill/>
        </p:spPr>
      </p:sp>
      <p:sp>
        <p:nvSpPr>
          <p:cNvPr id="3" name=""/>
          <p:cNvSpPr/>
          <p:nvPr/>
        </p:nvSpPr>
        <p:spPr bwMode="auto">
          <a:xfrm>
            <a:off x="720000" y="1440000"/>
            <a:ext cx="6120000" cy="7812000"/>
          </a:xfrm>
          <a:prstGeom prst="rect">
            <a:avLst/>
          </a:prstGeom>
          <a:noFill/>
        </p:spPr>
      </p:sp>
      <p:sp>
        <p:nvSpPr>
          <p:cNvPr id="3" name=""/>
          <p:cNvSpPr/>
          <p:nvPr/>
        </p:nvSpPr>
        <p:spPr bwMode="auto">
          <a:xfrm>
            <a:off x="720000" y="1440000"/>
            <a:ext cx="6120000" cy="7812000"/>
          </a:xfrm>
          <a:prstGeom prst="rect">
            <a:avLst/>
          </a:prstGeom>
          <a:noFill/>
        </p:spPr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20000" y="1728000"/>
          <a:ext cx="1413000" cy="3575880"/>
        </p:xfrm>
        <a:graphic>
          <a:graphicData uri="http://schemas.openxmlformats.org/drawingml/2006/table">
            <a:tbl>
              <a:tblPr/>
              <a:tblGrid>
                <a:gridCol w="720000"/>
                <a:gridCol w="693000"/>
              </a:tblGrid>
              <a:tr h="180000"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Розпочато</a:t>
                      </a:r>
                      <a:endParaRPr lang="en-US" sz="1000" b="0" i="0" u="none" strike="noStrike" dirty="0" err="1">
                        <a:solidFill>
                          <a:srgbClr val="FFFFFF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4684AF"/>
                    </a:solidFill>
                  </a:tcPr>
                </a:tc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Заповнено</a:t>
                      </a:r>
                      <a:endParaRPr lang="en-US" sz="1000" b="0" i="0" u="none" strike="noStrike" dirty="0" err="1">
                        <a:solidFill>
                          <a:srgbClr val="FFFFFF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4684AF"/>
                    </a:solidFill>
                  </a:tcPr>
                </a:tc>
              </a:tr>
              <a:tr h="29196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9196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9196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18000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 cmpd="sng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 cmpd="sng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"/>
          <p:cNvSpPr/>
          <p:nvPr/>
        </p:nvSpPr>
        <p:spPr bwMode="auto">
          <a:xfrm>
            <a:off x="720000" y="720000"/>
            <a:ext cx="6120000" cy="720000"/>
          </a:xfrm>
          <a:prstGeom prst="rect">
            <a:avLst/>
          </a:prstGeom>
          <a:noFill/>
        </p:spPr>
      </p:sp>
      <p:sp>
        <p:nvSpPr>
          <p:cNvPr id="3" name=""/>
          <p:cNvSpPr/>
          <p:nvPr/>
        </p:nvSpPr>
        <p:spPr bwMode="auto">
          <a:xfrm>
            <a:off x="4095000" y="972000"/>
            <a:ext cx="2745000" cy="233639"/>
          </a:xfrm>
          <a:prstGeom prst="rect">
            <a:avLst/>
          </a:prstGeom>
          <a:noFill/>
        </p:spPr>
        <p:txBody>
          <a:bodyPr horzOverflow="overflow" wrap="square" lIns="25559" tIns="0" rIns="0" bIns="0" rtlCol="0" anchor="t">
            <a:noAutofit/>
          </a:bodyPr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Результати самооцінювання</a:t>
            </a:r>
            <a:endParaRPr lang="en-US" sz="1600" b="0" i="0" u="none" strike="noStrike" dirty="0" err="1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  <p:sp>
        <p:nvSpPr>
          <p:cNvPr id="3" name=""/>
          <p:cNvSpPr/>
          <p:nvPr/>
        </p:nvSpPr>
        <p:spPr bwMode="auto">
          <a:xfrm>
            <a:off x="720000" y="9252000"/>
            <a:ext cx="6120000" cy="720000"/>
          </a:xfrm>
          <a:prstGeom prst="rect">
            <a:avLst/>
          </a:prstGeom>
          <a:noFill/>
        </p:spPr>
      </p:sp>
    </p:spTree>
  </p:cSld>
  <p:clrMapOvr>
    <a:masterClrMapping xmlns:a="http://schemas.openxmlformats.org/drawingml/2006/main"/>
  </p:clrMapOvr>
</p:sld>
</file>

<file path=ppt/slides/slide3.xml><?xml version="1.0" encoding="utf-8"?>
<p:sld xmlns:a="http://schemas.openxmlformats.org/drawingml/2006/main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"/>
          <p:cNvSpPr>
            <a:spLocks xmlns:a="http://schemas.openxmlformats.org/drawingml/2006/main" noGrp="1"/>
          </p:cNvSpPr>
          <p:nvPr/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p:txBody>
      </p:sp>
      <p:sp>
        <p:nvSpPr>
          <p:cNvPr id="3" name=""/>
          <p:cNvSpPr/>
          <p:nvPr/>
        </p:nvSpPr>
        <p:spPr bwMode="auto">
          <a:xfrm>
            <a:off x="720000" y="1440000"/>
            <a:ext cx="6120000" cy="4416120"/>
          </a:xfrm>
          <a:prstGeom prst="rect">
            <a:avLst/>
          </a:prstGeom>
          <a:noFill/>
        </p:spPr>
      </p:sp>
      <p:sp>
        <p:nvSpPr>
          <p:cNvPr id="3" name=""/>
          <p:cNvSpPr/>
          <p:nvPr/>
        </p:nvSpPr>
        <p:spPr bwMode="auto">
          <a:xfrm>
            <a:off x="720000" y="1440000"/>
            <a:ext cx="6120000" cy="4416120"/>
          </a:xfrm>
          <a:prstGeom prst="rect">
            <a:avLst/>
          </a:prstGeom>
          <a:noFill/>
        </p:spPr>
      </p:sp>
      <p:sp>
        <p:nvSpPr>
          <p:cNvPr id="3" name=""/>
          <p:cNvSpPr/>
          <p:nvPr/>
        </p:nvSpPr>
        <p:spPr bwMode="auto">
          <a:xfrm>
            <a:off x="720000" y="1440000"/>
            <a:ext cx="6120000" cy="4416120"/>
          </a:xfrm>
          <a:prstGeom prst="rect">
            <a:avLst/>
          </a:prstGeom>
          <a:noFill/>
        </p:spPr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92000" y="1440000"/>
          <a:ext cx="5981040" cy="4416120"/>
        </p:xfrm>
        <a:graphic>
          <a:graphicData uri="http://schemas.openxmlformats.org/drawingml/2006/table">
            <a:tbl>
              <a:tblPr/>
              <a:tblGrid>
                <a:gridCol w="2745360"/>
                <a:gridCol w="1073520"/>
                <a:gridCol w="1073520"/>
                <a:gridCol w="1088640"/>
              </a:tblGrid>
              <a:tr h="21924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Напрям 4 Управлінські процеси</a:t>
                      </a:r>
                      <a:endParaRPr lang="en-US" sz="1000" b="0" i="0" u="none" strike="noStrike" dirty="0" err="1">
                        <a:solidFill>
                          <a:srgbClr val="FFFFFF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4684AF"/>
                    </a:solidFill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Високий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Достатній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ВП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60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1828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Вимога 4.1. Наявність стратегії розвитку та системи планування діяльності закладу, моніторинг виконання поставлених завдань 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60" marR="25560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8984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Вимога 4.2. Формування відносин довіри, прозорості, дотримання етичних норм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60" marR="25560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8948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Вимога 4.3. Ефективність кадрової політики та забезпечення можливостей для професійного розвитку педагогічних працівників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60" marR="25560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7624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Вимога 4.4. Організація освітнього процесу на засадах людиноцентризму, прийняття управлінських рішень на основі конструктивної співпраці учасників освітнього процесу, взаємодії закладу освіти з місцевою громадою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60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2304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Вимога 4.5. Формування та забезпечення реалізації політики академічної доброчесності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 cmpd="sng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 cmpd="sng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008000"/>
                    </a:solidFill>
                  </a:tcPr>
                </a:tc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60" marR="25560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 cmpd="sng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"/>
          <p:cNvSpPr/>
          <p:nvPr/>
        </p:nvSpPr>
        <p:spPr bwMode="auto">
          <a:xfrm>
            <a:off x="720000" y="720000"/>
            <a:ext cx="6120000" cy="720000"/>
          </a:xfrm>
          <a:prstGeom prst="rect">
            <a:avLst/>
          </a:prstGeom>
          <a:noFill/>
        </p:spPr>
      </p:sp>
      <p:sp>
        <p:nvSpPr>
          <p:cNvPr id="3" name=""/>
          <p:cNvSpPr/>
          <p:nvPr/>
        </p:nvSpPr>
        <p:spPr bwMode="auto">
          <a:xfrm>
            <a:off x="4095000" y="972000"/>
            <a:ext cx="2745000" cy="233639"/>
          </a:xfrm>
          <a:prstGeom prst="rect">
            <a:avLst/>
          </a:prstGeom>
          <a:noFill/>
        </p:spPr>
        <p:txBody>
          <a:bodyPr horzOverflow="overflow" wrap="square" lIns="25559" tIns="0" rIns="0" bIns="0" rtlCol="0" anchor="t">
            <a:noAutofit/>
          </a:bodyPr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Результати самооцінювання</a:t>
            </a:r>
            <a:endParaRPr lang="en-US" sz="1600" b="0" i="0" u="none" strike="noStrike" dirty="0" err="1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  <p:sp>
        <p:nvSpPr>
          <p:cNvPr id="3" name=""/>
          <p:cNvSpPr/>
          <p:nvPr/>
        </p:nvSpPr>
        <p:spPr bwMode="auto">
          <a:xfrm>
            <a:off x="720000" y="9252000"/>
            <a:ext cx="6120000" cy="720000"/>
          </a:xfrm>
          <a:prstGeom prst="rect">
            <a:avLst/>
          </a:prstGeom>
          <a:noFill/>
        </p:spPr>
      </p:sp>
    </p:spTree>
  </p:cSld>
  <p:clrMapOvr>
    <a:masterClrMapping xmlns:a="http://schemas.openxmlformats.org/drawingml/2006/main"/>
  </p:clrMapOvr>
</p:sld>
</file>

<file path=ppt/slides/slide4.xml><?xml version="1.0" encoding="utf-8"?>
<p:sld xmlns:a="http://schemas.openxmlformats.org/drawingml/2006/main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 xmlns:a="http://schemas.openxmlformats.org/drawingml/2006/main"/>
      </p:grpSpPr>
      <p:sp>
        <p:nvSpPr>
          <p:cNvPr id="2" name=""/>
          <p:cNvSpPr>
            <a:spLocks xmlns:a="http://schemas.openxmlformats.org/drawingml/2006/main" noGrp="1"/>
          </p:cNvSpPr>
          <p:nvPr/>
        </p:nvSpPr>
        <p:spPr/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p:txBody>
      </p:sp>
      <p:sp>
        <p:nvSpPr>
          <p:cNvPr id="3" name=""/>
          <p:cNvSpPr/>
          <p:nvPr/>
        </p:nvSpPr>
        <p:spPr bwMode="auto">
          <a:xfrm>
            <a:off x="720000" y="1440000"/>
            <a:ext cx="6120000" cy="4416120"/>
          </a:xfrm>
          <a:prstGeom prst="rect">
            <a:avLst/>
          </a:prstGeom>
          <a:noFill/>
        </p:spPr>
      </p:sp>
      <p:sp>
        <p:nvSpPr>
          <p:cNvPr id="3" name=""/>
          <p:cNvSpPr/>
          <p:nvPr/>
        </p:nvSpPr>
        <p:spPr bwMode="auto">
          <a:xfrm>
            <a:off x="720000" y="1440000"/>
            <a:ext cx="6120000" cy="4416120"/>
          </a:xfrm>
          <a:prstGeom prst="rect">
            <a:avLst/>
          </a:prstGeom>
          <a:noFill/>
        </p:spPr>
      </p:sp>
      <p:sp>
        <p:nvSpPr>
          <p:cNvPr id="3" name=""/>
          <p:cNvSpPr/>
          <p:nvPr/>
        </p:nvSpPr>
        <p:spPr bwMode="auto">
          <a:xfrm>
            <a:off x="720000" y="1440000"/>
            <a:ext cx="6120000" cy="4416120"/>
          </a:xfrm>
          <a:prstGeom prst="rect">
            <a:avLst/>
          </a:prstGeom>
          <a:noFill/>
        </p:spPr>
      </p:sp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720000" y="1440000"/>
          <a:ext cx="1050480" cy="4416120"/>
        </p:xfrm>
        <a:graphic>
          <a:graphicData uri="http://schemas.openxmlformats.org/drawingml/2006/table">
            <a:tbl>
              <a:tblPr/>
              <a:tblGrid>
                <a:gridCol w="1050480"/>
              </a:tblGrid>
              <a:tr h="21924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ctr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>Низький</a:t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18280"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89840"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789480">
                <a:tc rowSpan="1" gridSpan="1">
                  <a:txBody>
                    <a:bodyPr horzOverflow="overflow" wrap="square" lIns="0" tIns="0" rIns="0" bIns="0" rtlCol="0" anchor="t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t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87624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923040">
                <a:tc rowSpan="1" gridSpan="1">
                  <a:txBody>
                    <a:bodyPr horzOverflow="overflow" wrap="square" lIns="0" tIns="0" rIns="0" bIns="0" rtlCol="0" anchor="ctr">
                      <a:noAutofit/>
                    </a:bodyPr>
                    <a:p>
                      <a:pPr algn="l" rtl="0">
                        <a:lnSpc>
                          <a:spcPct val="95000"/>
                        </a:lnSpc>
                      </a:pPr>
                      <a:r>
                        <a:rPr sz="1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ea typeface="Arial" pitchFamily="34" charset="0"/>
                          <a:cs typeface="Arial" pitchFamily="34" charset="0"/>
                        </a:rPr>
                        <a:t/>
                      </a:r>
                      <a:endParaRPr lang="en-US" sz="1000" b="0" i="0" u="none" strike="noStrike" dirty="0" err="1">
                        <a:solidFill>
                          <a:srgbClr val="000000"/>
                        </a:solidFill>
                        <a:latin typeface="Arial" pitchFamily="34" charset="0"/>
                        <a:ea typeface="Arial" pitchFamily="34" charset="0"/>
                      </a:endParaRPr>
                    </a:p>
                  </a:txBody>
                  <a:tcPr marL="25559" marR="25559" marT="0" marB="0" anchor="ctr">
                    <a:lnL w="9524" cmpd="sng">
                      <a:solidFill>
                        <a:srgbClr val="000000"/>
                      </a:solidFill>
                      <a:prstDash val="solid"/>
                    </a:lnL>
                    <a:lnR w="9524" cmpd="sng">
                      <a:solidFill>
                        <a:srgbClr val="000000"/>
                      </a:solidFill>
                      <a:prstDash val="solid"/>
                    </a:lnR>
                    <a:lnT w="9524" cmpd="sng">
                      <a:solidFill>
                        <a:srgbClr val="000000"/>
                      </a:solidFill>
                      <a:prstDash val="solid"/>
                    </a:lnT>
                    <a:lnB w="9524" cmpd="sng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"/>
          <p:cNvSpPr/>
          <p:nvPr/>
        </p:nvSpPr>
        <p:spPr bwMode="auto">
          <a:xfrm>
            <a:off x="720000" y="720000"/>
            <a:ext cx="6120000" cy="720000"/>
          </a:xfrm>
          <a:prstGeom prst="rect">
            <a:avLst/>
          </a:prstGeom>
          <a:noFill/>
        </p:spPr>
      </p:sp>
      <p:sp>
        <p:nvSpPr>
          <p:cNvPr id="3" name=""/>
          <p:cNvSpPr/>
          <p:nvPr/>
        </p:nvSpPr>
        <p:spPr bwMode="auto">
          <a:xfrm>
            <a:off x="4095000" y="972000"/>
            <a:ext cx="2745000" cy="233639"/>
          </a:xfrm>
          <a:prstGeom prst="rect">
            <a:avLst/>
          </a:prstGeom>
          <a:noFill/>
        </p:spPr>
        <p:txBody>
          <a:bodyPr horzOverflow="overflow" wrap="square" lIns="25559" tIns="0" rIns="0" bIns="0" rtlCol="0" anchor="t">
            <a:noAutofit/>
          </a:bodyPr>
          <a:p>
            <a:pPr algn="l" rtl="0">
              <a:lnSpc>
                <a:spcPct val="95000"/>
              </a:lnSpc>
            </a:pPr>
            <a:r>
              <a:rPr sz="1600" b="0" i="0" u="none" strike="noStrike" dirty="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Результати самооцінювання</a:t>
            </a:r>
            <a:endParaRPr lang="en-US" sz="1600" b="0" i="0" u="none" strike="noStrike" dirty="0" err="1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  <p:sp>
        <p:nvSpPr>
          <p:cNvPr id="3" name=""/>
          <p:cNvSpPr/>
          <p:nvPr/>
        </p:nvSpPr>
        <p:spPr bwMode="auto">
          <a:xfrm>
            <a:off x="720000" y="9252000"/>
            <a:ext cx="6120000" cy="720000"/>
          </a:xfrm>
          <a:prstGeom prst="rect">
            <a:avLst/>
          </a:prstGeom>
          <a:noFill/>
        </p:spPr>
      </p:sp>
    </p:spTree>
  </p:cSld>
  <p:clrMapOvr>
    <a:masterClrMapping xmlns:a="http://schemas.openxmlformats.org/drawingml/2006/main"/>
  </p:clrMapOvr>
</p:sld>
</file>