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3"/>
    <p:restoredTop sz="93994"/>
  </p:normalViewPr>
  <p:slideViewPr>
    <p:cSldViewPr snapToGrid="0">
      <p:cViewPr varScale="1">
        <p:scale>
          <a:sx n="104" d="100"/>
          <a:sy n="104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551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792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63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8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981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525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568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531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266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368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71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746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0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211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209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1C04-D1F3-5C45-9DB2-ED16DA5D1DDB}" type="datetimeFigureOut">
              <a:rPr lang="ru-UA" smtClean="0"/>
              <a:t>16.10.2023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A93483-0865-894B-85E5-EC545C2CC2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40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A0D04-9E03-33A5-A89A-D83AE7CDF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5" y="1754155"/>
            <a:ext cx="9144000" cy="1712167"/>
          </a:xfrm>
        </p:spPr>
        <p:txBody>
          <a:bodyPr>
            <a:normAutofit fontScale="90000"/>
          </a:bodyPr>
          <a:lstStyle/>
          <a:p>
            <a:br>
              <a:rPr lang="ru-UA" dirty="0"/>
            </a:br>
            <a:r>
              <a:rPr lang="ru-UA" b="1" dirty="0">
                <a:solidFill>
                  <a:srgbClr val="002060"/>
                </a:solidFill>
              </a:rPr>
              <a:t>Методичне </a:t>
            </a:r>
            <a:br>
              <a:rPr lang="ru-UA" b="1" dirty="0">
                <a:solidFill>
                  <a:srgbClr val="002060"/>
                </a:solidFill>
              </a:rPr>
            </a:br>
            <a:r>
              <a:rPr lang="ru-UA" b="1" dirty="0">
                <a:solidFill>
                  <a:srgbClr val="002060"/>
                </a:solidFill>
              </a:rPr>
              <a:t> об</a:t>
            </a:r>
            <a:r>
              <a:rPr lang="en-US" b="1" dirty="0">
                <a:solidFill>
                  <a:srgbClr val="002060"/>
                </a:solidFill>
              </a:rPr>
              <a:t>’</a:t>
            </a:r>
            <a:r>
              <a:rPr lang="uk-UA" b="1" dirty="0">
                <a:solidFill>
                  <a:srgbClr val="002060"/>
                </a:solidFill>
              </a:rPr>
              <a:t>єднання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 вчителів іноземних мов</a:t>
            </a:r>
            <a:br>
              <a:rPr lang="uk-UA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7901F-D275-7764-E07C-67824BA65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 descr="Чому іноземні мови такі популярні">
            <a:extLst>
              <a:ext uri="{FF2B5EF4-FFF2-40B4-BE49-F238E27FC236}">
                <a16:creationId xmlns:a16="http://schemas.microsoft.com/office/drawing/2014/main" id="{5589EE07-BC5D-AAFB-3DEA-6698F9BF62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5" y="2668554"/>
            <a:ext cx="9399035" cy="38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53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57035-EEB2-D30F-944B-52377D91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007" y="400176"/>
            <a:ext cx="8911687" cy="728964"/>
          </a:xfrm>
        </p:spPr>
        <p:txBody>
          <a:bodyPr/>
          <a:lstStyle/>
          <a:p>
            <a:r>
              <a:rPr lang="ru-UA" dirty="0"/>
              <a:t>Данилюк Ірина Ігорівна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53638A-8947-7C56-949E-787AD6D61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991" y="1264555"/>
            <a:ext cx="2956540" cy="2430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2A01-DF6E-8202-27BB-94BEC25E35E9}"/>
              </a:ext>
            </a:extLst>
          </p:cNvPr>
          <p:cNvSpPr txBox="1"/>
          <p:nvPr/>
        </p:nvSpPr>
        <p:spPr>
          <a:xfrm>
            <a:off x="2081991" y="3917977"/>
            <a:ext cx="8200696" cy="293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1980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педстаж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23 роки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5,7,9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якою працює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навчальної діяльності – шлях до підвищення мовленнєвої компетентності учнів на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англійської мови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1D58F-209B-40E9-755E-1449ADD9CB25}"/>
              </a:ext>
            </a:extLst>
          </p:cNvPr>
          <p:cNvSpPr txBox="1"/>
          <p:nvPr/>
        </p:nvSpPr>
        <p:spPr>
          <a:xfrm>
            <a:off x="6096000" y="1474237"/>
            <a:ext cx="5128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/>
              <a:t>Учитель, який хоче мати високі результати навчання, повинен знати стилі пізнання своїх учнів, покладати це в основу організації спільної діяльності педагога і школярів на </a:t>
            </a:r>
            <a:r>
              <a:rPr lang="uk-UA" dirty="0" err="1"/>
              <a:t>уроці</a:t>
            </a:r>
            <a:endParaRPr lang="uk-UA" dirty="0"/>
          </a:p>
          <a:p>
            <a:r>
              <a:rPr lang="uk-UA" dirty="0"/>
              <a:t>                                            В. Сухомлинський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9679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A2013-67E0-F775-53B1-EA369A23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138" y="317515"/>
            <a:ext cx="8911687" cy="1089596"/>
          </a:xfrm>
        </p:spPr>
        <p:txBody>
          <a:bodyPr/>
          <a:lstStyle/>
          <a:p>
            <a:r>
              <a:rPr lang="ru-UA" dirty="0"/>
              <a:t>Домащук  Ірина Вікторівна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CDEDB-0E41-DEA2-0581-F3280EA6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11" y="1407111"/>
            <a:ext cx="4932014" cy="12325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b="1" i="1" dirty="0">
                <a:effectLst/>
              </a:rPr>
              <a:t>   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5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«I never teach my students. I only provide </a:t>
            </a:r>
            <a:r>
              <a:rPr lang="uk-UA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 conditions in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they can learn».</a:t>
            </a:r>
          </a:p>
          <a:p>
            <a:pPr marL="0" indent="0">
              <a:buNone/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uk-UA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Einstein</a:t>
            </a:r>
            <a:endParaRPr lang="uk-UA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725897-5300-862A-8AE6-8E64EAAA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2" y="1069675"/>
            <a:ext cx="3340359" cy="2225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6E5AD-3FAA-18B3-C0A4-BB6ED3084F2B}"/>
              </a:ext>
            </a:extLst>
          </p:cNvPr>
          <p:cNvSpPr txBox="1"/>
          <p:nvPr/>
        </p:nvSpPr>
        <p:spPr>
          <a:xfrm>
            <a:off x="1263788" y="3562710"/>
            <a:ext cx="9691759" cy="2931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30.08.1979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педстаж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2,3,5,7,10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якою працює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мовою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1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75CD0-8ACC-D05F-7273-EF9265C1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31321"/>
            <a:ext cx="8911687" cy="897147"/>
          </a:xfrm>
        </p:spPr>
        <p:txBody>
          <a:bodyPr/>
          <a:lstStyle/>
          <a:p>
            <a:r>
              <a:rPr lang="ru-UA" dirty="0"/>
              <a:t>Кличко Анастасія Олексіївна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110518-09DD-A710-4AC7-6FB8DE03B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047" y="1098430"/>
            <a:ext cx="2691240" cy="23305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5729F-78D7-943B-4395-F925492ED456}"/>
              </a:ext>
            </a:extLst>
          </p:cNvPr>
          <p:cNvSpPr txBox="1"/>
          <p:nvPr/>
        </p:nvSpPr>
        <p:spPr>
          <a:xfrm>
            <a:off x="1949570" y="3671032"/>
            <a:ext cx="955504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19.05.1992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магістратура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стаж - 5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класах працює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E8BB2-2FF1-CAE5-BB81-ABFB14A4B0A5}"/>
              </a:ext>
            </a:extLst>
          </p:cNvPr>
          <p:cNvSpPr txBox="1"/>
          <p:nvPr/>
        </p:nvSpPr>
        <p:spPr>
          <a:xfrm>
            <a:off x="7142672" y="1500996"/>
            <a:ext cx="37611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 </a:t>
            </a:r>
            <a:endParaRPr lang="en-US" sz="1400" dirty="0">
              <a:effectLst/>
              <a:latin typeface="Helvetica Neue" panose="02000503000000020004" pitchFamily="2" charset="0"/>
            </a:endParaRPr>
          </a:p>
          <a:p>
            <a:r>
              <a:rPr lang="ru-RU" sz="1400" dirty="0" err="1">
                <a:effectLst/>
                <a:latin typeface="Helvetica Neue" panose="02000503000000020004" pitchFamily="2" charset="0"/>
              </a:rPr>
              <a:t>Навчати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та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виховувати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потрібно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так,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щоб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у кожному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дитячому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серці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запалити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вогник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пізнання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,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мислення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, добра.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169557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E09C-BD3B-FE9D-1870-925C3DFB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419" y="95005"/>
            <a:ext cx="8951193" cy="931324"/>
          </a:xfrm>
        </p:spPr>
        <p:txBody>
          <a:bodyPr/>
          <a:lstStyle/>
          <a:p>
            <a:r>
              <a:rPr lang="uk-UA" dirty="0"/>
              <a:t>Петриченко Віта Андріївна</a:t>
            </a:r>
            <a:endParaRPr lang="ru-UA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EB116829-AF6A-4207-3AB9-4C1DE35371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5064" y="924920"/>
            <a:ext cx="3450567" cy="2541917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3A239-83EE-4BB0-290A-8D146C59AB11}"/>
              </a:ext>
            </a:extLst>
          </p:cNvPr>
          <p:cNvSpPr txBox="1"/>
          <p:nvPr/>
        </p:nvSpPr>
        <p:spPr>
          <a:xfrm>
            <a:off x="7056408" y="1026329"/>
            <a:ext cx="4226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Мої учні будуть дізнаватись нове не від  мене, вони будуть відкривати це нове самостійно. Моя основна задача -  допомогти їм розкритися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М.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Песталоцці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1FAAD-C256-6D5B-9399-BBDB675991F1}"/>
              </a:ext>
            </a:extLst>
          </p:cNvPr>
          <p:cNvSpPr txBox="1"/>
          <p:nvPr/>
        </p:nvSpPr>
        <p:spPr>
          <a:xfrm>
            <a:off x="1641476" y="3778370"/>
            <a:ext cx="9863136" cy="261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Дата народження: 29.04.1970</a:t>
            </a:r>
            <a:endParaRPr lang="ru-UA" sz="1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Освіта: вища</a:t>
            </a:r>
            <a:endParaRPr lang="ru-UA" sz="1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Загальний </a:t>
            </a:r>
            <a:r>
              <a:rPr lang="uk-UA" sz="1400" u="none" strike="noStrike" dirty="0" err="1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педстаж</a:t>
            </a: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: 23 роки 9 місяців</a:t>
            </a:r>
            <a:endParaRPr lang="ru-UA" sz="1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Предмет, який викладає: англійська мова</a:t>
            </a:r>
            <a:endParaRPr lang="ru-UA" sz="1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В яких класах працює: 5-Г, 6-Г, 8-Д, 9-Д, 11-А</a:t>
            </a:r>
            <a:endParaRPr lang="ru-UA" sz="1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Категорія: вища</a:t>
            </a:r>
            <a:endParaRPr lang="ru-UA" sz="14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400" u="none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Звання: старший вчитель</a:t>
            </a:r>
          </a:p>
          <a:p>
            <a:pPr lvl="0">
              <a:lnSpc>
                <a:spcPct val="115000"/>
              </a:lnSpc>
            </a:pPr>
            <a:r>
              <a:rPr lang="uk-UA" sz="1400" b="1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Проблема, над якою працює:</a:t>
            </a:r>
            <a:r>
              <a:rPr lang="uk-UA" sz="1400" b="1" strike="noStrike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Рольова гра на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уроках</a:t>
            </a:r>
            <a:r>
              <a:rPr lang="uk-UA" sz="1400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англійськоі</a:t>
            </a:r>
            <a:r>
              <a:rPr lang="uk-UA" sz="1400" dirty="0">
                <a:effectLst/>
                <a:latin typeface="Times New Roman" panose="02020603050405020304" pitchFamily="18" charset="0"/>
                <a:ea typeface="Merriweather" pitchFamily="2" charset="0"/>
                <a:cs typeface="Times New Roman" panose="02020603050405020304" pitchFamily="18" charset="0"/>
              </a:rPr>
              <a:t> мови як елемент комунікативного та особистісно-орієнтованого підходів до вивчення іноземної мови</a:t>
            </a:r>
            <a:endParaRPr lang="ru-UA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ru-UA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F8930-AA1B-0B5C-10E8-E009FD41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8864"/>
          </a:xfrm>
        </p:spPr>
        <p:txBody>
          <a:bodyPr/>
          <a:lstStyle/>
          <a:p>
            <a:r>
              <a:rPr lang="ru-UA" dirty="0"/>
              <a:t>Степановська Іванна Вікторівна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E3FB15-E806-4CCD-9018-CC7D37E3E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89" y="1173194"/>
            <a:ext cx="3114163" cy="24671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FB98E-D820-6EFD-670F-82AFF9A943A7}"/>
              </a:ext>
            </a:extLst>
          </p:cNvPr>
          <p:cNvSpPr txBox="1"/>
          <p:nvPr/>
        </p:nvSpPr>
        <p:spPr>
          <a:xfrm>
            <a:off x="2389489" y="4030402"/>
            <a:ext cx="70478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педстаж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5-6</a:t>
            </a: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2023</a:t>
            </a: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друга</a:t>
            </a: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над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наочності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FA0FB-F4D3-672F-6322-72769DA07B26}"/>
              </a:ext>
            </a:extLst>
          </p:cNvPr>
          <p:cNvSpPr txBox="1"/>
          <p:nvPr/>
        </p:nvSpPr>
        <p:spPr>
          <a:xfrm>
            <a:off x="7159926" y="1753029"/>
            <a:ext cx="4344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</a:t>
            </a:r>
            <a:r>
              <a:rPr lang="ru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err="1">
                <a:effectLst/>
                <a:latin typeface="Helvetica Neue" panose="02000503000000020004" pitchFamily="2" charset="0"/>
              </a:rPr>
              <a:t>Вміння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знаходити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обдарованих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та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здібних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дітей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- талант.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Вміння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їх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вирощувати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-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мистецтво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. Але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найважливішим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є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любов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до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дитини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.</a:t>
            </a:r>
          </a:p>
          <a:p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201697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C48B1-7255-55CD-EAC5-0FFE25E3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62309"/>
            <a:ext cx="8911687" cy="552092"/>
          </a:xfrm>
        </p:spPr>
        <p:txBody>
          <a:bodyPr>
            <a:normAutofit fontScale="90000"/>
          </a:bodyPr>
          <a:lstStyle/>
          <a:p>
            <a:r>
              <a:rPr lang="ru-UA" dirty="0"/>
              <a:t>Мусоріна Інна Володимирівна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381AA-9BD5-7AA9-C92D-602D750A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795621"/>
            <a:ext cx="8915400" cy="270006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народження</a:t>
            </a:r>
            <a:r>
              <a:rPr lang="en-US" sz="1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27.03.1980</a:t>
            </a:r>
            <a:endParaRPr lang="ru-U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 педагогічний стаж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endParaRPr lang="ru-UA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рацює в класах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l-PL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pl-PL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pl-PL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ru-U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</a:t>
            </a:r>
            <a:endParaRPr lang="en-US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над якою працює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Мультисенсорний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як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U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B8DC4-5BA5-F895-4E21-598D22A8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138147"/>
            <a:ext cx="2272030" cy="26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D5B8F-5889-5DF7-2F19-40FD025B6834}"/>
              </a:ext>
            </a:extLst>
          </p:cNvPr>
          <p:cNvSpPr txBox="1"/>
          <p:nvPr/>
        </p:nvSpPr>
        <p:spPr>
          <a:xfrm>
            <a:off x="7296255" y="1723428"/>
            <a:ext cx="4448204" cy="110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Педагогічне кредо: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дитина талановита і завдання вчителя - розкрити цей талант і створити  умови для розвитку та самореалізації 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0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7CCCB-3329-B392-D63C-B9C6A143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0445"/>
          </a:xfrm>
        </p:spPr>
        <p:txBody>
          <a:bodyPr/>
          <a:lstStyle/>
          <a:p>
            <a:r>
              <a:rPr lang="uk-UA"/>
              <a:t>Прончук   </a:t>
            </a:r>
            <a:r>
              <a:rPr lang="uk-UA" dirty="0"/>
              <a:t>Юлія   Миколаївна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58664B-ACDE-05DB-7174-0C4D640B2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541" y="1264555"/>
            <a:ext cx="2199544" cy="24793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B92E6-371C-66D7-E2C9-77213545B079}"/>
              </a:ext>
            </a:extLst>
          </p:cNvPr>
          <p:cNvSpPr txBox="1"/>
          <p:nvPr/>
        </p:nvSpPr>
        <p:spPr>
          <a:xfrm>
            <a:off x="2156604" y="3947029"/>
            <a:ext cx="76602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25.12.1990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Стаж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який викладає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нглійська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мова</a:t>
            </a:r>
          </a:p>
          <a:p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1-4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атегорія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над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F7490-30F3-A8E2-DAEE-3884C741D7CA}"/>
              </a:ext>
            </a:extLst>
          </p:cNvPr>
          <p:cNvSpPr txBox="1"/>
          <p:nvPr/>
        </p:nvSpPr>
        <p:spPr>
          <a:xfrm>
            <a:off x="6551763" y="1713145"/>
            <a:ext cx="4472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r>
              <a:rPr 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 учись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хочеш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0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1A0F0-BF36-8950-FC25-1EC0BF2D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46432"/>
            <a:ext cx="8911687" cy="941188"/>
          </a:xfrm>
        </p:spPr>
        <p:txBody>
          <a:bodyPr>
            <a:normAutofit/>
          </a:bodyPr>
          <a:lstStyle/>
          <a:p>
            <a:r>
              <a:rPr lang="ru-UA" sz="1800" dirty="0"/>
              <a:t>         </a:t>
            </a:r>
            <a:r>
              <a:rPr lang="ru-UA" sz="1800" b="1" dirty="0"/>
              <a:t>Мало знати, потрібно й викорисовувати </a:t>
            </a:r>
            <a:br>
              <a:rPr lang="ru-UA" sz="1800" b="1" dirty="0"/>
            </a:br>
            <a:r>
              <a:rPr lang="ru-UA" sz="1800" b="1" dirty="0"/>
              <a:t>         Мало бажати, потрібно й робити  </a:t>
            </a:r>
            <a:br>
              <a:rPr lang="ru-UA" sz="1800" b="1" dirty="0"/>
            </a:br>
            <a:r>
              <a:rPr lang="ru-UA" sz="1800" b="1" dirty="0"/>
              <a:t>                                                               Й.В. Гете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89BC10-F767-662C-B7DE-6526BB291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10" y="1143060"/>
            <a:ext cx="5016763" cy="29113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D05B99-821D-0F59-467C-E471C569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403" y="1143060"/>
            <a:ext cx="6469815" cy="5488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04B082-6357-8117-2600-653B9119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0" y="4231223"/>
            <a:ext cx="5016763" cy="23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9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7A589-9C04-8B71-414F-865B0A5E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54570" y="7498445"/>
            <a:ext cx="8911687" cy="213570"/>
          </a:xfrm>
        </p:spPr>
        <p:txBody>
          <a:bodyPr>
            <a:normAutofit fontScale="90000"/>
          </a:bodyPr>
          <a:lstStyle/>
          <a:p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540151-3589-04DE-E172-877D5458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342" y="175131"/>
            <a:ext cx="2833687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72DB6C-D461-7138-339F-B5E6E8E2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19" y="175131"/>
            <a:ext cx="2975962" cy="3778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EC1235-DC6B-091D-C58C-78C99E65D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182" y="128149"/>
            <a:ext cx="3576825" cy="3825232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5C71F4-AE0A-E464-8577-B995F6067C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27666" y="4186567"/>
            <a:ext cx="5537461" cy="26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7E7B2-FD12-1FF9-AF39-7DF514A9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5E4048-495D-0CC2-F740-E38774FFD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464" y="1195942"/>
            <a:ext cx="3114286" cy="44661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CEC1D6-31A3-6262-74FA-DEB78EE5F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96" y="257354"/>
            <a:ext cx="5848710" cy="3295291"/>
          </a:xfrm>
          <a:prstGeom prst="rect">
            <a:avLst/>
          </a:prstGeom>
        </p:spPr>
      </p:pic>
      <p:pic>
        <p:nvPicPr>
          <p:cNvPr id="8" name="Рисунок 7" descr="89491763_601788327068157_491051569526079488_n.jpg">
            <a:extLst>
              <a:ext uri="{FF2B5EF4-FFF2-40B4-BE49-F238E27FC236}">
                <a16:creationId xmlns:a16="http://schemas.microsoft.com/office/drawing/2014/main" id="{FD5EA21F-4B6D-E68E-4412-2DD8BA6DF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96" y="3871730"/>
            <a:ext cx="5848709" cy="27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56570-D52E-EC03-23D2-BAC2495D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703" y="624109"/>
            <a:ext cx="9339910" cy="5328821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  Наше педагогічне кредо: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"Учитель не той хто вчить, а той у кого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b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Наш девіз:</a:t>
            </a:r>
            <a:b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"Навчання повинно бути цікавим”.</a:t>
            </a:r>
            <a:br>
              <a:rPr lang="uk-U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 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хочемо: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щоб наш ліцей став острівцем людяності і гуманізму, творчості і постійного пошуку, щоб </a:t>
            </a:r>
            <a:r>
              <a:rPr lang="uk-UA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випускники на все життя засвоїли: якщо хочеш стати щасливим, то слідуй золотому правилу: розум у голові, щирість у серці, здоров’я у тілі.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Наше завдання: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зрозуміти кожну особистість та виявити до неї повагу. Наша робота спрямована на те, щоб кожен учень міг оволодіти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навичками; поповнити знання у сферах які цікаві йому і розкривають йому нові горизонти пізнання.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276622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2C775-A803-D5CE-C70C-D483365B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F9461E1-0756-A65D-4AEA-4C7794D77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948" y="1264555"/>
            <a:ext cx="4284664" cy="3778250"/>
          </a:xfrm>
        </p:spPr>
      </p:pic>
      <p:pic>
        <p:nvPicPr>
          <p:cNvPr id="4" name="Рисунок 3" descr="87818691_237904830584040_7674905175525425152_n.jpg">
            <a:extLst>
              <a:ext uri="{FF2B5EF4-FFF2-40B4-BE49-F238E27FC236}">
                <a16:creationId xmlns:a16="http://schemas.microsoft.com/office/drawing/2014/main" id="{F2AF8FA8-FAA1-7003-0F89-749A54E4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949" y="502555"/>
            <a:ext cx="5292171" cy="2804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D95819-3A5F-8842-9EAA-96014BB3A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948" y="3429000"/>
            <a:ext cx="52921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6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3B0DD-FABF-1784-FE40-3E79402B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26" y="271732"/>
            <a:ext cx="7145136" cy="631453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uk-UA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Головні завдання методичного об</a:t>
            </a:r>
            <a:r>
              <a:rPr lang="pl-PL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єднання учителів англійської мови Здолбунівського ліцею № 6</a:t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навчальних програм та Держстандарту початкової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базової та повної загальної середньої освіти;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фахової майстерності кожного вчителя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розвиток творчого потенціалу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супервізія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методична підтримка один одного для покращення результатів навчально-виховного процесу та реалізації концепції НУШ;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в учнів ключових компетенцій та мотивації до навчання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вміння використовувати іноземну мову як інструмент у діалозі культур і цивілізацій сучасного світу;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 формуванню безпечного освітнього середовища та позитивного психологічного клімату на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уроках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іноземної мови;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Продовжувати вивчати,  освоювати та впроваджувати в навчальний процес сучасні освітні технології з метою підвищення ефективності навчання англійської мови;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Вивчати, узагальнювати та запроваджувати елементи передового педагогічного досвіду колег; 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Поєднувати навчальну роботу на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уроках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позакласною роботою з метою підвищення вмотивованості вивчення англійською мовою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стимулювати обдарованих учнів до участі в конкурсах, олімпіадах та інших заходах;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 в роботі вчителів інноваційних технологій навчання,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здоров’язберегаючих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технологій,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компетентністного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особистісно-зорієнтованого підходу у викладанні предметів та у позаурочній діяльності 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 якісну підготовку учнів старших класів до незалежного тестування з використанням автентичних матеріалів, тестових та інформаційних технологій;</a:t>
            </a:r>
            <a:b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35E22-4397-FE92-D3AF-2F525633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5467739"/>
            <a:ext cx="9937069" cy="443483"/>
          </a:xfrm>
        </p:spPr>
        <p:txBody>
          <a:bodyPr/>
          <a:lstStyle/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674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D0698-6DDC-A686-8366-D6B88835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dirty="0"/>
              <a:t>Загальні відомості про вчителів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01E9B1D-44FB-AB1B-E9F8-0C05BEB50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334" y="1887893"/>
            <a:ext cx="5037666" cy="4102359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CFD2C8-1778-ABFE-F9CA-2792260B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83" y="1905000"/>
            <a:ext cx="4743029" cy="41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7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7F580-801D-0038-EF15-90AB4BD2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dirty="0"/>
              <a:t>Мірковець Галина Дмитрівна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81C78-3087-6CEA-CD04-40F4BE3E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890" y="1155940"/>
            <a:ext cx="9592573" cy="54691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</a:t>
            </a:r>
            <a:r>
              <a:rPr lang="ru-UA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Педагогічне кредо</a:t>
            </a:r>
          </a:p>
          <a:p>
            <a:pPr marL="2267585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«Відкрий в кожній дитині душу творця. 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7585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Дай їй змогу пробудитися й розквітнути»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В.О. Сухомлинський </a:t>
            </a:r>
            <a:b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UA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Дата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народження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13.09.1958                                                            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Освіта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вища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Загальний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педстаж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41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рік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Учитель 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англійської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мови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В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яких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класах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працює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1, 3, 7, 8, 10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Звання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старший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вчитель</a:t>
            </a:r>
            <a:endParaRPr lang="ru-UA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ru-RU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Проблема, над </a:t>
            </a:r>
            <a:r>
              <a:rPr lang="ru-RU" sz="5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якою</a:t>
            </a:r>
            <a:r>
              <a:rPr lang="ru-RU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працює</a:t>
            </a:r>
            <a:r>
              <a:rPr lang="ru-RU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пошуково-творчих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завдань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уроках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англійської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мови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 метою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соціокультурної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компетенції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учн</a:t>
            </a:r>
            <a:endParaRPr lang="ru-UA" sz="5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39464E-0C91-1599-83A7-F7D88700F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9" y="1380226"/>
            <a:ext cx="2346960" cy="204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9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1EFFD-F837-5837-FED4-C7DEA5DE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615751"/>
          </a:xfrm>
        </p:spPr>
        <p:txBody>
          <a:bodyPr/>
          <a:lstStyle/>
          <a:p>
            <a:r>
              <a:rPr lang="ru-UA" dirty="0"/>
              <a:t>Остапук Руслана Валентинівна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D8E9B-F9AB-1B03-B989-28C17E189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41872"/>
            <a:ext cx="8915400" cy="5826879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Педагогічне кредо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mediocre teacher  tells,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good teacher explains,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The superior teacher  demonstrates,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The great teacher inspires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William Word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Дата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народження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04.02.1968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Освіта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вища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Загальний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32 роки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Учитель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німецької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мов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яких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класах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працює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6, 7, 8, 9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Звання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вчитель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-методист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C59E69-DA0F-A621-E50F-1C80E6F7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28" y="1231642"/>
            <a:ext cx="2612284" cy="239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707FE-7A5A-195F-1897-A6B75B396E3D}"/>
              </a:ext>
            </a:extLst>
          </p:cNvPr>
          <p:cNvSpPr txBox="1"/>
          <p:nvPr/>
        </p:nvSpPr>
        <p:spPr>
          <a:xfrm>
            <a:off x="8080310" y="2034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5837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FC484-1B1E-E8E0-11DF-DFE95D3C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6046"/>
            <a:ext cx="8911687" cy="1126094"/>
          </a:xfrm>
        </p:spPr>
        <p:txBody>
          <a:bodyPr/>
          <a:lstStyle/>
          <a:p>
            <a:r>
              <a:rPr lang="ru-UA" dirty="0"/>
              <a:t>Моргун Віта Віталіївна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E052AD-335C-DAB0-0827-FAA3F5F90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216" y="1321837"/>
            <a:ext cx="2598379" cy="21071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D5BBD9-6942-37F3-EA39-88B077633AFA}"/>
              </a:ext>
            </a:extLst>
          </p:cNvPr>
          <p:cNvSpPr txBox="1"/>
          <p:nvPr/>
        </p:nvSpPr>
        <p:spPr>
          <a:xfrm>
            <a:off x="1121434" y="3768574"/>
            <a:ext cx="10383178" cy="335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.11.1981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німецької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мов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класах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1,4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,10, 11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над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ru-RU" dirty="0">
                <a:effectLst/>
                <a:latin typeface="Helvetica Neue" panose="02000503000000020004" pitchFamily="2" charset="0"/>
              </a:rPr>
            </a:br>
            <a:endParaRPr lang="ru-RU" dirty="0">
              <a:effectLst/>
              <a:latin typeface="Helvetica Neue" panose="02000503000000020004" pitchFamily="2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8957A-1E45-78E1-A629-F50FDE716C25}"/>
              </a:ext>
            </a:extLst>
          </p:cNvPr>
          <p:cNvSpPr txBox="1"/>
          <p:nvPr/>
        </p:nvSpPr>
        <p:spPr>
          <a:xfrm>
            <a:off x="6580941" y="1567462"/>
            <a:ext cx="39001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</a:t>
            </a:r>
          </a:p>
          <a:p>
            <a:endPara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Helvetica Neue" panose="02000503000000020004" pitchFamily="2" charset="0"/>
              </a:rPr>
              <a:t>Who stops learning himself, stops being a teacher.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0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F26A0-C8A1-EC33-0072-2154BE6C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689" y="258942"/>
            <a:ext cx="8911687" cy="1090449"/>
          </a:xfrm>
        </p:spPr>
        <p:txBody>
          <a:bodyPr/>
          <a:lstStyle/>
          <a:p>
            <a:r>
              <a:rPr lang="ru-UA" dirty="0"/>
              <a:t>Панасюк Оксана Миколаївна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BAF105-6612-B48D-14D3-94A3CDAE7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502" y="1418253"/>
            <a:ext cx="2584771" cy="23688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F8DB32-F4E9-E251-5A4F-8FE85E611FB8}"/>
              </a:ext>
            </a:extLst>
          </p:cNvPr>
          <p:cNvSpPr txBox="1"/>
          <p:nvPr/>
        </p:nvSpPr>
        <p:spPr>
          <a:xfrm>
            <a:off x="1502227" y="3854103"/>
            <a:ext cx="8711447" cy="270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05.02.1980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22 роки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класах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5-8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BAC56-1F99-713F-83E5-12F8E8112321}"/>
              </a:ext>
            </a:extLst>
          </p:cNvPr>
          <p:cNvSpPr txBox="1"/>
          <p:nvPr/>
        </p:nvSpPr>
        <p:spPr>
          <a:xfrm>
            <a:off x="6856624" y="1557347"/>
            <a:ext cx="5335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Helvetica Neue" panose="02000503000000020004" pitchFamily="2" charset="0"/>
              </a:rPr>
              <a:t>      Педагогічне кредо:  </a:t>
            </a:r>
          </a:p>
          <a:p>
            <a:endParaRPr lang="ru-RU" sz="1400" b="1" dirty="0">
              <a:effectLst/>
              <a:latin typeface="Helvetica Neue" panose="02000503000000020004" pitchFamily="2" charset="0"/>
            </a:endParaRPr>
          </a:p>
          <a:p>
            <a:r>
              <a:rPr lang="ru-RU" sz="1400" dirty="0">
                <a:effectLst/>
                <a:latin typeface="Helvetica Neue" panose="02000503000000020004" pitchFamily="2" charset="0"/>
              </a:rPr>
              <a:t>  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Задоволення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відчуєте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від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знань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,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розширять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можливості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,</a:t>
            </a:r>
          </a:p>
          <a:p>
            <a:r>
              <a:rPr lang="ru-RU" sz="1400" dirty="0">
                <a:effectLst/>
                <a:latin typeface="Helvetica Neue" panose="02000503000000020004" pitchFamily="2" charset="0"/>
              </a:rPr>
              <a:t>   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Можливості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приведуть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 до </a:t>
            </a:r>
            <a:r>
              <a:rPr lang="ru-RU" sz="1400" dirty="0" err="1">
                <a:effectLst/>
                <a:latin typeface="Helvetica Neue" panose="02000503000000020004" pitchFamily="2" charset="0"/>
              </a:rPr>
              <a:t>успіху</a:t>
            </a:r>
            <a:r>
              <a:rPr lang="ru-RU" sz="14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90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AD262-A14F-5671-2705-BB772E90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65826"/>
            <a:ext cx="8911687" cy="798729"/>
          </a:xfrm>
        </p:spPr>
        <p:txBody>
          <a:bodyPr/>
          <a:lstStyle/>
          <a:p>
            <a:r>
              <a:rPr lang="ru-UA" dirty="0"/>
              <a:t>Сірочук Інна Володимирівна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BA4CBE-22E8-6C32-83A5-8B2DF0267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218" y="1264556"/>
            <a:ext cx="2996631" cy="23629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13890-9CE8-4297-62FD-8FB740FFD452}"/>
              </a:ext>
            </a:extLst>
          </p:cNvPr>
          <p:cNvSpPr txBox="1"/>
          <p:nvPr/>
        </p:nvSpPr>
        <p:spPr>
          <a:xfrm>
            <a:off x="1959427" y="3830129"/>
            <a:ext cx="7644647" cy="336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29.06.1980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вища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22,5 роки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класах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5,7,9,10,11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 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A903B-4039-5F07-DEC8-8EB325205B50}"/>
              </a:ext>
            </a:extLst>
          </p:cNvPr>
          <p:cNvSpPr txBox="1"/>
          <p:nvPr/>
        </p:nvSpPr>
        <p:spPr>
          <a:xfrm>
            <a:off x="6817569" y="1698172"/>
            <a:ext cx="4547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</a:t>
            </a:r>
          </a:p>
          <a:p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той,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той, у кого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9704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{93CCF6D0-7BA5-0C47-BA7E-F5CBBD7C5465}tf10001069</Template>
  <TotalTime>421</TotalTime>
  <Words>1250</Words>
  <Application>Microsoft Macintosh PowerPoint</Application>
  <PresentationFormat>Широкоэкранный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Helvetica Neue</vt:lpstr>
      <vt:lpstr>Times New Roman</vt:lpstr>
      <vt:lpstr>Wingdings 3</vt:lpstr>
      <vt:lpstr>Легкий дым</vt:lpstr>
      <vt:lpstr> Методичне   об’єднання  вчителів іноземних мов </vt:lpstr>
      <vt:lpstr>       Наше педагогічне кредо:          "Учитель не той хто вчить, а той у кого вчаться”.         Наш девіз:         "Навчання повинно бути цікавим”.        Ми хочемо: щоб наш ліцей став острівцем людяності і гуманізму, творчості і постійного пошуку, щоб його випускники на все життя засвоїли: якщо хочеш стати щасливим, то слідуй золотому правилу: розум у голові, щирість у серці, здоров’я у тілі.     Наше завдання: зрозуміти кожну особистість та виявити до неї повагу. Наша робота спрямована на те, щоб кожен учень міг оволодіти мовними навичками; поповнити знання у сферах які цікаві йому і розкривають йому нові горизонти пізнання. </vt:lpstr>
      <vt:lpstr>Головні завдання методичного об’єднання учителів англійської мови Здолбунівського ліцею № 6  - Забезпечення виконання навчальних програм та Держстандарту початкової, базової та повної загальної середньої освіти; - Підвищення фахової майстерності кожного вчителя, розвиток творчого потенціалу, супервізія та методична підтримка один одного для покращення результатів навчально-виховного процесу та реалізації концепції НУШ; - Формування в учнів ключових компетенцій та мотивації до навчання, розвиток вміння використовувати іноземну мову як інструмент у діалозі культур і цивілізацій сучасного світу; - Сприяти формуванню безпечного освітнього середовища та позитивного психологічного клімату на уроках іноземної мови; - Продовжувати вивчати,  освоювати та впроваджувати в навчальний процес сучасні освітні технології з метою підвищення ефективності навчання англійської мови; - Вивчати, узагальнювати та запроваджувати елементи передового педагогічного досвіду колег;  - Поєднувати навчальну роботу на уроках з позакласною роботою з метою підвищення вмотивованості вивчення англійською мовою, стимулювати обдарованих учнів до участі в конкурсах, олімпіадах та інших заходах;  - Впровадження в роботі вчителів інноваційних технологій навчання, здоров’язберегаючих технологій, компетентністного, особистісно-зорієнтованого підходу у викладанні предметів та у позаурочній діяльності ; - Здійснювати якісну підготовку учнів старших класів до незалежного тестування з використанням автентичних матеріалів, тестових та інформаційних технологій; </vt:lpstr>
      <vt:lpstr>Загальні відомості про вчителів</vt:lpstr>
      <vt:lpstr>Мірковець Галина Дмитрівна</vt:lpstr>
      <vt:lpstr>Остапук Руслана Валентинівна</vt:lpstr>
      <vt:lpstr>Моргун Віта Віталіївна </vt:lpstr>
      <vt:lpstr>Панасюк Оксана Миколаївна</vt:lpstr>
      <vt:lpstr>Сірочук Інна Володимирівна</vt:lpstr>
      <vt:lpstr>Данилюк Ірина Ігорівна</vt:lpstr>
      <vt:lpstr>Домащук  Ірина Вікторівна</vt:lpstr>
      <vt:lpstr>Кличко Анастасія Олексіївна</vt:lpstr>
      <vt:lpstr>Петриченко Віта Андріївна</vt:lpstr>
      <vt:lpstr>Степановська Іванна Вікторівна</vt:lpstr>
      <vt:lpstr>Мусоріна Інна Володимирівна</vt:lpstr>
      <vt:lpstr>Прончук   Юлія   Миколаївна</vt:lpstr>
      <vt:lpstr>         Мало знати, потрібно й викорисовувати           Мало бажати, потрібно й робити                                                                  Й.В. Гете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Методичне   об’єднання  вчителів іноземних мов </dc:title>
  <dc:creator>Microsoft Office User</dc:creator>
  <cp:lastModifiedBy>Microsoft Office User</cp:lastModifiedBy>
  <cp:revision>9</cp:revision>
  <dcterms:created xsi:type="dcterms:W3CDTF">2023-02-12T13:35:15Z</dcterms:created>
  <dcterms:modified xsi:type="dcterms:W3CDTF">2023-10-16T05:01:13Z</dcterms:modified>
</cp:coreProperties>
</file>