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74" r:id="rId10"/>
    <p:sldId id="273" r:id="rId11"/>
    <p:sldId id="275" r:id="rId12"/>
    <p:sldId id="264" r:id="rId13"/>
    <p:sldId id="271" r:id="rId14"/>
    <p:sldId id="272" r:id="rId15"/>
    <p:sldId id="265" r:id="rId16"/>
    <p:sldId id="270" r:id="rId17"/>
    <p:sldId id="276" r:id="rId18"/>
    <p:sldId id="266" r:id="rId19"/>
    <p:sldId id="267" r:id="rId20"/>
    <p:sldId id="268" r:id="rId21"/>
    <p:sldId id="269" r:id="rId22"/>
    <p:sldId id="277" r:id="rId23"/>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658" y="67"/>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8F093E54-78CC-4748-9411-33D2302C7D8C}" type="datetimeFigureOut">
              <a:rPr lang="uk-UA" smtClean="0"/>
              <a:pPr/>
              <a:t>10.10.2024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EF413268-4976-4A44-A19B-59B2B036BF2D}" type="slidenum">
              <a:rPr lang="uk-UA" smtClean="0"/>
              <a:pPr/>
              <a:t>‹№›</a:t>
            </a:fld>
            <a:endParaRPr lang="uk-UA"/>
          </a:p>
        </p:txBody>
      </p:sp>
    </p:spTree>
    <p:extLst>
      <p:ext uri="{BB962C8B-B14F-4D97-AF65-F5344CB8AC3E}">
        <p14:creationId xmlns:p14="http://schemas.microsoft.com/office/powerpoint/2010/main" val="9232273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F093E54-78CC-4748-9411-33D2302C7D8C}" type="datetimeFigureOut">
              <a:rPr lang="uk-UA" smtClean="0"/>
              <a:pPr/>
              <a:t>10.10.2024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EF413268-4976-4A44-A19B-59B2B036BF2D}" type="slidenum">
              <a:rPr lang="uk-UA" smtClean="0"/>
              <a:pPr/>
              <a:t>‹№›</a:t>
            </a:fld>
            <a:endParaRPr lang="uk-UA"/>
          </a:p>
        </p:txBody>
      </p:sp>
    </p:spTree>
    <p:extLst>
      <p:ext uri="{BB962C8B-B14F-4D97-AF65-F5344CB8AC3E}">
        <p14:creationId xmlns:p14="http://schemas.microsoft.com/office/powerpoint/2010/main" val="27374379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F093E54-78CC-4748-9411-33D2302C7D8C}" type="datetimeFigureOut">
              <a:rPr lang="uk-UA" smtClean="0"/>
              <a:pPr/>
              <a:t>10.10.2024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EF413268-4976-4A44-A19B-59B2B036BF2D}" type="slidenum">
              <a:rPr lang="uk-UA" smtClean="0"/>
              <a:pPr/>
              <a:t>‹№›</a:t>
            </a:fld>
            <a:endParaRPr lang="uk-UA"/>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3268932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F093E54-78CC-4748-9411-33D2302C7D8C}" type="datetimeFigureOut">
              <a:rPr lang="uk-UA" smtClean="0"/>
              <a:pPr/>
              <a:t>10.10.2024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EF413268-4976-4A44-A19B-59B2B036BF2D}" type="slidenum">
              <a:rPr lang="uk-UA" smtClean="0"/>
              <a:pPr/>
              <a:t>‹№›</a:t>
            </a:fld>
            <a:endParaRPr lang="uk-UA"/>
          </a:p>
        </p:txBody>
      </p:sp>
    </p:spTree>
    <p:extLst>
      <p:ext uri="{BB962C8B-B14F-4D97-AF65-F5344CB8AC3E}">
        <p14:creationId xmlns:p14="http://schemas.microsoft.com/office/powerpoint/2010/main" val="34243499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F093E54-78CC-4748-9411-33D2302C7D8C}" type="datetimeFigureOut">
              <a:rPr lang="uk-UA" smtClean="0"/>
              <a:pPr/>
              <a:t>10.10.2024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EF413268-4976-4A44-A19B-59B2B036BF2D}" type="slidenum">
              <a:rPr lang="uk-UA" smtClean="0"/>
              <a:pPr/>
              <a:t>‹№›</a:t>
            </a:fld>
            <a:endParaRPr lang="uk-UA"/>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8044045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F093E54-78CC-4748-9411-33D2302C7D8C}" type="datetimeFigureOut">
              <a:rPr lang="uk-UA" smtClean="0"/>
              <a:pPr/>
              <a:t>10.10.2024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EF413268-4976-4A44-A19B-59B2B036BF2D}" type="slidenum">
              <a:rPr lang="uk-UA" smtClean="0"/>
              <a:pPr/>
              <a:t>‹№›</a:t>
            </a:fld>
            <a:endParaRPr lang="uk-UA"/>
          </a:p>
        </p:txBody>
      </p:sp>
    </p:spTree>
    <p:extLst>
      <p:ext uri="{BB962C8B-B14F-4D97-AF65-F5344CB8AC3E}">
        <p14:creationId xmlns:p14="http://schemas.microsoft.com/office/powerpoint/2010/main" val="33539801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F093E54-78CC-4748-9411-33D2302C7D8C}" type="datetimeFigureOut">
              <a:rPr lang="uk-UA" smtClean="0"/>
              <a:pPr/>
              <a:t>10.10.2024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EF413268-4976-4A44-A19B-59B2B036BF2D}" type="slidenum">
              <a:rPr lang="uk-UA" smtClean="0"/>
              <a:pPr/>
              <a:t>‹№›</a:t>
            </a:fld>
            <a:endParaRPr lang="uk-UA"/>
          </a:p>
        </p:txBody>
      </p:sp>
    </p:spTree>
    <p:extLst>
      <p:ext uri="{BB962C8B-B14F-4D97-AF65-F5344CB8AC3E}">
        <p14:creationId xmlns:p14="http://schemas.microsoft.com/office/powerpoint/2010/main" val="23126747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F093E54-78CC-4748-9411-33D2302C7D8C}" type="datetimeFigureOut">
              <a:rPr lang="uk-UA" smtClean="0"/>
              <a:pPr/>
              <a:t>10.10.2024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EF413268-4976-4A44-A19B-59B2B036BF2D}" type="slidenum">
              <a:rPr lang="uk-UA" smtClean="0"/>
              <a:pPr/>
              <a:t>‹№›</a:t>
            </a:fld>
            <a:endParaRPr lang="uk-UA"/>
          </a:p>
        </p:txBody>
      </p:sp>
    </p:spTree>
    <p:extLst>
      <p:ext uri="{BB962C8B-B14F-4D97-AF65-F5344CB8AC3E}">
        <p14:creationId xmlns:p14="http://schemas.microsoft.com/office/powerpoint/2010/main" val="28763940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F093E54-78CC-4748-9411-33D2302C7D8C}" type="datetimeFigureOut">
              <a:rPr lang="uk-UA" smtClean="0"/>
              <a:pPr/>
              <a:t>10.10.2024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EF413268-4976-4A44-A19B-59B2B036BF2D}" type="slidenum">
              <a:rPr lang="uk-UA" smtClean="0"/>
              <a:pPr/>
              <a:t>‹№›</a:t>
            </a:fld>
            <a:endParaRPr lang="uk-UA"/>
          </a:p>
        </p:txBody>
      </p:sp>
    </p:spTree>
    <p:extLst>
      <p:ext uri="{BB962C8B-B14F-4D97-AF65-F5344CB8AC3E}">
        <p14:creationId xmlns:p14="http://schemas.microsoft.com/office/powerpoint/2010/main" val="1674626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F093E54-78CC-4748-9411-33D2302C7D8C}" type="datetimeFigureOut">
              <a:rPr lang="uk-UA" smtClean="0"/>
              <a:pPr/>
              <a:t>10.10.2024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EF413268-4976-4A44-A19B-59B2B036BF2D}" type="slidenum">
              <a:rPr lang="uk-UA" smtClean="0"/>
              <a:pPr/>
              <a:t>‹№›</a:t>
            </a:fld>
            <a:endParaRPr lang="uk-UA"/>
          </a:p>
        </p:txBody>
      </p:sp>
    </p:spTree>
    <p:extLst>
      <p:ext uri="{BB962C8B-B14F-4D97-AF65-F5344CB8AC3E}">
        <p14:creationId xmlns:p14="http://schemas.microsoft.com/office/powerpoint/2010/main" val="32629719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8F093E54-78CC-4748-9411-33D2302C7D8C}" type="datetimeFigureOut">
              <a:rPr lang="uk-UA" smtClean="0"/>
              <a:pPr/>
              <a:t>10.10.2024</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EF413268-4976-4A44-A19B-59B2B036BF2D}" type="slidenum">
              <a:rPr lang="uk-UA" smtClean="0"/>
              <a:pPr/>
              <a:t>‹№›</a:t>
            </a:fld>
            <a:endParaRPr lang="uk-UA"/>
          </a:p>
        </p:txBody>
      </p:sp>
    </p:spTree>
    <p:extLst>
      <p:ext uri="{BB962C8B-B14F-4D97-AF65-F5344CB8AC3E}">
        <p14:creationId xmlns:p14="http://schemas.microsoft.com/office/powerpoint/2010/main" val="34473731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8F093E54-78CC-4748-9411-33D2302C7D8C}" type="datetimeFigureOut">
              <a:rPr lang="uk-UA" smtClean="0"/>
              <a:pPr/>
              <a:t>10.10.2024</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EF413268-4976-4A44-A19B-59B2B036BF2D}" type="slidenum">
              <a:rPr lang="uk-UA" smtClean="0"/>
              <a:pPr/>
              <a:t>‹№›</a:t>
            </a:fld>
            <a:endParaRPr lang="uk-UA"/>
          </a:p>
        </p:txBody>
      </p:sp>
    </p:spTree>
    <p:extLst>
      <p:ext uri="{BB962C8B-B14F-4D97-AF65-F5344CB8AC3E}">
        <p14:creationId xmlns:p14="http://schemas.microsoft.com/office/powerpoint/2010/main" val="23358348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8F093E54-78CC-4748-9411-33D2302C7D8C}" type="datetimeFigureOut">
              <a:rPr lang="uk-UA" smtClean="0"/>
              <a:pPr/>
              <a:t>10.10.2024</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EF413268-4976-4A44-A19B-59B2B036BF2D}" type="slidenum">
              <a:rPr lang="uk-UA" smtClean="0"/>
              <a:pPr/>
              <a:t>‹№›</a:t>
            </a:fld>
            <a:endParaRPr lang="uk-UA"/>
          </a:p>
        </p:txBody>
      </p:sp>
    </p:spTree>
    <p:extLst>
      <p:ext uri="{BB962C8B-B14F-4D97-AF65-F5344CB8AC3E}">
        <p14:creationId xmlns:p14="http://schemas.microsoft.com/office/powerpoint/2010/main" val="31485587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093E54-78CC-4748-9411-33D2302C7D8C}" type="datetimeFigureOut">
              <a:rPr lang="uk-UA" smtClean="0"/>
              <a:pPr/>
              <a:t>10.10.2024</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EF413268-4976-4A44-A19B-59B2B036BF2D}" type="slidenum">
              <a:rPr lang="uk-UA" smtClean="0"/>
              <a:pPr/>
              <a:t>‹№›</a:t>
            </a:fld>
            <a:endParaRPr lang="uk-UA"/>
          </a:p>
        </p:txBody>
      </p:sp>
    </p:spTree>
    <p:extLst>
      <p:ext uri="{BB962C8B-B14F-4D97-AF65-F5344CB8AC3E}">
        <p14:creationId xmlns:p14="http://schemas.microsoft.com/office/powerpoint/2010/main" val="4292847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8F093E54-78CC-4748-9411-33D2302C7D8C}" type="datetimeFigureOut">
              <a:rPr lang="uk-UA" smtClean="0"/>
              <a:pPr/>
              <a:t>10.10.2024</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EF413268-4976-4A44-A19B-59B2B036BF2D}" type="slidenum">
              <a:rPr lang="uk-UA" smtClean="0"/>
              <a:pPr/>
              <a:t>‹№›</a:t>
            </a:fld>
            <a:endParaRPr lang="uk-UA"/>
          </a:p>
        </p:txBody>
      </p:sp>
    </p:spTree>
    <p:extLst>
      <p:ext uri="{BB962C8B-B14F-4D97-AF65-F5344CB8AC3E}">
        <p14:creationId xmlns:p14="http://schemas.microsoft.com/office/powerpoint/2010/main" val="9611264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8F093E54-78CC-4748-9411-33D2302C7D8C}" type="datetimeFigureOut">
              <a:rPr lang="uk-UA" smtClean="0"/>
              <a:pPr/>
              <a:t>10.10.2024</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EF413268-4976-4A44-A19B-59B2B036BF2D}" type="slidenum">
              <a:rPr lang="uk-UA" smtClean="0"/>
              <a:pPr/>
              <a:t>‹№›</a:t>
            </a:fld>
            <a:endParaRPr lang="uk-UA"/>
          </a:p>
        </p:txBody>
      </p:sp>
    </p:spTree>
    <p:extLst>
      <p:ext uri="{BB962C8B-B14F-4D97-AF65-F5344CB8AC3E}">
        <p14:creationId xmlns:p14="http://schemas.microsoft.com/office/powerpoint/2010/main" val="4033339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F093E54-78CC-4748-9411-33D2302C7D8C}" type="datetimeFigureOut">
              <a:rPr lang="uk-UA" smtClean="0"/>
              <a:pPr/>
              <a:t>10.10.2024</a:t>
            </a:fld>
            <a:endParaRPr lang="uk-UA"/>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uk-UA"/>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EF413268-4976-4A44-A19B-59B2B036BF2D}" type="slidenum">
              <a:rPr lang="uk-UA" smtClean="0"/>
              <a:pPr/>
              <a:t>‹№›</a:t>
            </a:fld>
            <a:endParaRPr lang="uk-UA"/>
          </a:p>
        </p:txBody>
      </p:sp>
    </p:spTree>
    <p:extLst>
      <p:ext uri="{BB962C8B-B14F-4D97-AF65-F5344CB8AC3E}">
        <p14:creationId xmlns:p14="http://schemas.microsoft.com/office/powerpoint/2010/main" val="37821833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81548" y="2404534"/>
            <a:ext cx="7246375" cy="1646302"/>
          </a:xfrm>
        </p:spPr>
        <p:txBody>
          <a:bodyPr/>
          <a:lstStyle/>
          <a:p>
            <a:pPr algn="ctr"/>
            <a:r>
              <a:rPr lang="ru-RU" b="1" dirty="0" err="1" smtClean="0">
                <a:latin typeface="Times New Roman" panose="02020603050405020304" pitchFamily="18" charset="0"/>
                <a:cs typeface="Times New Roman" panose="02020603050405020304" pitchFamily="18" charset="0"/>
              </a:rPr>
              <a:t>Ментальне</a:t>
            </a:r>
            <a:r>
              <a:rPr lang="ru-RU" b="1"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здоров’я</a:t>
            </a:r>
            <a:r>
              <a:rPr lang="ru-RU" b="1" dirty="0">
                <a:latin typeface="Times New Roman" panose="02020603050405020304" pitchFamily="18" charset="0"/>
                <a:cs typeface="Times New Roman" panose="02020603050405020304" pitchFamily="18" charset="0"/>
              </a:rPr>
              <a:t/>
            </a:r>
            <a:br>
              <a:rPr lang="ru-RU" b="1" dirty="0">
                <a:latin typeface="Times New Roman" panose="02020603050405020304" pitchFamily="18" charset="0"/>
                <a:cs typeface="Times New Roman" panose="02020603050405020304" pitchFamily="18" charset="0"/>
              </a:rPr>
            </a:br>
            <a:r>
              <a:rPr lang="ru-RU" b="1" dirty="0" err="1" smtClean="0">
                <a:latin typeface="Times New Roman" panose="02020603050405020304" pitchFamily="18" charset="0"/>
                <a:cs typeface="Times New Roman" panose="02020603050405020304" pitchFamily="18" charset="0"/>
              </a:rPr>
              <a:t>дітей</a:t>
            </a:r>
            <a:r>
              <a:rPr lang="ru-RU" b="1"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під</a:t>
            </a:r>
            <a:r>
              <a:rPr lang="ru-RU" b="1" dirty="0" smtClean="0">
                <a:latin typeface="Times New Roman" panose="02020603050405020304" pitchFamily="18" charset="0"/>
                <a:cs typeface="Times New Roman" panose="02020603050405020304" pitchFamily="18" charset="0"/>
              </a:rPr>
              <a:t> час </a:t>
            </a:r>
            <a:r>
              <a:rPr lang="ru-RU" b="1" dirty="0" err="1" smtClean="0">
                <a:latin typeface="Times New Roman" panose="02020603050405020304" pitchFamily="18" charset="0"/>
                <a:cs typeface="Times New Roman" panose="02020603050405020304" pitchFamily="18" charset="0"/>
              </a:rPr>
              <a:t>війни</a:t>
            </a:r>
            <a:endParaRPr lang="uk-UA" b="1" dirty="0">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a:xfrm>
            <a:off x="1507066" y="4050833"/>
            <a:ext cx="9092107" cy="1096899"/>
          </a:xfrm>
          <a:ln>
            <a:solidFill>
              <a:schemeClr val="accent2">
                <a:lumMod val="40000"/>
                <a:lumOff val="60000"/>
              </a:schemeClr>
            </a:solidFill>
          </a:ln>
        </p:spPr>
        <p:txBody>
          <a:bodyPr>
            <a:normAutofit/>
          </a:bodyPr>
          <a:lstStyle/>
          <a:p>
            <a:r>
              <a:rPr lang="uk-UA" sz="3600" b="1" dirty="0" smtClean="0">
                <a:solidFill>
                  <a:schemeClr val="accent2">
                    <a:lumMod val="75000"/>
                  </a:schemeClr>
                </a:solidFill>
                <a:latin typeface="Times New Roman" panose="02020603050405020304" pitchFamily="18" charset="0"/>
                <a:cs typeface="Times New Roman" panose="02020603050405020304" pitchFamily="18" charset="0"/>
              </a:rPr>
              <a:t>Поради батькам/опікунам</a:t>
            </a:r>
            <a:endParaRPr lang="uk-UA" sz="3600" b="1" dirty="0">
              <a:solidFill>
                <a:schemeClr val="accent2">
                  <a:lumMod val="75000"/>
                </a:schemeClr>
              </a:solidFill>
              <a:latin typeface="Times New Roman" panose="02020603050405020304" pitchFamily="18" charset="0"/>
              <a:cs typeface="Times New Roman" panose="02020603050405020304" pitchFamily="18" charset="0"/>
            </a:endParaRPr>
          </a:p>
        </p:txBody>
      </p:sp>
      <p:pic>
        <p:nvPicPr>
          <p:cNvPr id="4" name="Рисунок 3"/>
          <p:cNvPicPr>
            <a:picLocks noChangeAspect="1"/>
          </p:cNvPicPr>
          <p:nvPr/>
        </p:nvPicPr>
        <p:blipFill rotWithShape="1">
          <a:blip r:embed="rId2"/>
          <a:srcRect l="8517" r="5558"/>
          <a:stretch/>
        </p:blipFill>
        <p:spPr>
          <a:xfrm>
            <a:off x="8485239" y="581473"/>
            <a:ext cx="3372465" cy="3331766"/>
          </a:xfrm>
          <a:prstGeom prst="roundRect">
            <a:avLst>
              <a:gd name="adj" fmla="val 16667"/>
            </a:avLst>
          </a:prstGeom>
          <a:ln>
            <a:solidFill>
              <a:schemeClr val="accent1">
                <a:lumMod val="40000"/>
                <a:lumOff val="60000"/>
              </a:schemeClr>
            </a:solid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42804779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solidFill>
                  <a:schemeClr val="accent2">
                    <a:lumMod val="75000"/>
                  </a:schemeClr>
                </a:solidFill>
                <a:latin typeface="Times New Roman" pitchFamily="18" charset="0"/>
                <a:cs typeface="Times New Roman" pitchFamily="18" charset="0"/>
              </a:rPr>
              <a:t>Як </a:t>
            </a:r>
            <a:r>
              <a:rPr lang="ru-RU" b="1" dirty="0" err="1" smtClean="0">
                <a:solidFill>
                  <a:schemeClr val="accent2">
                    <a:lumMod val="75000"/>
                  </a:schemeClr>
                </a:solidFill>
                <a:latin typeface="Times New Roman" pitchFamily="18" charset="0"/>
                <a:cs typeface="Times New Roman" pitchFamily="18" charset="0"/>
              </a:rPr>
              <a:t>допомогти</a:t>
            </a:r>
            <a:r>
              <a:rPr lang="ru-RU" b="1" dirty="0" smtClean="0">
                <a:solidFill>
                  <a:schemeClr val="accent2">
                    <a:lumMod val="75000"/>
                  </a:schemeClr>
                </a:solidFill>
                <a:latin typeface="Times New Roman" pitchFamily="18" charset="0"/>
                <a:cs typeface="Times New Roman" pitchFamily="18" charset="0"/>
              </a:rPr>
              <a:t> </a:t>
            </a:r>
            <a:r>
              <a:rPr lang="ru-RU" b="1" dirty="0" err="1" smtClean="0">
                <a:solidFill>
                  <a:schemeClr val="accent2">
                    <a:lumMod val="75000"/>
                  </a:schemeClr>
                </a:solidFill>
                <a:latin typeface="Times New Roman" pitchFamily="18" charset="0"/>
                <a:cs typeface="Times New Roman" pitchFamily="18" charset="0"/>
              </a:rPr>
              <a:t>дитині</a:t>
            </a:r>
            <a:r>
              <a:rPr lang="ru-RU" b="1" dirty="0" smtClean="0">
                <a:solidFill>
                  <a:schemeClr val="accent2">
                    <a:lumMod val="75000"/>
                  </a:schemeClr>
                </a:solidFill>
                <a:latin typeface="Times New Roman" pitchFamily="18" charset="0"/>
                <a:cs typeface="Times New Roman" pitchFamily="18" charset="0"/>
              </a:rPr>
              <a:t> </a:t>
            </a:r>
            <a:r>
              <a:rPr lang="ru-RU" b="1" dirty="0">
                <a:solidFill>
                  <a:schemeClr val="accent2">
                    <a:lumMod val="75000"/>
                  </a:schemeClr>
                </a:solidFill>
                <a:latin typeface="Times New Roman" pitchFamily="18" charset="0"/>
                <a:cs typeface="Times New Roman" pitchFamily="18" charset="0"/>
              </a:rPr>
              <a:t>у </a:t>
            </a:r>
            <a:r>
              <a:rPr lang="ru-RU" b="1" dirty="0" err="1">
                <a:solidFill>
                  <a:schemeClr val="accent2">
                    <a:lumMod val="75000"/>
                  </a:schemeClr>
                </a:solidFill>
                <a:latin typeface="Times New Roman" pitchFamily="18" charset="0"/>
                <a:cs typeface="Times New Roman" pitchFamily="18" charset="0"/>
              </a:rPr>
              <a:t>разі</a:t>
            </a:r>
            <a:r>
              <a:rPr lang="ru-RU" b="1" dirty="0">
                <a:solidFill>
                  <a:schemeClr val="accent2">
                    <a:lumMod val="75000"/>
                  </a:schemeClr>
                </a:solidFill>
                <a:latin typeface="Times New Roman" pitchFamily="18" charset="0"/>
                <a:cs typeface="Times New Roman" pitchFamily="18" charset="0"/>
              </a:rPr>
              <a:t> </a:t>
            </a:r>
            <a:r>
              <a:rPr lang="ru-RU" b="1" dirty="0" err="1" smtClean="0">
                <a:solidFill>
                  <a:schemeClr val="accent2">
                    <a:lumMod val="75000"/>
                  </a:schemeClr>
                </a:solidFill>
                <a:latin typeface="Times New Roman" pitchFamily="18" charset="0"/>
                <a:cs typeface="Times New Roman" pitchFamily="18" charset="0"/>
              </a:rPr>
              <a:t>появи</a:t>
            </a:r>
            <a:r>
              <a:rPr lang="ru-RU" b="1" dirty="0" smtClean="0">
                <a:solidFill>
                  <a:schemeClr val="accent2">
                    <a:lumMod val="75000"/>
                  </a:schemeClr>
                </a:solidFill>
                <a:latin typeface="Times New Roman" pitchFamily="18" charset="0"/>
                <a:cs typeface="Times New Roman" pitchFamily="18" charset="0"/>
              </a:rPr>
              <a:t> </a:t>
            </a:r>
            <a:r>
              <a:rPr lang="ru-RU" b="1" dirty="0" err="1" smtClean="0">
                <a:solidFill>
                  <a:schemeClr val="accent2">
                    <a:lumMod val="75000"/>
                  </a:schemeClr>
                </a:solidFill>
                <a:latin typeface="Times New Roman" pitchFamily="18" charset="0"/>
                <a:cs typeface="Times New Roman" pitchFamily="18" charset="0"/>
              </a:rPr>
              <a:t>панічної</a:t>
            </a:r>
            <a:r>
              <a:rPr lang="ru-RU" b="1" dirty="0" smtClean="0">
                <a:solidFill>
                  <a:schemeClr val="accent2">
                    <a:lumMod val="75000"/>
                  </a:schemeClr>
                </a:solidFill>
                <a:latin typeface="Times New Roman" pitchFamily="18" charset="0"/>
                <a:cs typeface="Times New Roman" pitchFamily="18" charset="0"/>
              </a:rPr>
              <a:t> атаки</a:t>
            </a:r>
            <a:endParaRPr lang="uk-UA" b="1" dirty="0">
              <a:solidFill>
                <a:schemeClr val="accent2">
                  <a:lumMod val="75000"/>
                </a:schemeClr>
              </a:solidFill>
              <a:latin typeface="Times New Roman" pitchFamily="18" charset="0"/>
              <a:cs typeface="Times New Roman" pitchFamily="18" charset="0"/>
            </a:endParaRPr>
          </a:p>
        </p:txBody>
      </p:sp>
      <p:sp>
        <p:nvSpPr>
          <p:cNvPr id="3" name="Объект 2"/>
          <p:cNvSpPr>
            <a:spLocks noGrp="1"/>
          </p:cNvSpPr>
          <p:nvPr>
            <p:ph idx="1"/>
          </p:nvPr>
        </p:nvSpPr>
        <p:spPr/>
        <p:txBody>
          <a:bodyPr>
            <a:normAutofit/>
          </a:bodyPr>
          <a:lstStyle/>
          <a:p>
            <a:pPr>
              <a:buNone/>
            </a:pPr>
            <a:r>
              <a:rPr lang="uk-UA" sz="2400" dirty="0" smtClean="0">
                <a:latin typeface="Times New Roman" panose="02020603050405020304" pitchFamily="18" charset="0"/>
                <a:cs typeface="Times New Roman" panose="02020603050405020304" pitchFamily="18" charset="0"/>
              </a:rPr>
              <a:t>       З панічною атакою можна впоратися самостійно, знаючи потрібні прийоми й техніки. Але зняти інтенсивність симптому не означає  назавжди  його  позбутися,  тому  важливо  звернутися по допомогу до фахівця.       </a:t>
            </a:r>
          </a:p>
          <a:p>
            <a:pPr>
              <a:buNone/>
            </a:pPr>
            <a:r>
              <a:rPr lang="uk-UA" sz="2400" dirty="0">
                <a:latin typeface="Times New Roman" panose="02020603050405020304" pitchFamily="18" charset="0"/>
                <a:cs typeface="Times New Roman" panose="02020603050405020304" pitchFamily="18" charset="0"/>
              </a:rPr>
              <a:t> </a:t>
            </a:r>
            <a:r>
              <a:rPr lang="uk-UA" sz="2400" dirty="0" smtClean="0">
                <a:latin typeface="Times New Roman" panose="02020603050405020304" pitchFamily="18" charset="0"/>
                <a:cs typeface="Times New Roman" panose="02020603050405020304" pitchFamily="18" charset="0"/>
              </a:rPr>
              <a:t>      Техніки  впливають  на  цикл  панічної  атаки:  думки  —  поведінка — тілесні відчуття — емоції. Для того щоб розірвати коло чи цикл панічної атаки, можна впливати на кожен із цих елементів. Під час панічної атаки дитина може відчувати, що втрачає контроль. Ви здатні допомогти дитині «заземлитися» за допомогою деяких вправ</a:t>
            </a:r>
            <a:endParaRPr lang="uk-UA" sz="2400" dirty="0">
              <a:latin typeface="Times New Roman" panose="02020603050405020304" pitchFamily="18" charset="0"/>
              <a:cs typeface="Times New Roman" panose="02020603050405020304" pitchFamily="18" charset="0"/>
            </a:endParaRPr>
          </a:p>
        </p:txBody>
      </p:sp>
      <p:pic>
        <p:nvPicPr>
          <p:cNvPr id="4" name="Рисунок 3"/>
          <p:cNvPicPr>
            <a:picLocks noChangeAspect="1"/>
          </p:cNvPicPr>
          <p:nvPr/>
        </p:nvPicPr>
        <p:blipFill>
          <a:blip r:embed="rId2"/>
          <a:stretch>
            <a:fillRect/>
          </a:stretch>
        </p:blipFill>
        <p:spPr>
          <a:xfrm>
            <a:off x="369357" y="379411"/>
            <a:ext cx="932769" cy="841321"/>
          </a:xfrm>
          <a:prstGeom prst="rect">
            <a:avLst/>
          </a:prstGeom>
        </p:spPr>
      </p:pic>
    </p:spTree>
    <p:extLst>
      <p:ext uri="{BB962C8B-B14F-4D97-AF65-F5344CB8AC3E}">
        <p14:creationId xmlns:p14="http://schemas.microsoft.com/office/powerpoint/2010/main" val="24627685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677334" y="570271"/>
            <a:ext cx="9892510" cy="614766"/>
          </a:xfrm>
        </p:spPr>
        <p:txBody>
          <a:bodyPr>
            <a:normAutofit fontScale="90000"/>
          </a:bodyPr>
          <a:lstStyle/>
          <a:p>
            <a:pPr algn="ctr"/>
            <a:r>
              <a:rPr lang="ru-RU" b="1" dirty="0" err="1" smtClean="0">
                <a:latin typeface="Times New Roman" pitchFamily="18" charset="0"/>
                <a:cs typeface="Times New Roman" pitchFamily="18" charset="0"/>
              </a:rPr>
              <a:t>Вправи</a:t>
            </a:r>
            <a:r>
              <a:rPr lang="ru-RU" b="1" dirty="0" smtClean="0">
                <a:latin typeface="Times New Roman" pitchFamily="18" charset="0"/>
                <a:cs typeface="Times New Roman" pitchFamily="18" charset="0"/>
              </a:rPr>
              <a:t> та </a:t>
            </a:r>
            <a:r>
              <a:rPr lang="ru-RU" b="1" dirty="0" err="1" smtClean="0">
                <a:latin typeface="Times New Roman" pitchFamily="18" charset="0"/>
                <a:cs typeface="Times New Roman" pitchFamily="18" charset="0"/>
              </a:rPr>
              <a:t>техніки</a:t>
            </a:r>
            <a:r>
              <a:rPr lang="ru-RU" b="1" dirty="0" smtClean="0">
                <a:latin typeface="Times New Roman" pitchFamily="18" charset="0"/>
                <a:cs typeface="Times New Roman" pitchFamily="18" charset="0"/>
              </a:rPr>
              <a:t>  для </a:t>
            </a:r>
            <a:r>
              <a:rPr lang="ru-RU" b="1" dirty="0" err="1" smtClean="0">
                <a:latin typeface="Times New Roman" pitchFamily="18" charset="0"/>
                <a:cs typeface="Times New Roman" pitchFamily="18" charset="0"/>
              </a:rPr>
              <a:t>роботи</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з</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дитиною</a:t>
            </a:r>
            <a:endParaRPr lang="ru-RU" b="1" dirty="0">
              <a:latin typeface="Times New Roman" pitchFamily="18" charset="0"/>
              <a:cs typeface="Times New Roman" pitchFamily="18" charset="0"/>
            </a:endParaRPr>
          </a:p>
        </p:txBody>
      </p:sp>
      <p:sp>
        <p:nvSpPr>
          <p:cNvPr id="3" name="Содержимое 2"/>
          <p:cNvSpPr>
            <a:spLocks noGrp="1"/>
          </p:cNvSpPr>
          <p:nvPr>
            <p:ph sz="half" idx="1"/>
          </p:nvPr>
        </p:nvSpPr>
        <p:spPr>
          <a:xfrm>
            <a:off x="677334" y="1611824"/>
            <a:ext cx="4685080" cy="4429537"/>
          </a:xfrm>
        </p:spPr>
        <p:txBody>
          <a:bodyPr>
            <a:normAutofit fontScale="92500" lnSpcReduction="20000"/>
          </a:bodyPr>
          <a:lstStyle/>
          <a:p>
            <a:r>
              <a:rPr lang="ru-RU" dirty="0" err="1" smtClean="0">
                <a:latin typeface="Times New Roman" pitchFamily="18" charset="0"/>
                <a:cs typeface="Times New Roman" pitchFamily="18" charset="0"/>
              </a:rPr>
              <a:t>Знайти</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кілька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предметів</a:t>
            </a:r>
            <a:r>
              <a:rPr lang="ru-RU" dirty="0" smtClean="0">
                <a:latin typeface="Times New Roman" pitchFamily="18" charset="0"/>
                <a:cs typeface="Times New Roman" pitchFamily="18" charset="0"/>
              </a:rPr>
              <a:t> одного </a:t>
            </a:r>
            <a:r>
              <a:rPr lang="ru-RU" dirty="0" err="1" smtClean="0">
                <a:latin typeface="Times New Roman" pitchFamily="18" charset="0"/>
                <a:cs typeface="Times New Roman" pitchFamily="18" charset="0"/>
              </a:rPr>
              <a:t>кольору</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перелічити</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їх</a:t>
            </a:r>
            <a:r>
              <a:rPr lang="ru-RU" dirty="0" smtClean="0">
                <a:latin typeface="Times New Roman" pitchFamily="18" charset="0"/>
                <a:cs typeface="Times New Roman" pitchFamily="18" charset="0"/>
              </a:rPr>
              <a:t>.</a:t>
            </a:r>
          </a:p>
          <a:p>
            <a:r>
              <a:rPr lang="ru-RU" dirty="0" err="1" smtClean="0">
                <a:latin typeface="Times New Roman" pitchFamily="18" charset="0"/>
                <a:cs typeface="Times New Roman" pitchFamily="18" charset="0"/>
              </a:rPr>
              <a:t>Порахувати</a:t>
            </a:r>
            <a:r>
              <a:rPr lang="ru-RU" dirty="0" smtClean="0">
                <a:latin typeface="Times New Roman" pitchFamily="18" charset="0"/>
                <a:cs typeface="Times New Roman" pitchFamily="18" charset="0"/>
              </a:rPr>
              <a:t> кроки до </a:t>
            </a:r>
            <a:r>
              <a:rPr lang="ru-RU" dirty="0" err="1" smtClean="0">
                <a:latin typeface="Times New Roman" pitchFamily="18" charset="0"/>
                <a:cs typeface="Times New Roman" pitchFamily="18" charset="0"/>
              </a:rPr>
              <a:t>якогось</a:t>
            </a:r>
            <a:r>
              <a:rPr lang="ru-RU" dirty="0" smtClean="0">
                <a:latin typeface="Times New Roman" pitchFamily="18" charset="0"/>
                <a:cs typeface="Times New Roman" pitchFamily="18" charset="0"/>
              </a:rPr>
              <a:t> предмета.</a:t>
            </a:r>
          </a:p>
          <a:p>
            <a:r>
              <a:rPr lang="ru-RU" dirty="0" err="1" smtClean="0">
                <a:latin typeface="Times New Roman" pitchFamily="18" charset="0"/>
                <a:cs typeface="Times New Roman" pitchFamily="18" charset="0"/>
              </a:rPr>
              <a:t>Стискати</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поперемінно</a:t>
            </a:r>
            <a:r>
              <a:rPr lang="ru-RU" dirty="0" smtClean="0">
                <a:latin typeface="Times New Roman" pitchFamily="18" charset="0"/>
                <a:cs typeface="Times New Roman" pitchFamily="18" charset="0"/>
              </a:rPr>
              <a:t> правою та </a:t>
            </a:r>
            <a:r>
              <a:rPr lang="ru-RU" dirty="0" err="1" smtClean="0">
                <a:latin typeface="Times New Roman" pitchFamily="18" charset="0"/>
                <a:cs typeface="Times New Roman" pitchFamily="18" charset="0"/>
              </a:rPr>
              <a:t>лівою</a:t>
            </a:r>
            <a:r>
              <a:rPr lang="ru-RU" dirty="0" smtClean="0">
                <a:latin typeface="Times New Roman" pitchFamily="18" charset="0"/>
                <a:cs typeface="Times New Roman" pitchFamily="18" charset="0"/>
              </a:rPr>
              <a:t> рукою руку </a:t>
            </a:r>
            <a:r>
              <a:rPr lang="ru-RU" dirty="0" err="1" smtClean="0">
                <a:latin typeface="Times New Roman" pitchFamily="18" charset="0"/>
                <a:cs typeface="Times New Roman" pitchFamily="18" charset="0"/>
              </a:rPr>
              <a:t>дорослого</a:t>
            </a:r>
            <a:r>
              <a:rPr lang="ru-RU" dirty="0" smtClean="0">
                <a:latin typeface="Times New Roman" pitchFamily="18" charset="0"/>
                <a:cs typeface="Times New Roman" pitchFamily="18" charset="0"/>
              </a:rPr>
              <a:t>.</a:t>
            </a:r>
          </a:p>
          <a:p>
            <a:r>
              <a:rPr lang="ru-RU" dirty="0" err="1" smtClean="0">
                <a:latin typeface="Times New Roman" pitchFamily="18" charset="0"/>
                <a:cs typeface="Times New Roman" pitchFamily="18" charset="0"/>
              </a:rPr>
              <a:t>Рахувати</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від</a:t>
            </a:r>
            <a:r>
              <a:rPr lang="ru-RU" dirty="0" smtClean="0">
                <a:latin typeface="Times New Roman" pitchFamily="18" charset="0"/>
                <a:cs typeface="Times New Roman" pitchFamily="18" charset="0"/>
              </a:rPr>
              <a:t> десяти до одного.</a:t>
            </a:r>
          </a:p>
          <a:p>
            <a:r>
              <a:rPr lang="ru-RU" dirty="0" err="1" smtClean="0">
                <a:latin typeface="Times New Roman" pitchFamily="18" charset="0"/>
                <a:cs typeface="Times New Roman" pitchFamily="18" charset="0"/>
              </a:rPr>
              <a:t>Покласти</a:t>
            </a:r>
            <a:r>
              <a:rPr lang="ru-RU" dirty="0" smtClean="0">
                <a:latin typeface="Times New Roman" pitchFamily="18" charset="0"/>
                <a:cs typeface="Times New Roman" pitchFamily="18" charset="0"/>
              </a:rPr>
              <a:t> руку на </a:t>
            </a:r>
            <a:r>
              <a:rPr lang="ru-RU" dirty="0" err="1" smtClean="0">
                <a:latin typeface="Times New Roman" pitchFamily="18" charset="0"/>
                <a:cs typeface="Times New Roman" pitchFamily="18" charset="0"/>
              </a:rPr>
              <a:t>живіт</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приблизно</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на</a:t>
            </a:r>
            <a:r>
              <a:rPr lang="ru-RU" dirty="0" smtClean="0">
                <a:latin typeface="Times New Roman" pitchFamily="18" charset="0"/>
                <a:cs typeface="Times New Roman" pitchFamily="18" charset="0"/>
              </a:rPr>
              <a:t> три </a:t>
            </a:r>
            <a:r>
              <a:rPr lang="ru-RU" dirty="0" err="1" smtClean="0">
                <a:latin typeface="Times New Roman" pitchFamily="18" charset="0"/>
                <a:cs typeface="Times New Roman" pitchFamily="18" charset="0"/>
              </a:rPr>
              <a:t>пальці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нижче</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засонячне</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сплетіння</a:t>
            </a:r>
            <a:r>
              <a:rPr lang="ru-RU" dirty="0" smtClean="0">
                <a:latin typeface="Times New Roman" pitchFamily="18" charset="0"/>
                <a:cs typeface="Times New Roman" pitchFamily="18" charset="0"/>
              </a:rPr>
              <a:t> та </a:t>
            </a:r>
            <a:r>
              <a:rPr lang="ru-RU" dirty="0" err="1" smtClean="0">
                <a:latin typeface="Times New Roman" pitchFamily="18" charset="0"/>
                <a:cs typeface="Times New Roman" pitchFamily="18" charset="0"/>
              </a:rPr>
              <a:t>постукати</a:t>
            </a:r>
            <a:r>
              <a:rPr lang="ru-RU" dirty="0" smtClean="0">
                <a:latin typeface="Times New Roman" pitchFamily="18" charset="0"/>
                <a:cs typeface="Times New Roman" pitchFamily="18" charset="0"/>
              </a:rPr>
              <a:t> по </a:t>
            </a:r>
            <a:r>
              <a:rPr lang="ru-RU" dirty="0" err="1" smtClean="0">
                <a:latin typeface="Times New Roman" pitchFamily="18" charset="0"/>
                <a:cs typeface="Times New Roman" pitchFamily="18" charset="0"/>
              </a:rPr>
              <a:t>цьому</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місцю</a:t>
            </a:r>
            <a:r>
              <a:rPr lang="ru-RU" dirty="0" smtClean="0">
                <a:latin typeface="Times New Roman" pitchFamily="18" charset="0"/>
                <a:cs typeface="Times New Roman" pitchFamily="18" charset="0"/>
              </a:rPr>
              <a:t>.</a:t>
            </a:r>
          </a:p>
          <a:p>
            <a:r>
              <a:rPr lang="ru-RU" dirty="0" err="1" smtClean="0">
                <a:latin typeface="Times New Roman" pitchFamily="18" charset="0"/>
                <a:cs typeface="Times New Roman" pitchFamily="18" charset="0"/>
              </a:rPr>
              <a:t>Потерти</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кінчик</a:t>
            </a:r>
            <a:r>
              <a:rPr lang="ru-RU" dirty="0" smtClean="0">
                <a:latin typeface="Times New Roman" pitchFamily="18" charset="0"/>
                <a:cs typeface="Times New Roman" pitchFamily="18" charset="0"/>
              </a:rPr>
              <a:t> носа.</a:t>
            </a:r>
          </a:p>
          <a:p>
            <a:r>
              <a:rPr lang="ru-RU" dirty="0" err="1" smtClean="0">
                <a:latin typeface="Times New Roman" pitchFamily="18" charset="0"/>
                <a:cs typeface="Times New Roman" pitchFamily="18" charset="0"/>
              </a:rPr>
              <a:t>Злегка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натиснути</a:t>
            </a:r>
            <a:r>
              <a:rPr lang="ru-RU" dirty="0" smtClean="0">
                <a:latin typeface="Times New Roman" pitchFamily="18" charset="0"/>
                <a:cs typeface="Times New Roman" pitchFamily="18" charset="0"/>
              </a:rPr>
              <a:t> на </a:t>
            </a:r>
            <a:r>
              <a:rPr lang="ru-RU" dirty="0" err="1" smtClean="0">
                <a:latin typeface="Times New Roman" pitchFamily="18" charset="0"/>
                <a:cs typeface="Times New Roman" pitchFamily="18" charset="0"/>
              </a:rPr>
              <a:t>очні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яблука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з</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двох</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боків</a:t>
            </a:r>
            <a:r>
              <a:rPr lang="ru-RU" dirty="0" smtClean="0">
                <a:latin typeface="Times New Roman" pitchFamily="18" charset="0"/>
                <a:cs typeface="Times New Roman" pitchFamily="18" charset="0"/>
              </a:rPr>
              <a:t>.</a:t>
            </a:r>
          </a:p>
          <a:p>
            <a:r>
              <a:rPr lang="ru-RU" dirty="0" err="1" smtClean="0">
                <a:latin typeface="Times New Roman" pitchFamily="18" charset="0"/>
                <a:cs typeface="Times New Roman" pitchFamily="18" charset="0"/>
              </a:rPr>
              <a:t>Змочити</a:t>
            </a:r>
            <a:r>
              <a:rPr lang="ru-RU" dirty="0" smtClean="0">
                <a:latin typeface="Times New Roman" pitchFamily="18" charset="0"/>
                <a:cs typeface="Times New Roman" pitchFamily="18" charset="0"/>
              </a:rPr>
              <a:t> губи водою, </a:t>
            </a:r>
            <a:r>
              <a:rPr lang="ru-RU" dirty="0" err="1" smtClean="0">
                <a:latin typeface="Times New Roman" pitchFamily="18" charset="0"/>
                <a:cs typeface="Times New Roman" pitchFamily="18" charset="0"/>
              </a:rPr>
              <a:t>сполоскати</a:t>
            </a:r>
            <a:r>
              <a:rPr lang="ru-RU" dirty="0" smtClean="0">
                <a:latin typeface="Times New Roman" pitchFamily="18" charset="0"/>
                <a:cs typeface="Times New Roman" pitchFamily="18" charset="0"/>
              </a:rPr>
              <a:t> рота.</a:t>
            </a:r>
          </a:p>
          <a:p>
            <a:r>
              <a:rPr lang="ru-RU" dirty="0" err="1" smtClean="0">
                <a:latin typeface="Times New Roman" pitchFamily="18" charset="0"/>
                <a:cs typeface="Times New Roman" pitchFamily="18" charset="0"/>
              </a:rPr>
              <a:t>Витягнути</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язика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якомога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далі</a:t>
            </a:r>
            <a:r>
              <a:rPr lang="ru-RU" dirty="0" smtClean="0">
                <a:latin typeface="Times New Roman" pitchFamily="18" charset="0"/>
                <a:cs typeface="Times New Roman" pitchFamily="18" charset="0"/>
              </a:rPr>
              <a:t> — </a:t>
            </a:r>
            <a:r>
              <a:rPr lang="ru-RU" dirty="0" err="1" smtClean="0">
                <a:latin typeface="Times New Roman" pitchFamily="18" charset="0"/>
                <a:cs typeface="Times New Roman" pitchFamily="18" charset="0"/>
              </a:rPr>
              <a:t>ніби</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намагаючись</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торкнутися</a:t>
            </a:r>
            <a:r>
              <a:rPr lang="ru-RU" dirty="0" smtClean="0">
                <a:latin typeface="Times New Roman" pitchFamily="18" charset="0"/>
                <a:cs typeface="Times New Roman" pitchFamily="18" charset="0"/>
              </a:rPr>
              <a:t> ним </a:t>
            </a:r>
            <a:r>
              <a:rPr lang="ru-RU" dirty="0" err="1" smtClean="0">
                <a:latin typeface="Times New Roman" pitchFamily="18" charset="0"/>
                <a:cs typeface="Times New Roman" pitchFamily="18" charset="0"/>
              </a:rPr>
              <a:t>грудної</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клітки</a:t>
            </a:r>
            <a:r>
              <a:rPr lang="ru-RU" dirty="0" smtClean="0">
                <a:latin typeface="Times New Roman" pitchFamily="18" charset="0"/>
                <a:cs typeface="Times New Roman" pitchFamily="18" charset="0"/>
              </a:rPr>
              <a:t>.</a:t>
            </a:r>
          </a:p>
        </p:txBody>
      </p:sp>
      <p:sp>
        <p:nvSpPr>
          <p:cNvPr id="5" name="Содержимое 4"/>
          <p:cNvSpPr>
            <a:spLocks noGrp="1"/>
          </p:cNvSpPr>
          <p:nvPr>
            <p:ph sz="half" idx="2"/>
          </p:nvPr>
        </p:nvSpPr>
        <p:spPr>
          <a:xfrm>
            <a:off x="5455402" y="1611825"/>
            <a:ext cx="4928461" cy="4429538"/>
          </a:xfrm>
        </p:spPr>
        <p:txBody>
          <a:bodyPr>
            <a:normAutofit fontScale="92500" lnSpcReduction="20000"/>
          </a:bodyPr>
          <a:lstStyle/>
          <a:p>
            <a:r>
              <a:rPr lang="ru-RU" dirty="0" err="1" smtClean="0">
                <a:latin typeface="Times New Roman" pitchFamily="18" charset="0"/>
                <a:cs typeface="Times New Roman" pitchFamily="18" charset="0"/>
              </a:rPr>
              <a:t>Подивитися</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праворуч</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якомога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далі</a:t>
            </a:r>
            <a:r>
              <a:rPr lang="ru-RU" dirty="0" smtClean="0">
                <a:latin typeface="Times New Roman" pitchFamily="18" charset="0"/>
                <a:cs typeface="Times New Roman" pitchFamily="18" charset="0"/>
              </a:rPr>
              <a:t>, не </a:t>
            </a:r>
            <a:r>
              <a:rPr lang="ru-RU" dirty="0" err="1" smtClean="0">
                <a:latin typeface="Times New Roman" pitchFamily="18" charset="0"/>
                <a:cs typeface="Times New Roman" pitchFamily="18" charset="0"/>
              </a:rPr>
              <a:t>повертаючи</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головизатримати</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погляд</a:t>
            </a:r>
            <a:r>
              <a:rPr lang="ru-RU" dirty="0" smtClean="0">
                <a:latin typeface="Times New Roman" pitchFamily="18" charset="0"/>
                <a:cs typeface="Times New Roman" pitchFamily="18" charset="0"/>
              </a:rPr>
              <a:t> на 15–20 секунд, </a:t>
            </a:r>
            <a:r>
              <a:rPr lang="ru-RU" dirty="0" err="1" smtClean="0">
                <a:latin typeface="Times New Roman" pitchFamily="18" charset="0"/>
                <a:cs typeface="Times New Roman" pitchFamily="18" charset="0"/>
              </a:rPr>
              <a:t>потім</a:t>
            </a:r>
            <a:r>
              <a:rPr lang="ru-RU" dirty="0" smtClean="0">
                <a:latin typeface="Times New Roman" pitchFamily="18" charset="0"/>
                <a:cs typeface="Times New Roman" pitchFamily="18" charset="0"/>
              </a:rPr>
              <a:t> перевести </a:t>
            </a:r>
            <a:r>
              <a:rPr lang="ru-RU" dirty="0" err="1" smtClean="0">
                <a:latin typeface="Times New Roman" pitchFamily="18" charset="0"/>
                <a:cs typeface="Times New Roman" pitchFamily="18" charset="0"/>
              </a:rPr>
              <a:t>поглядпрямо</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потім</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подивитися</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ліворуч</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якомога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далі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потім</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знову</a:t>
            </a:r>
            <a:r>
              <a:rPr lang="ru-RU" dirty="0" smtClean="0">
                <a:latin typeface="Times New Roman" pitchFamily="18" charset="0"/>
                <a:cs typeface="Times New Roman" pitchFamily="18" charset="0"/>
              </a:rPr>
              <a:t> прямо.</a:t>
            </a:r>
          </a:p>
          <a:p>
            <a:r>
              <a:rPr lang="ru-RU" dirty="0" err="1" smtClean="0">
                <a:latin typeface="Times New Roman" pitchFamily="18" charset="0"/>
                <a:cs typeface="Times New Roman" pitchFamily="18" charset="0"/>
              </a:rPr>
              <a:t>Розтерти</a:t>
            </a:r>
            <a:r>
              <a:rPr lang="ru-RU" dirty="0" smtClean="0">
                <a:latin typeface="Times New Roman" pitchFamily="18" charset="0"/>
                <a:cs typeface="Times New Roman" pitchFamily="18" charset="0"/>
              </a:rPr>
              <a:t> руками </a:t>
            </a:r>
            <a:r>
              <a:rPr lang="ru-RU" dirty="0" err="1" smtClean="0">
                <a:latin typeface="Times New Roman" pitchFamily="18" charset="0"/>
                <a:cs typeface="Times New Roman" pitchFamily="18" charset="0"/>
              </a:rPr>
              <a:t>тіло</a:t>
            </a:r>
            <a:r>
              <a:rPr lang="ru-RU" dirty="0" smtClean="0">
                <a:latin typeface="Times New Roman" pitchFamily="18" charset="0"/>
                <a:cs typeface="Times New Roman" pitchFamily="18" charset="0"/>
              </a:rPr>
              <a:t>.</a:t>
            </a:r>
          </a:p>
          <a:p>
            <a:r>
              <a:rPr lang="ru-RU" dirty="0" err="1" smtClean="0">
                <a:latin typeface="Times New Roman" pitchFamily="18" charset="0"/>
                <a:cs typeface="Times New Roman" pitchFamily="18" charset="0"/>
              </a:rPr>
              <a:t>Розтерти</a:t>
            </a:r>
            <a:r>
              <a:rPr lang="ru-RU" dirty="0" smtClean="0">
                <a:latin typeface="Times New Roman" pitchFamily="18" charset="0"/>
                <a:cs typeface="Times New Roman" pitchFamily="18" charset="0"/>
              </a:rPr>
              <a:t> точку </a:t>
            </a:r>
            <a:r>
              <a:rPr lang="ru-RU" dirty="0" err="1" smtClean="0">
                <a:latin typeface="Times New Roman" pitchFamily="18" charset="0"/>
                <a:cs typeface="Times New Roman" pitchFamily="18" charset="0"/>
              </a:rPr>
              <a:t>між</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підмізинним</a:t>
            </a:r>
            <a:r>
              <a:rPr lang="ru-RU" dirty="0" smtClean="0">
                <a:latin typeface="Times New Roman" pitchFamily="18" charset="0"/>
                <a:cs typeface="Times New Roman" pitchFamily="18" charset="0"/>
              </a:rPr>
              <a:t> пальцем </a:t>
            </a:r>
            <a:r>
              <a:rPr lang="ru-RU" dirty="0" err="1" smtClean="0">
                <a:latin typeface="Times New Roman" pitchFamily="18" charset="0"/>
                <a:cs typeface="Times New Roman" pitchFamily="18" charset="0"/>
              </a:rPr>
              <a:t>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мізинцем</a:t>
            </a:r>
            <a:r>
              <a:rPr lang="ru-RU" dirty="0" smtClean="0">
                <a:latin typeface="Times New Roman" pitchFamily="18" charset="0"/>
                <a:cs typeface="Times New Roman" pitchFamily="18" charset="0"/>
              </a:rPr>
              <a:t>.</a:t>
            </a:r>
          </a:p>
          <a:p>
            <a:r>
              <a:rPr lang="ru-RU" dirty="0" err="1" smtClean="0">
                <a:latin typeface="Times New Roman" pitchFamily="18" charset="0"/>
                <a:cs typeface="Times New Roman" pitchFamily="18" charset="0"/>
              </a:rPr>
              <a:t>Покласти</a:t>
            </a:r>
            <a:r>
              <a:rPr lang="ru-RU" dirty="0" smtClean="0">
                <a:latin typeface="Times New Roman" pitchFamily="18" charset="0"/>
                <a:cs typeface="Times New Roman" pitchFamily="18" charset="0"/>
              </a:rPr>
              <a:t> руки на ребра, </a:t>
            </a:r>
            <a:r>
              <a:rPr lang="ru-RU" dirty="0" err="1" smtClean="0">
                <a:latin typeface="Times New Roman" pitchFamily="18" charset="0"/>
                <a:cs typeface="Times New Roman" pitchFamily="18" charset="0"/>
              </a:rPr>
              <a:t>щоб</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відчути</a:t>
            </a:r>
            <a:r>
              <a:rPr lang="ru-RU" dirty="0" smtClean="0">
                <a:latin typeface="Times New Roman" pitchFamily="18" charset="0"/>
                <a:cs typeface="Times New Roman" pitchFamily="18" charset="0"/>
              </a:rPr>
              <a:t>, як вони </a:t>
            </a:r>
            <a:r>
              <a:rPr lang="ru-RU" dirty="0" err="1" smtClean="0">
                <a:latin typeface="Times New Roman" pitchFamily="18" charset="0"/>
                <a:cs typeface="Times New Roman" pitchFamily="18" charset="0"/>
              </a:rPr>
              <a:t>під</a:t>
            </a:r>
            <a:r>
              <a:rPr lang="ru-RU" dirty="0" smtClean="0">
                <a:latin typeface="Times New Roman" pitchFamily="18" charset="0"/>
                <a:cs typeface="Times New Roman" pitchFamily="18" charset="0"/>
              </a:rPr>
              <a:t> час </a:t>
            </a:r>
            <a:r>
              <a:rPr lang="ru-RU" dirty="0" err="1" smtClean="0">
                <a:latin typeface="Times New Roman" pitchFamily="18" charset="0"/>
                <a:cs typeface="Times New Roman" pitchFamily="18" charset="0"/>
              </a:rPr>
              <a:t>дихання</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розширюються</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підіймаються</a:t>
            </a:r>
            <a:r>
              <a:rPr lang="ru-RU" dirty="0" smtClean="0">
                <a:latin typeface="Times New Roman" pitchFamily="18" charset="0"/>
                <a:cs typeface="Times New Roman" pitchFamily="18" charset="0"/>
              </a:rPr>
              <a:t>.</a:t>
            </a:r>
          </a:p>
          <a:p>
            <a:r>
              <a:rPr lang="ru-RU" dirty="0" err="1" smtClean="0">
                <a:latin typeface="Times New Roman" pitchFamily="18" charset="0"/>
                <a:cs typeface="Times New Roman" pitchFamily="18" charset="0"/>
              </a:rPr>
              <a:t>Можна</a:t>
            </a:r>
            <a:r>
              <a:rPr lang="ru-RU" dirty="0" smtClean="0">
                <a:latin typeface="Times New Roman" pitchFamily="18" charset="0"/>
                <a:cs typeface="Times New Roman" pitchFamily="18" charset="0"/>
              </a:rPr>
              <a:t>  обрати  </a:t>
            </a:r>
            <a:r>
              <a:rPr lang="ru-RU" dirty="0" err="1" smtClean="0">
                <a:latin typeface="Times New Roman" pitchFamily="18" charset="0"/>
                <a:cs typeface="Times New Roman" pitchFamily="18" charset="0"/>
              </a:rPr>
              <a:t>кілька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із</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запропонованих</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варіантів</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дій</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Прицьому</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важливо</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розуміти</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що</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це</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екстрена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допомога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Важливо</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шукати</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можливість</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впливати</a:t>
            </a:r>
            <a:r>
              <a:rPr lang="ru-RU" dirty="0" smtClean="0">
                <a:latin typeface="Times New Roman" pitchFamily="18" charset="0"/>
                <a:cs typeface="Times New Roman" pitchFamily="18" charset="0"/>
              </a:rPr>
              <a:t> на причину </a:t>
            </a:r>
            <a:r>
              <a:rPr lang="ru-RU" dirty="0" err="1" smtClean="0">
                <a:latin typeface="Times New Roman" pitchFamily="18" charset="0"/>
                <a:cs typeface="Times New Roman" pitchFamily="18" charset="0"/>
              </a:rPr>
              <a:t>панічної</a:t>
            </a:r>
            <a:r>
              <a:rPr lang="ru-RU" dirty="0" smtClean="0">
                <a:latin typeface="Times New Roman" pitchFamily="18" charset="0"/>
                <a:cs typeface="Times New Roman" pitchFamily="18" charset="0"/>
              </a:rPr>
              <a:t> атаки.</a:t>
            </a:r>
            <a:endParaRPr lang="ru-RU" dirty="0">
              <a:latin typeface="Times New Roman" pitchFamily="18" charset="0"/>
              <a:cs typeface="Times New Roman" pitchFamily="18" charset="0"/>
            </a:endParaRPr>
          </a:p>
        </p:txBody>
      </p:sp>
      <p:pic>
        <p:nvPicPr>
          <p:cNvPr id="2" name="Рисунок 1"/>
          <p:cNvPicPr>
            <a:picLocks noChangeAspect="1"/>
          </p:cNvPicPr>
          <p:nvPr/>
        </p:nvPicPr>
        <p:blipFill>
          <a:blip r:embed="rId2"/>
          <a:stretch>
            <a:fillRect/>
          </a:stretch>
        </p:blipFill>
        <p:spPr>
          <a:xfrm>
            <a:off x="575835" y="343716"/>
            <a:ext cx="932769" cy="841321"/>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3" y="609600"/>
            <a:ext cx="9056601" cy="884903"/>
          </a:xfrm>
        </p:spPr>
        <p:txBody>
          <a:bodyPr/>
          <a:lstStyle/>
          <a:p>
            <a:r>
              <a:rPr lang="ru-RU" b="1" dirty="0" smtClean="0">
                <a:solidFill>
                  <a:schemeClr val="accent2">
                    <a:lumMod val="75000"/>
                  </a:schemeClr>
                </a:solidFill>
                <a:latin typeface="Times New Roman" pitchFamily="18" charset="0"/>
                <a:cs typeface="Times New Roman" pitchFamily="18" charset="0"/>
              </a:rPr>
              <a:t>       </a:t>
            </a:r>
            <a:r>
              <a:rPr lang="ru-RU" b="1" dirty="0" err="1" smtClean="0">
                <a:solidFill>
                  <a:schemeClr val="accent2">
                    <a:lumMod val="75000"/>
                  </a:schemeClr>
                </a:solidFill>
                <a:latin typeface="Times New Roman" pitchFamily="18" charset="0"/>
                <a:cs typeface="Times New Roman" pitchFamily="18" charset="0"/>
              </a:rPr>
              <a:t>Посттравматичний</a:t>
            </a:r>
            <a:r>
              <a:rPr lang="ru-RU" b="1" dirty="0" smtClean="0">
                <a:solidFill>
                  <a:schemeClr val="accent2">
                    <a:lumMod val="75000"/>
                  </a:schemeClr>
                </a:solidFill>
                <a:latin typeface="Times New Roman" pitchFamily="18" charset="0"/>
                <a:cs typeface="Times New Roman" pitchFamily="18" charset="0"/>
              </a:rPr>
              <a:t> </a:t>
            </a:r>
            <a:r>
              <a:rPr lang="ru-RU" b="1" dirty="0" err="1">
                <a:solidFill>
                  <a:schemeClr val="accent2">
                    <a:lumMod val="75000"/>
                  </a:schemeClr>
                </a:solidFill>
                <a:latin typeface="Times New Roman" pitchFamily="18" charset="0"/>
                <a:cs typeface="Times New Roman" pitchFamily="18" charset="0"/>
              </a:rPr>
              <a:t>стресовий</a:t>
            </a:r>
            <a:r>
              <a:rPr lang="ru-RU" b="1" dirty="0">
                <a:solidFill>
                  <a:schemeClr val="accent2">
                    <a:lumMod val="75000"/>
                  </a:schemeClr>
                </a:solidFill>
                <a:latin typeface="Times New Roman" pitchFamily="18" charset="0"/>
                <a:cs typeface="Times New Roman" pitchFamily="18" charset="0"/>
              </a:rPr>
              <a:t> </a:t>
            </a:r>
            <a:r>
              <a:rPr lang="ru-RU" b="1" dirty="0" err="1">
                <a:solidFill>
                  <a:schemeClr val="accent2">
                    <a:lumMod val="75000"/>
                  </a:schemeClr>
                </a:solidFill>
                <a:latin typeface="Times New Roman" pitchFamily="18" charset="0"/>
                <a:cs typeface="Times New Roman" pitchFamily="18" charset="0"/>
              </a:rPr>
              <a:t>розлад</a:t>
            </a:r>
            <a:endParaRPr lang="uk-UA" b="1" dirty="0">
              <a:solidFill>
                <a:schemeClr val="accent2">
                  <a:lumMod val="75000"/>
                </a:schemeClr>
              </a:solidFill>
              <a:latin typeface="Times New Roman" pitchFamily="18" charset="0"/>
              <a:cs typeface="Times New Roman" pitchFamily="18" charset="0"/>
            </a:endParaRPr>
          </a:p>
        </p:txBody>
      </p:sp>
      <p:sp>
        <p:nvSpPr>
          <p:cNvPr id="3" name="Объект 2"/>
          <p:cNvSpPr>
            <a:spLocks noGrp="1"/>
          </p:cNvSpPr>
          <p:nvPr>
            <p:ph idx="1"/>
          </p:nvPr>
        </p:nvSpPr>
        <p:spPr>
          <a:xfrm>
            <a:off x="677334" y="1573161"/>
            <a:ext cx="8596668" cy="4468201"/>
          </a:xfrm>
        </p:spPr>
        <p:txBody>
          <a:bodyPr>
            <a:noAutofit/>
          </a:bodyPr>
          <a:lstStyle/>
          <a:p>
            <a:r>
              <a:rPr lang="uk-UA" sz="2400" dirty="0">
                <a:solidFill>
                  <a:schemeClr val="accent2">
                    <a:lumMod val="75000"/>
                  </a:schemeClr>
                </a:solidFill>
                <a:latin typeface="Times New Roman" pitchFamily="18" charset="0"/>
                <a:cs typeface="Times New Roman" pitchFamily="18" charset="0"/>
              </a:rPr>
              <a:t>Війна в Україні порушила відчуття безпеки та призвела до стресу, психологічні наслідки якого можуть загрожувати здоровому майбутньому як дорослих, так і дітей. Пережитий травматичний досвід може стати причиною розвитку </a:t>
            </a:r>
            <a:r>
              <a:rPr lang="uk-UA" sz="2400" b="1" u="sng" dirty="0">
                <a:solidFill>
                  <a:schemeClr val="accent2">
                    <a:lumMod val="75000"/>
                  </a:schemeClr>
                </a:solidFill>
                <a:latin typeface="Times New Roman" pitchFamily="18" charset="0"/>
                <a:cs typeface="Times New Roman" pitchFamily="18" charset="0"/>
              </a:rPr>
              <a:t>посттравматичного стресового розладу (ПТСР</a:t>
            </a:r>
            <a:r>
              <a:rPr lang="uk-UA" sz="2400" b="1" dirty="0">
                <a:solidFill>
                  <a:schemeClr val="accent2">
                    <a:lumMod val="75000"/>
                  </a:schemeClr>
                </a:solidFill>
                <a:latin typeface="Times New Roman" pitchFamily="18" charset="0"/>
                <a:cs typeface="Times New Roman" pitchFamily="18" charset="0"/>
              </a:rPr>
              <a:t>). </a:t>
            </a:r>
            <a:endParaRPr lang="uk-UA" sz="2400" b="1" dirty="0" smtClean="0">
              <a:solidFill>
                <a:schemeClr val="accent2">
                  <a:lumMod val="75000"/>
                </a:schemeClr>
              </a:solidFill>
              <a:latin typeface="Times New Roman" pitchFamily="18" charset="0"/>
              <a:cs typeface="Times New Roman" pitchFamily="18" charset="0"/>
            </a:endParaRPr>
          </a:p>
          <a:p>
            <a:r>
              <a:rPr lang="uk-UA" sz="2400" b="1" dirty="0" smtClean="0">
                <a:solidFill>
                  <a:schemeClr val="accent2">
                    <a:lumMod val="75000"/>
                  </a:schemeClr>
                </a:solidFill>
                <a:latin typeface="Times New Roman" pitchFamily="18" charset="0"/>
                <a:cs typeface="Times New Roman" pitchFamily="18" charset="0"/>
              </a:rPr>
              <a:t>ПТСР</a:t>
            </a:r>
            <a:r>
              <a:rPr lang="uk-UA" sz="2400" dirty="0" smtClean="0">
                <a:solidFill>
                  <a:schemeClr val="accent2">
                    <a:lumMod val="75000"/>
                  </a:schemeClr>
                </a:solidFill>
                <a:latin typeface="Times New Roman" pitchFamily="18" charset="0"/>
                <a:cs typeface="Times New Roman" pitchFamily="18" charset="0"/>
              </a:rPr>
              <a:t> </a:t>
            </a:r>
            <a:r>
              <a:rPr lang="uk-UA" sz="2400" dirty="0">
                <a:solidFill>
                  <a:schemeClr val="accent2">
                    <a:lumMod val="75000"/>
                  </a:schemeClr>
                </a:solidFill>
                <a:latin typeface="Times New Roman" pitchFamily="18" charset="0"/>
                <a:cs typeface="Times New Roman" pitchFamily="18" charset="0"/>
              </a:rPr>
              <a:t>— це екстремальна реакція на сильний стрес у разі загрози життю людини. Частота виникнення ПТСР саме в момент надзвичайної ситуації низька. Зазвичай він починає проявлятися приблизно через шість місяців після травматичної події. Якщо стрес має потужну і тривалу дію, наприклад, перебування в окупації, обстріли, повітряні тривоги тощо, то ймовірність розвитку ПТСР зростає</a:t>
            </a:r>
          </a:p>
        </p:txBody>
      </p:sp>
      <p:pic>
        <p:nvPicPr>
          <p:cNvPr id="4" name="Рисунок 3"/>
          <p:cNvPicPr>
            <a:picLocks noChangeAspect="1"/>
          </p:cNvPicPr>
          <p:nvPr/>
        </p:nvPicPr>
        <p:blipFill>
          <a:blip r:embed="rId2"/>
          <a:stretch>
            <a:fillRect/>
          </a:stretch>
        </p:blipFill>
        <p:spPr>
          <a:xfrm>
            <a:off x="320196" y="284803"/>
            <a:ext cx="932769" cy="841321"/>
          </a:xfrm>
          <a:prstGeom prst="rect">
            <a:avLst/>
          </a:prstGeom>
        </p:spPr>
      </p:pic>
      <p:pic>
        <p:nvPicPr>
          <p:cNvPr id="5" name="Рисунок 4"/>
          <p:cNvPicPr>
            <a:picLocks noChangeAspect="1"/>
          </p:cNvPicPr>
          <p:nvPr/>
        </p:nvPicPr>
        <p:blipFill>
          <a:blip r:embed="rId3"/>
          <a:stretch>
            <a:fillRect/>
          </a:stretch>
        </p:blipFill>
        <p:spPr>
          <a:xfrm>
            <a:off x="9274002" y="2518680"/>
            <a:ext cx="2697750" cy="2903293"/>
          </a:xfrm>
          <a:prstGeom prst="rect">
            <a:avLst/>
          </a:prstGeom>
        </p:spPr>
      </p:pic>
    </p:spTree>
    <p:extLst>
      <p:ext uri="{BB962C8B-B14F-4D97-AF65-F5344CB8AC3E}">
        <p14:creationId xmlns:p14="http://schemas.microsoft.com/office/powerpoint/2010/main" val="20156773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1" dirty="0">
                <a:latin typeface="Times New Roman" pitchFamily="18" charset="0"/>
                <a:cs typeface="Times New Roman" pitchFamily="18" charset="0"/>
              </a:rPr>
              <a:t>Прояви ПТСР у дітей:</a:t>
            </a:r>
          </a:p>
        </p:txBody>
      </p:sp>
      <p:sp>
        <p:nvSpPr>
          <p:cNvPr id="3" name="Объект 2"/>
          <p:cNvSpPr>
            <a:spLocks noGrp="1"/>
          </p:cNvSpPr>
          <p:nvPr>
            <p:ph idx="1"/>
          </p:nvPr>
        </p:nvSpPr>
        <p:spPr>
          <a:xfrm>
            <a:off x="677334" y="1563329"/>
            <a:ext cx="8596668" cy="4478033"/>
          </a:xfrm>
        </p:spPr>
        <p:txBody>
          <a:bodyPr>
            <a:noAutofit/>
          </a:bodyPr>
          <a:lstStyle/>
          <a:p>
            <a:r>
              <a:rPr lang="uk-UA" sz="2000" b="1" dirty="0" smtClean="0">
                <a:latin typeface="Times New Roman" pitchFamily="18" charset="0"/>
                <a:cs typeface="Times New Roman" pitchFamily="18" charset="0"/>
              </a:rPr>
              <a:t>постійне </a:t>
            </a:r>
            <a:r>
              <a:rPr lang="uk-UA" sz="2000" b="1" dirty="0">
                <a:latin typeface="Times New Roman" pitchFamily="18" charset="0"/>
                <a:cs typeface="Times New Roman" pitchFamily="18" charset="0"/>
              </a:rPr>
              <a:t>згадування пережитих подій </a:t>
            </a:r>
            <a:r>
              <a:rPr lang="uk-UA" sz="2000" dirty="0">
                <a:latin typeface="Times New Roman" pitchFamily="18" charset="0"/>
                <a:cs typeface="Times New Roman" pitchFamily="18" charset="0"/>
              </a:rPr>
              <a:t>(нав’язливі спогади, про які дитина може не зізнаватися дорослим) і водночас уникання всього, що нагадує їй про пережите; </a:t>
            </a:r>
            <a:endParaRPr lang="uk-UA" sz="2000" dirty="0" smtClean="0">
              <a:latin typeface="Times New Roman" pitchFamily="18" charset="0"/>
              <a:cs typeface="Times New Roman" pitchFamily="18" charset="0"/>
            </a:endParaRPr>
          </a:p>
          <a:p>
            <a:r>
              <a:rPr lang="uk-UA" sz="2000" b="1" dirty="0" smtClean="0">
                <a:latin typeface="Times New Roman" pitchFamily="18" charset="0"/>
                <a:cs typeface="Times New Roman" pitchFamily="18" charset="0"/>
              </a:rPr>
              <a:t>емоційне </a:t>
            </a:r>
            <a:r>
              <a:rPr lang="uk-UA" sz="2000" b="1" dirty="0">
                <a:latin typeface="Times New Roman" pitchFamily="18" charset="0"/>
                <a:cs typeface="Times New Roman" pitchFamily="18" charset="0"/>
              </a:rPr>
              <a:t>напруження</a:t>
            </a:r>
            <a:r>
              <a:rPr lang="uk-UA" sz="2000" dirty="0">
                <a:latin typeface="Times New Roman" pitchFamily="18" charset="0"/>
                <a:cs typeface="Times New Roman" pitchFamily="18" charset="0"/>
              </a:rPr>
              <a:t>, вияви агресії або ж, навпаки, апатичність, </a:t>
            </a:r>
            <a:r>
              <a:rPr lang="uk-UA" sz="2000" dirty="0" err="1">
                <a:latin typeface="Times New Roman" pitchFamily="18" charset="0"/>
                <a:cs typeface="Times New Roman" pitchFamily="18" charset="0"/>
              </a:rPr>
              <a:t>депресивність</a:t>
            </a:r>
            <a:r>
              <a:rPr lang="uk-UA" sz="2000" dirty="0">
                <a:latin typeface="Times New Roman" pitchFamily="18" charset="0"/>
                <a:cs typeface="Times New Roman" pitchFamily="18" charset="0"/>
              </a:rPr>
              <a:t>, емоційна відстороненість</a:t>
            </a:r>
            <a:r>
              <a:rPr lang="uk-UA" sz="2000" dirty="0" smtClean="0">
                <a:latin typeface="Times New Roman" pitchFamily="18" charset="0"/>
                <a:cs typeface="Times New Roman" pitchFamily="18" charset="0"/>
              </a:rPr>
              <a:t>;</a:t>
            </a:r>
          </a:p>
          <a:p>
            <a:r>
              <a:rPr lang="uk-UA" sz="2000" dirty="0" smtClean="0">
                <a:latin typeface="Times New Roman" pitchFamily="18" charset="0"/>
                <a:cs typeface="Times New Roman" pitchFamily="18" charset="0"/>
              </a:rPr>
              <a:t> </a:t>
            </a:r>
            <a:r>
              <a:rPr lang="uk-UA" sz="2000" b="1" dirty="0">
                <a:latin typeface="Times New Roman" pitchFamily="18" charset="0"/>
                <a:cs typeface="Times New Roman" pitchFamily="18" charset="0"/>
              </a:rPr>
              <a:t>порушення сну, </a:t>
            </a:r>
            <a:r>
              <a:rPr lang="uk-UA" sz="2000" dirty="0">
                <a:latin typeface="Times New Roman" pitchFamily="18" charset="0"/>
                <a:cs typeface="Times New Roman" pitchFamily="18" charset="0"/>
              </a:rPr>
              <a:t>страшні сновидіння, через які дитина прокидається вночі (діти дошкільного і молодшого шкільного віку можуть при цьому плакати</a:t>
            </a:r>
            <a:r>
              <a:rPr lang="uk-UA" sz="2000" dirty="0" smtClean="0">
                <a:latin typeface="Times New Roman" pitchFamily="18" charset="0"/>
                <a:cs typeface="Times New Roman" pitchFamily="18" charset="0"/>
              </a:rPr>
              <a:t>);</a:t>
            </a:r>
          </a:p>
          <a:p>
            <a:r>
              <a:rPr lang="uk-UA" sz="2000" b="1" dirty="0" smtClean="0">
                <a:latin typeface="Times New Roman" pitchFamily="18" charset="0"/>
                <a:cs typeface="Times New Roman" pitchFamily="18" charset="0"/>
              </a:rPr>
              <a:t>тривожність</a:t>
            </a:r>
            <a:r>
              <a:rPr lang="uk-UA" sz="2000" dirty="0" smtClean="0">
                <a:latin typeface="Times New Roman" pitchFamily="18" charset="0"/>
                <a:cs typeface="Times New Roman" pitchFamily="18" charset="0"/>
              </a:rPr>
              <a:t> </a:t>
            </a:r>
            <a:r>
              <a:rPr lang="uk-UA" sz="2000" dirty="0">
                <a:latin typeface="Times New Roman" pitchFamily="18" charset="0"/>
                <a:cs typeface="Times New Roman" pitchFamily="18" charset="0"/>
              </a:rPr>
              <a:t>та постійне очікування повторення подій; </a:t>
            </a:r>
            <a:endParaRPr lang="uk-UA" sz="2000" dirty="0" smtClean="0">
              <a:latin typeface="Times New Roman" pitchFamily="18" charset="0"/>
              <a:cs typeface="Times New Roman" pitchFamily="18" charset="0"/>
            </a:endParaRPr>
          </a:p>
          <a:p>
            <a:r>
              <a:rPr lang="uk-UA" sz="2000" b="1" dirty="0" smtClean="0">
                <a:latin typeface="Times New Roman" pitchFamily="18" charset="0"/>
                <a:cs typeface="Times New Roman" pitchFamily="18" charset="0"/>
              </a:rPr>
              <a:t>порушення</a:t>
            </a:r>
            <a:r>
              <a:rPr lang="uk-UA" sz="2000" dirty="0" smtClean="0">
                <a:latin typeface="Times New Roman" pitchFamily="18" charset="0"/>
                <a:cs typeface="Times New Roman" pitchFamily="18" charset="0"/>
              </a:rPr>
              <a:t> </a:t>
            </a:r>
            <a:r>
              <a:rPr lang="uk-UA" sz="2000" dirty="0">
                <a:latin typeface="Times New Roman" pitchFamily="18" charset="0"/>
                <a:cs typeface="Times New Roman" pitchFamily="18" charset="0"/>
              </a:rPr>
              <a:t>пам’яті, уваги, здатності вчитися; </a:t>
            </a:r>
            <a:endParaRPr lang="uk-UA" sz="2000" dirty="0" smtClean="0">
              <a:latin typeface="Times New Roman" pitchFamily="18" charset="0"/>
              <a:cs typeface="Times New Roman" pitchFamily="18" charset="0"/>
            </a:endParaRPr>
          </a:p>
          <a:p>
            <a:r>
              <a:rPr lang="uk-UA" sz="2000" b="1" dirty="0" smtClean="0">
                <a:latin typeface="Times New Roman" pitchFamily="18" charset="0"/>
                <a:cs typeface="Times New Roman" pitchFamily="18" charset="0"/>
              </a:rPr>
              <a:t>постійне </a:t>
            </a:r>
            <a:r>
              <a:rPr lang="uk-UA" sz="2000" b="1" dirty="0">
                <a:latin typeface="Times New Roman" pitchFamily="18" charset="0"/>
                <a:cs typeface="Times New Roman" pitchFamily="18" charset="0"/>
              </a:rPr>
              <a:t>повторювання </a:t>
            </a:r>
            <a:r>
              <a:rPr lang="uk-UA" sz="2000" dirty="0">
                <a:latin typeface="Times New Roman" pitchFamily="18" charset="0"/>
                <a:cs typeface="Times New Roman" pitchFamily="18" charset="0"/>
              </a:rPr>
              <a:t>сюжету пережитого у грі, зацикленість на ньому (властиво дітям дошкільного та молодшого шкільного віку); </a:t>
            </a:r>
            <a:endParaRPr lang="uk-UA" sz="2000" dirty="0" smtClean="0">
              <a:latin typeface="Times New Roman" pitchFamily="18" charset="0"/>
              <a:cs typeface="Times New Roman" pitchFamily="18" charset="0"/>
            </a:endParaRPr>
          </a:p>
          <a:p>
            <a:r>
              <a:rPr lang="uk-UA" sz="2000" b="1" dirty="0" err="1" smtClean="0">
                <a:latin typeface="Times New Roman" pitchFamily="18" charset="0"/>
                <a:cs typeface="Times New Roman" pitchFamily="18" charset="0"/>
              </a:rPr>
              <a:t>саморуйнівна</a:t>
            </a:r>
            <a:r>
              <a:rPr lang="uk-UA" sz="2000" b="1" dirty="0" smtClean="0">
                <a:latin typeface="Times New Roman" pitchFamily="18" charset="0"/>
                <a:cs typeface="Times New Roman" pitchFamily="18" charset="0"/>
              </a:rPr>
              <a:t> </a:t>
            </a:r>
            <a:r>
              <a:rPr lang="uk-UA" sz="2000" b="1" dirty="0">
                <a:latin typeface="Times New Roman" pitchFamily="18" charset="0"/>
                <a:cs typeface="Times New Roman" pitchFamily="18" charset="0"/>
              </a:rPr>
              <a:t>поведінка </a:t>
            </a:r>
            <a:r>
              <a:rPr lang="uk-UA" sz="2000" dirty="0">
                <a:latin typeface="Times New Roman" pitchFamily="18" charset="0"/>
                <a:cs typeface="Times New Roman" pitchFamily="18" charset="0"/>
              </a:rPr>
              <a:t>(зокрема у підлітків: </a:t>
            </a:r>
            <a:r>
              <a:rPr lang="uk-UA" sz="2000" dirty="0" err="1">
                <a:latin typeface="Times New Roman" pitchFamily="18" charset="0"/>
                <a:cs typeface="Times New Roman" pitchFamily="18" charset="0"/>
              </a:rPr>
              <a:t>самоушкодження</a:t>
            </a:r>
            <a:r>
              <a:rPr lang="uk-UA" sz="2000" dirty="0">
                <a:latin typeface="Times New Roman" pitchFamily="18" charset="0"/>
                <a:cs typeface="Times New Roman" pitchFamily="18" charset="0"/>
              </a:rPr>
              <a:t>, вживання алкоголю, наркотиків, ігрова залежність).</a:t>
            </a:r>
          </a:p>
        </p:txBody>
      </p:sp>
      <p:pic>
        <p:nvPicPr>
          <p:cNvPr id="4" name="Рисунок 3"/>
          <p:cNvPicPr>
            <a:picLocks noChangeAspect="1"/>
          </p:cNvPicPr>
          <p:nvPr/>
        </p:nvPicPr>
        <p:blipFill>
          <a:blip r:embed="rId2"/>
          <a:stretch>
            <a:fillRect/>
          </a:stretch>
        </p:blipFill>
        <p:spPr>
          <a:xfrm>
            <a:off x="978957" y="428679"/>
            <a:ext cx="932769" cy="841321"/>
          </a:xfrm>
          <a:prstGeom prst="rect">
            <a:avLst/>
          </a:prstGeom>
        </p:spPr>
      </p:pic>
    </p:spTree>
    <p:extLst>
      <p:ext uri="{BB962C8B-B14F-4D97-AF65-F5344CB8AC3E}">
        <p14:creationId xmlns:p14="http://schemas.microsoft.com/office/powerpoint/2010/main" val="14478823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9799520" cy="1320800"/>
          </a:xfrm>
        </p:spPr>
        <p:txBody>
          <a:bodyPr/>
          <a:lstStyle/>
          <a:p>
            <a:pPr algn="ctr"/>
            <a:r>
              <a:rPr lang="uk-UA" b="1" dirty="0">
                <a:solidFill>
                  <a:schemeClr val="accent2">
                    <a:lumMod val="75000"/>
                  </a:schemeClr>
                </a:solidFill>
                <a:latin typeface="Times New Roman" pitchFamily="18" charset="0"/>
                <a:cs typeface="Times New Roman" pitchFamily="18" charset="0"/>
              </a:rPr>
              <a:t>Що дорослі можуть зробити для дітей</a:t>
            </a:r>
          </a:p>
        </p:txBody>
      </p:sp>
      <p:sp>
        <p:nvSpPr>
          <p:cNvPr id="3" name="Объект 2"/>
          <p:cNvSpPr>
            <a:spLocks noGrp="1"/>
          </p:cNvSpPr>
          <p:nvPr>
            <p:ph idx="1"/>
          </p:nvPr>
        </p:nvSpPr>
        <p:spPr>
          <a:xfrm>
            <a:off x="677334" y="1504335"/>
            <a:ext cx="10496944" cy="5353665"/>
          </a:xfrm>
        </p:spPr>
        <p:txBody>
          <a:bodyPr>
            <a:normAutofit fontScale="85000" lnSpcReduction="10000"/>
          </a:bodyPr>
          <a:lstStyle/>
          <a:p>
            <a:r>
              <a:rPr lang="uk-UA" i="1" dirty="0" smtClean="0">
                <a:latin typeface="Times New Roman" pitchFamily="18" charset="0"/>
                <a:cs typeface="Times New Roman" pitchFamily="18" charset="0"/>
              </a:rPr>
              <a:t>Забезпечити </a:t>
            </a:r>
            <a:r>
              <a:rPr lang="uk-UA" i="1" dirty="0">
                <a:latin typeface="Times New Roman" pitchFamily="18" charset="0"/>
                <a:cs typeface="Times New Roman" pitchFamily="18" charset="0"/>
              </a:rPr>
              <a:t>(відновити) почуття безпеки </a:t>
            </a:r>
            <a:r>
              <a:rPr lang="uk-UA" dirty="0">
                <a:latin typeface="Times New Roman" pitchFamily="18" charset="0"/>
                <a:cs typeface="Times New Roman" pitchFamily="18" charset="0"/>
              </a:rPr>
              <a:t>в той спосіб та тією мірою, які є можливими на цю мить. </a:t>
            </a:r>
            <a:endParaRPr lang="uk-UA" dirty="0" smtClean="0">
              <a:latin typeface="Times New Roman" pitchFamily="18" charset="0"/>
              <a:cs typeface="Times New Roman" pitchFamily="18" charset="0"/>
            </a:endParaRPr>
          </a:p>
          <a:p>
            <a:r>
              <a:rPr lang="uk-UA" i="1" dirty="0" smtClean="0">
                <a:latin typeface="Times New Roman" pitchFamily="18" charset="0"/>
                <a:cs typeface="Times New Roman" pitchFamily="18" charset="0"/>
              </a:rPr>
              <a:t> </a:t>
            </a:r>
            <a:r>
              <a:rPr lang="uk-UA" i="1" dirty="0">
                <a:latin typeface="Times New Roman" pitchFamily="18" charset="0"/>
                <a:cs typeface="Times New Roman" pitchFamily="18" charset="0"/>
              </a:rPr>
              <a:t>Заохочувати дитину до фізичної активності </a:t>
            </a:r>
            <a:r>
              <a:rPr lang="uk-UA" dirty="0">
                <a:latin typeface="Times New Roman" pitchFamily="18" charset="0"/>
                <a:cs typeface="Times New Roman" pitchFamily="18" charset="0"/>
              </a:rPr>
              <a:t>(фізкультура, танці, регулярні прогулянки на свіжому повітрі тощо</a:t>
            </a:r>
            <a:r>
              <a:rPr lang="uk-UA" dirty="0" smtClean="0">
                <a:latin typeface="Times New Roman" pitchFamily="18" charset="0"/>
                <a:cs typeface="Times New Roman" pitchFamily="18" charset="0"/>
              </a:rPr>
              <a:t>). </a:t>
            </a:r>
          </a:p>
          <a:p>
            <a:r>
              <a:rPr lang="uk-UA" i="1" dirty="0" smtClean="0">
                <a:latin typeface="Times New Roman" pitchFamily="18" charset="0"/>
                <a:cs typeface="Times New Roman" pitchFamily="18" charset="0"/>
              </a:rPr>
              <a:t>Подбати </a:t>
            </a:r>
            <a:r>
              <a:rPr lang="uk-UA" i="1" dirty="0">
                <a:latin typeface="Times New Roman" pitchFamily="18" charset="0"/>
                <a:cs typeface="Times New Roman" pitchFamily="18" charset="0"/>
              </a:rPr>
              <a:t>про те, щоб діти не забували про свої тілесні потреби</a:t>
            </a:r>
            <a:r>
              <a:rPr lang="uk-UA" dirty="0">
                <a:latin typeface="Times New Roman" pitchFamily="18" charset="0"/>
                <a:cs typeface="Times New Roman" pitchFamily="18" charset="0"/>
              </a:rPr>
              <a:t>: пили воду, ходили до туалету, достатньо їли, були вдягнені відповідно до навколишньої температури. </a:t>
            </a:r>
            <a:endParaRPr lang="uk-UA" dirty="0" smtClean="0">
              <a:latin typeface="Times New Roman" pitchFamily="18" charset="0"/>
              <a:cs typeface="Times New Roman" pitchFamily="18" charset="0"/>
            </a:endParaRPr>
          </a:p>
          <a:p>
            <a:r>
              <a:rPr lang="uk-UA" i="1" dirty="0" smtClean="0">
                <a:latin typeface="Times New Roman" pitchFamily="18" charset="0"/>
                <a:cs typeface="Times New Roman" pitchFamily="18" charset="0"/>
              </a:rPr>
              <a:t>Відновити </a:t>
            </a:r>
            <a:r>
              <a:rPr lang="uk-UA" i="1" dirty="0">
                <a:latin typeface="Times New Roman" pitchFamily="18" charset="0"/>
                <a:cs typeface="Times New Roman" pitchFamily="18" charset="0"/>
              </a:rPr>
              <a:t>режим дня, </a:t>
            </a:r>
            <a:r>
              <a:rPr lang="uk-UA" dirty="0">
                <a:latin typeface="Times New Roman" pitchFamily="18" charset="0"/>
                <a:cs typeface="Times New Roman" pitchFamily="18" charset="0"/>
              </a:rPr>
              <a:t>наскільки це можливо (навчання у школі, якщо це доступно, виконання певних завдань, рухова активність, режим сну тощо). Це дає дітям почуття захищеності, додає ресурсу і надії на повернення до звичайного мирного життя. </a:t>
            </a:r>
            <a:endParaRPr lang="uk-UA" dirty="0" smtClean="0">
              <a:latin typeface="Times New Roman" pitchFamily="18" charset="0"/>
              <a:cs typeface="Times New Roman" pitchFamily="18" charset="0"/>
            </a:endParaRPr>
          </a:p>
          <a:p>
            <a:r>
              <a:rPr lang="uk-UA" i="1" dirty="0" smtClean="0">
                <a:latin typeface="Times New Roman" pitchFamily="18" charset="0"/>
                <a:cs typeface="Times New Roman" pitchFamily="18" charset="0"/>
              </a:rPr>
              <a:t>Забезпечувати </a:t>
            </a:r>
            <a:r>
              <a:rPr lang="uk-UA" i="1" dirty="0">
                <a:latin typeface="Times New Roman" pitchFamily="18" charset="0"/>
                <a:cs typeface="Times New Roman" pitchFamily="18" charset="0"/>
              </a:rPr>
              <a:t>дитині почуття близькості та підтримки </a:t>
            </a:r>
            <a:r>
              <a:rPr lang="uk-UA" dirty="0">
                <a:latin typeface="Times New Roman" pitchFamily="18" charset="0"/>
                <a:cs typeface="Times New Roman" pitchFamily="18" charset="0"/>
              </a:rPr>
              <a:t>(у першу чергу з боку батьків або осіб, які їх замінюють) — дитина має знати, що близькі люди поруч і що вони її люблять</a:t>
            </a:r>
            <a:r>
              <a:rPr lang="uk-UA" dirty="0" smtClean="0">
                <a:latin typeface="Times New Roman" pitchFamily="18" charset="0"/>
                <a:cs typeface="Times New Roman" pitchFamily="18" charset="0"/>
              </a:rPr>
              <a:t>. Вислуховувати </a:t>
            </a:r>
            <a:r>
              <a:rPr lang="uk-UA" dirty="0">
                <a:latin typeface="Times New Roman" pitchFamily="18" charset="0"/>
                <a:cs typeface="Times New Roman" pitchFamily="18" charset="0"/>
              </a:rPr>
              <a:t>дитину, коли вона хоче поговорити, бути уважними до її запитань і давати чесні відповіді, які відповідають віку дитини</a:t>
            </a:r>
            <a:r>
              <a:rPr lang="uk-UA" dirty="0" smtClean="0">
                <a:latin typeface="Times New Roman" pitchFamily="18" charset="0"/>
                <a:cs typeface="Times New Roman" pitchFamily="18" charset="0"/>
              </a:rPr>
              <a:t>.</a:t>
            </a:r>
          </a:p>
          <a:p>
            <a:r>
              <a:rPr lang="uk-UA" dirty="0" smtClean="0">
                <a:latin typeface="Times New Roman" pitchFamily="18" charset="0"/>
                <a:cs typeface="Times New Roman" pitchFamily="18" charset="0"/>
              </a:rPr>
              <a:t> </a:t>
            </a:r>
            <a:r>
              <a:rPr lang="uk-UA" i="1" dirty="0">
                <a:latin typeface="Times New Roman" pitchFamily="18" charset="0"/>
                <a:cs typeface="Times New Roman" pitchFamily="18" charset="0"/>
              </a:rPr>
              <a:t>Дозволити дитині висловлювати емоції та почуття. </a:t>
            </a:r>
            <a:r>
              <a:rPr lang="uk-UA" dirty="0">
                <a:latin typeface="Times New Roman" pitchFamily="18" charset="0"/>
                <a:cs typeface="Times New Roman" pitchFamily="18" charset="0"/>
              </a:rPr>
              <a:t>Не можна говорити «не згадуй цього» або «</a:t>
            </a:r>
            <a:r>
              <a:rPr lang="uk-UA" dirty="0" err="1">
                <a:latin typeface="Times New Roman" pitchFamily="18" charset="0"/>
                <a:cs typeface="Times New Roman" pitchFamily="18" charset="0"/>
              </a:rPr>
              <a:t>забудь</a:t>
            </a:r>
            <a:r>
              <a:rPr lang="uk-UA" dirty="0">
                <a:latin typeface="Times New Roman" pitchFamily="18" charset="0"/>
                <a:cs typeface="Times New Roman" pitchFamily="18" charset="0"/>
              </a:rPr>
              <a:t> про це» — навпаки, важливо дати змогу максимально висловитися та проявити емоції. </a:t>
            </a:r>
            <a:endParaRPr lang="uk-UA" dirty="0" smtClean="0">
              <a:latin typeface="Times New Roman" pitchFamily="18" charset="0"/>
              <a:cs typeface="Times New Roman" pitchFamily="18" charset="0"/>
            </a:endParaRPr>
          </a:p>
          <a:p>
            <a:r>
              <a:rPr lang="uk-UA" dirty="0" smtClean="0">
                <a:latin typeface="Times New Roman" pitchFamily="18" charset="0"/>
                <a:cs typeface="Times New Roman" pitchFamily="18" charset="0"/>
              </a:rPr>
              <a:t> </a:t>
            </a:r>
            <a:r>
              <a:rPr lang="uk-UA" i="1" dirty="0">
                <a:latin typeface="Times New Roman" pitchFamily="18" charset="0"/>
                <a:cs typeface="Times New Roman" pitchFamily="18" charset="0"/>
              </a:rPr>
              <a:t>Пояснювати дитині, що сталося</a:t>
            </a:r>
            <a:r>
              <a:rPr lang="uk-UA" dirty="0">
                <a:latin typeface="Times New Roman" pitchFamily="18" charset="0"/>
                <a:cs typeface="Times New Roman" pitchFamily="18" charset="0"/>
              </a:rPr>
              <a:t>, давати правдиву інформацію доступними для її віку словами. Дітям важливо розуміти ситуацію в цілому та причини того, що сталося. </a:t>
            </a:r>
            <a:endParaRPr lang="uk-UA" dirty="0" smtClean="0">
              <a:latin typeface="Times New Roman" pitchFamily="18" charset="0"/>
              <a:cs typeface="Times New Roman" pitchFamily="18" charset="0"/>
            </a:endParaRPr>
          </a:p>
          <a:p>
            <a:r>
              <a:rPr lang="uk-UA" i="1" dirty="0" smtClean="0">
                <a:latin typeface="Times New Roman" pitchFamily="18" charset="0"/>
                <a:cs typeface="Times New Roman" pitchFamily="18" charset="0"/>
              </a:rPr>
              <a:t>Заохочувати </a:t>
            </a:r>
            <a:r>
              <a:rPr lang="uk-UA" i="1" dirty="0">
                <a:latin typeface="Times New Roman" pitchFamily="18" charset="0"/>
                <a:cs typeface="Times New Roman" pitchFamily="18" charset="0"/>
              </a:rPr>
              <a:t>дитину до спілкування </a:t>
            </a:r>
            <a:r>
              <a:rPr lang="uk-UA" dirty="0">
                <a:latin typeface="Times New Roman" pitchFamily="18" charset="0"/>
                <a:cs typeface="Times New Roman" pitchFamily="18" charset="0"/>
              </a:rPr>
              <a:t>з однолітками, діяльності у громаді, доступної для її віку, тощо. </a:t>
            </a:r>
            <a:endParaRPr lang="uk-UA" dirty="0" smtClean="0">
              <a:latin typeface="Times New Roman" pitchFamily="18" charset="0"/>
              <a:cs typeface="Times New Roman" pitchFamily="18" charset="0"/>
            </a:endParaRPr>
          </a:p>
          <a:p>
            <a:r>
              <a:rPr lang="uk-UA" dirty="0" smtClean="0">
                <a:latin typeface="Times New Roman" pitchFamily="18" charset="0"/>
                <a:cs typeface="Times New Roman" pitchFamily="18" charset="0"/>
              </a:rPr>
              <a:t>У </a:t>
            </a:r>
            <a:r>
              <a:rPr lang="uk-UA" dirty="0">
                <a:latin typeface="Times New Roman" pitchFamily="18" charset="0"/>
                <a:cs typeface="Times New Roman" pitchFamily="18" charset="0"/>
              </a:rPr>
              <a:t>разі прояву агресії важливо </a:t>
            </a:r>
            <a:r>
              <a:rPr lang="uk-UA" i="1" dirty="0">
                <a:latin typeface="Times New Roman" pitchFamily="18" charset="0"/>
                <a:cs typeface="Times New Roman" pitchFamily="18" charset="0"/>
              </a:rPr>
              <a:t>формувати здорові поведінкові рамки</a:t>
            </a:r>
            <a:r>
              <a:rPr lang="uk-UA" dirty="0">
                <a:latin typeface="Times New Roman" pitchFamily="18" charset="0"/>
                <a:cs typeface="Times New Roman" pitchFamily="18" charset="0"/>
              </a:rPr>
              <a:t>: попри те що дитині може бути важко справлятися з емоціями, вона повинна розуміти, що кривдити інших, слабших або тварин </a:t>
            </a:r>
            <a:r>
              <a:rPr lang="uk-UA" dirty="0" smtClean="0">
                <a:latin typeface="Times New Roman" pitchFamily="18" charset="0"/>
                <a:cs typeface="Times New Roman" pitchFamily="18" charset="0"/>
              </a:rPr>
              <a:t>неприпустимо.</a:t>
            </a:r>
          </a:p>
          <a:p>
            <a:r>
              <a:rPr lang="uk-UA" i="1" dirty="0" smtClean="0">
                <a:latin typeface="Times New Roman" pitchFamily="18" charset="0"/>
                <a:cs typeface="Times New Roman" pitchFamily="18" charset="0"/>
              </a:rPr>
              <a:t>Звернутися </a:t>
            </a:r>
            <a:r>
              <a:rPr lang="uk-UA" i="1" dirty="0">
                <a:latin typeface="Times New Roman" pitchFamily="18" charset="0"/>
                <a:cs typeface="Times New Roman" pitchFamily="18" charset="0"/>
              </a:rPr>
              <a:t>по фахову </a:t>
            </a:r>
            <a:r>
              <a:rPr lang="uk-UA" dirty="0">
                <a:latin typeface="Times New Roman" pitchFamily="18" charset="0"/>
                <a:cs typeface="Times New Roman" pitchFamily="18" charset="0"/>
              </a:rPr>
              <a:t>психологічну/психотерапевтичну </a:t>
            </a:r>
            <a:r>
              <a:rPr lang="uk-UA" i="1" dirty="0">
                <a:latin typeface="Times New Roman" pitchFamily="18" charset="0"/>
                <a:cs typeface="Times New Roman" pitchFamily="18" charset="0"/>
              </a:rPr>
              <a:t>допомогу </a:t>
            </a:r>
            <a:r>
              <a:rPr lang="uk-UA" dirty="0">
                <a:latin typeface="Times New Roman" pitchFamily="18" charset="0"/>
                <a:cs typeface="Times New Roman" pitchFamily="18" charset="0"/>
              </a:rPr>
              <a:t>чи супровід: фахівці підкажуть дитині та батькам, як справлятися з емоціями, як навчитися релаксації, як контролювати важкі спогади тощо</a:t>
            </a:r>
          </a:p>
        </p:txBody>
      </p:sp>
      <p:pic>
        <p:nvPicPr>
          <p:cNvPr id="4" name="Рисунок 3"/>
          <p:cNvPicPr>
            <a:picLocks noChangeAspect="1"/>
          </p:cNvPicPr>
          <p:nvPr/>
        </p:nvPicPr>
        <p:blipFill>
          <a:blip r:embed="rId2"/>
          <a:stretch>
            <a:fillRect/>
          </a:stretch>
        </p:blipFill>
        <p:spPr>
          <a:xfrm>
            <a:off x="556170" y="333965"/>
            <a:ext cx="932769" cy="841321"/>
          </a:xfrm>
          <a:prstGeom prst="rect">
            <a:avLst/>
          </a:prstGeom>
        </p:spPr>
      </p:pic>
    </p:spTree>
    <p:extLst>
      <p:ext uri="{BB962C8B-B14F-4D97-AF65-F5344CB8AC3E}">
        <p14:creationId xmlns:p14="http://schemas.microsoft.com/office/powerpoint/2010/main" val="45314497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4000" dirty="0">
                <a:solidFill>
                  <a:schemeClr val="accent2">
                    <a:lumMod val="75000"/>
                  </a:schemeClr>
                </a:solidFill>
                <a:latin typeface="Times New Roman" pitchFamily="18" charset="0"/>
                <a:cs typeface="Times New Roman" pitchFamily="18" charset="0"/>
              </a:rPr>
              <a:t>Депресія та її симптоми</a:t>
            </a:r>
          </a:p>
        </p:txBody>
      </p:sp>
      <p:sp>
        <p:nvSpPr>
          <p:cNvPr id="3" name="Объект 2"/>
          <p:cNvSpPr>
            <a:spLocks noGrp="1"/>
          </p:cNvSpPr>
          <p:nvPr>
            <p:ph idx="1"/>
          </p:nvPr>
        </p:nvSpPr>
        <p:spPr>
          <a:xfrm>
            <a:off x="677334" y="1658319"/>
            <a:ext cx="8596668" cy="4383043"/>
          </a:xfrm>
        </p:spPr>
        <p:txBody>
          <a:bodyPr>
            <a:normAutofit lnSpcReduction="10000"/>
          </a:bodyPr>
          <a:lstStyle/>
          <a:p>
            <a:pPr>
              <a:buNone/>
            </a:pPr>
            <a:r>
              <a:rPr lang="uk-UA" sz="2400" dirty="0" smtClean="0">
                <a:latin typeface="Times New Roman" pitchFamily="18" charset="0"/>
                <a:cs typeface="Times New Roman" pitchFamily="18" charset="0"/>
              </a:rPr>
              <a:t>       Депресія </a:t>
            </a:r>
            <a:r>
              <a:rPr lang="uk-UA" sz="2400" dirty="0">
                <a:latin typeface="Times New Roman" pitchFamily="18" charset="0"/>
                <a:cs typeface="Times New Roman" pitchFamily="18" charset="0"/>
              </a:rPr>
              <a:t>— це стан, коли людина відчуває глибокий сум та безнадійність, втрачає сенс життя, і це впливає на її ставлення до себе та стосунки з іншими людьми. Часто депресія супроводжується тривогою. Діти, які перебувають у стані стресу та/ або переживають втрату близьких, можуть мати розлади уваги, складнощі в навчанні, змінювати поведінку. Якщо такі симптоми тривають щонайменше два тижні, це може свідчити про депресію. Такий діагноз може поставити лише фахівець. Усі люди, навіть трирічні діти, можуть переживати депресію. У підлітків це трапляється частіше, ніж у дітей молодшого віку. У дітей, які пережили втрату і горе, ймовірність розвитку депресії також </a:t>
            </a:r>
            <a:r>
              <a:rPr lang="uk-UA" sz="2400" dirty="0" smtClean="0">
                <a:latin typeface="Times New Roman" pitchFamily="18" charset="0"/>
                <a:cs typeface="Times New Roman" pitchFamily="18" charset="0"/>
              </a:rPr>
              <a:t>вища</a:t>
            </a:r>
            <a:endParaRPr lang="uk-UA" dirty="0"/>
          </a:p>
        </p:txBody>
      </p:sp>
      <p:pic>
        <p:nvPicPr>
          <p:cNvPr id="4" name="Рисунок 3"/>
          <p:cNvPicPr>
            <a:picLocks noChangeAspect="1"/>
          </p:cNvPicPr>
          <p:nvPr/>
        </p:nvPicPr>
        <p:blipFill>
          <a:blip r:embed="rId2"/>
          <a:stretch>
            <a:fillRect/>
          </a:stretch>
        </p:blipFill>
        <p:spPr>
          <a:xfrm>
            <a:off x="801976" y="428679"/>
            <a:ext cx="932769" cy="841321"/>
          </a:xfrm>
          <a:prstGeom prst="rect">
            <a:avLst/>
          </a:prstGeom>
        </p:spPr>
      </p:pic>
      <p:pic>
        <p:nvPicPr>
          <p:cNvPr id="5" name="Рисунок 4"/>
          <p:cNvPicPr>
            <a:picLocks noChangeAspect="1"/>
          </p:cNvPicPr>
          <p:nvPr/>
        </p:nvPicPr>
        <p:blipFill>
          <a:blip r:embed="rId3"/>
          <a:stretch>
            <a:fillRect/>
          </a:stretch>
        </p:blipFill>
        <p:spPr>
          <a:xfrm>
            <a:off x="9274002" y="2513978"/>
            <a:ext cx="2505043" cy="2389202"/>
          </a:xfrm>
          <a:prstGeom prst="rect">
            <a:avLst/>
          </a:prstGeom>
        </p:spPr>
      </p:pic>
    </p:spTree>
    <p:extLst>
      <p:ext uri="{BB962C8B-B14F-4D97-AF65-F5344CB8AC3E}">
        <p14:creationId xmlns:p14="http://schemas.microsoft.com/office/powerpoint/2010/main" val="401400495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3" y="609600"/>
            <a:ext cx="9427561" cy="1320800"/>
          </a:xfrm>
        </p:spPr>
        <p:txBody>
          <a:bodyPr>
            <a:normAutofit/>
          </a:bodyPr>
          <a:lstStyle/>
          <a:p>
            <a:pPr algn="ctr"/>
            <a:r>
              <a:rPr lang="ru-RU" sz="4000" b="1" dirty="0">
                <a:latin typeface="Times New Roman" pitchFamily="18" charset="0"/>
                <a:cs typeface="Times New Roman" pitchFamily="18" charset="0"/>
              </a:rPr>
              <a:t>Як </a:t>
            </a:r>
            <a:r>
              <a:rPr lang="ru-RU" sz="4000" b="1" dirty="0" err="1">
                <a:latin typeface="Times New Roman" pitchFamily="18" charset="0"/>
                <a:cs typeface="Times New Roman" pitchFamily="18" charset="0"/>
              </a:rPr>
              <a:t>зрозуміти</a:t>
            </a:r>
            <a:r>
              <a:rPr lang="ru-RU" sz="4000" b="1" dirty="0">
                <a:latin typeface="Times New Roman" pitchFamily="18" charset="0"/>
                <a:cs typeface="Times New Roman" pitchFamily="18" charset="0"/>
              </a:rPr>
              <a:t>, </a:t>
            </a:r>
            <a:r>
              <a:rPr lang="ru-RU" sz="4000" b="1" dirty="0" err="1">
                <a:latin typeface="Times New Roman" pitchFamily="18" charset="0"/>
                <a:cs typeface="Times New Roman" pitchFamily="18" charset="0"/>
              </a:rPr>
              <a:t>що</a:t>
            </a:r>
            <a:r>
              <a:rPr lang="ru-RU" sz="4000" b="1" dirty="0">
                <a:latin typeface="Times New Roman" pitchFamily="18" charset="0"/>
                <a:cs typeface="Times New Roman" pitchFamily="18" charset="0"/>
              </a:rPr>
              <a:t> в </a:t>
            </a:r>
            <a:r>
              <a:rPr lang="ru-RU" sz="4000" b="1" dirty="0" err="1">
                <a:latin typeface="Times New Roman" pitchFamily="18" charset="0"/>
                <a:cs typeface="Times New Roman" pitchFamily="18" charset="0"/>
              </a:rPr>
              <a:t>дитини</a:t>
            </a:r>
            <a:r>
              <a:rPr lang="ru-RU" sz="4000" b="1" dirty="0">
                <a:latin typeface="Times New Roman" pitchFamily="18" charset="0"/>
                <a:cs typeface="Times New Roman" pitchFamily="18" charset="0"/>
              </a:rPr>
              <a:t> </a:t>
            </a:r>
            <a:r>
              <a:rPr lang="ru-RU" sz="4000" b="1" dirty="0" err="1">
                <a:latin typeface="Times New Roman" pitchFamily="18" charset="0"/>
                <a:cs typeface="Times New Roman" pitchFamily="18" charset="0"/>
              </a:rPr>
              <a:t>депресія</a:t>
            </a:r>
            <a:endParaRPr lang="uk-UA" sz="4000" b="1" dirty="0">
              <a:latin typeface="Times New Roman" pitchFamily="18" charset="0"/>
              <a:cs typeface="Times New Roman" pitchFamily="18" charset="0"/>
            </a:endParaRPr>
          </a:p>
        </p:txBody>
      </p:sp>
      <p:sp>
        <p:nvSpPr>
          <p:cNvPr id="3" name="Объект 2"/>
          <p:cNvSpPr>
            <a:spLocks noGrp="1"/>
          </p:cNvSpPr>
          <p:nvPr>
            <p:ph idx="1"/>
          </p:nvPr>
        </p:nvSpPr>
        <p:spPr>
          <a:xfrm>
            <a:off x="677334" y="1484671"/>
            <a:ext cx="8978110" cy="4978122"/>
          </a:xfrm>
        </p:spPr>
        <p:txBody>
          <a:bodyPr>
            <a:normAutofit/>
          </a:bodyPr>
          <a:lstStyle/>
          <a:p>
            <a:pPr>
              <a:buNone/>
            </a:pPr>
            <a:r>
              <a:rPr lang="uk-UA" sz="2000" dirty="0" smtClean="0">
                <a:latin typeface="Times New Roman" pitchFamily="18" charset="0"/>
                <a:cs typeface="Times New Roman" pitchFamily="18" charset="0"/>
              </a:rPr>
              <a:t>     </a:t>
            </a:r>
            <a:r>
              <a:rPr lang="uk-UA" sz="2000" dirty="0" smtClean="0">
                <a:solidFill>
                  <a:schemeClr val="accent2">
                    <a:lumMod val="75000"/>
                  </a:schemeClr>
                </a:solidFill>
                <a:latin typeface="Times New Roman" pitchFamily="18" charset="0"/>
                <a:cs typeface="Times New Roman" pitchFamily="18" charset="0"/>
              </a:rPr>
              <a:t>Якщо </a:t>
            </a:r>
            <a:r>
              <a:rPr lang="uk-UA" sz="2000" dirty="0">
                <a:solidFill>
                  <a:schemeClr val="accent2">
                    <a:lumMod val="75000"/>
                  </a:schemeClr>
                </a:solidFill>
                <a:latin typeface="Times New Roman" pitchFamily="18" charset="0"/>
                <a:cs typeface="Times New Roman" pitchFamily="18" charset="0"/>
              </a:rPr>
              <a:t>деякі з наведених нижче симптомів тривають щонайменше два тижні, варто звернутися до спеціаліста, щоб виключити депресивний розлад: </a:t>
            </a:r>
            <a:endParaRPr lang="uk-UA" sz="2000" dirty="0" smtClean="0">
              <a:solidFill>
                <a:schemeClr val="accent2">
                  <a:lumMod val="75000"/>
                </a:schemeClr>
              </a:solidFill>
              <a:latin typeface="Times New Roman" pitchFamily="18" charset="0"/>
              <a:cs typeface="Times New Roman" pitchFamily="18" charset="0"/>
            </a:endParaRPr>
          </a:p>
          <a:p>
            <a:r>
              <a:rPr lang="uk-UA" sz="2000" dirty="0" smtClean="0">
                <a:solidFill>
                  <a:schemeClr val="accent2">
                    <a:lumMod val="75000"/>
                  </a:schemeClr>
                </a:solidFill>
                <a:latin typeface="Times New Roman" pitchFamily="18" charset="0"/>
                <a:cs typeface="Times New Roman" pitchFamily="18" charset="0"/>
              </a:rPr>
              <a:t>зміна </a:t>
            </a:r>
            <a:r>
              <a:rPr lang="uk-UA" sz="2000" dirty="0">
                <a:solidFill>
                  <a:schemeClr val="accent2">
                    <a:lumMod val="75000"/>
                  </a:schemeClr>
                </a:solidFill>
                <a:latin typeface="Times New Roman" pitchFamily="18" charset="0"/>
                <a:cs typeface="Times New Roman" pitchFamily="18" charset="0"/>
              </a:rPr>
              <a:t>ваги; </a:t>
            </a:r>
            <a:endParaRPr lang="uk-UA" sz="2000" dirty="0" smtClean="0">
              <a:solidFill>
                <a:schemeClr val="accent2">
                  <a:lumMod val="75000"/>
                </a:schemeClr>
              </a:solidFill>
              <a:latin typeface="Times New Roman" pitchFamily="18" charset="0"/>
              <a:cs typeface="Times New Roman" pitchFamily="18" charset="0"/>
            </a:endParaRPr>
          </a:p>
          <a:p>
            <a:r>
              <a:rPr lang="uk-UA" sz="2000" dirty="0" smtClean="0">
                <a:solidFill>
                  <a:schemeClr val="accent2">
                    <a:lumMod val="75000"/>
                  </a:schemeClr>
                </a:solidFill>
                <a:latin typeface="Times New Roman" pitchFamily="18" charset="0"/>
                <a:cs typeface="Times New Roman" pitchFamily="18" charset="0"/>
              </a:rPr>
              <a:t>порушення </a:t>
            </a:r>
            <a:r>
              <a:rPr lang="uk-UA" sz="2000" dirty="0">
                <a:solidFill>
                  <a:schemeClr val="accent2">
                    <a:lumMod val="75000"/>
                  </a:schemeClr>
                </a:solidFill>
                <a:latin typeface="Times New Roman" pitchFamily="18" charset="0"/>
                <a:cs typeface="Times New Roman" pitchFamily="18" charset="0"/>
              </a:rPr>
              <a:t>сну</a:t>
            </a:r>
            <a:r>
              <a:rPr lang="uk-UA" sz="2000" dirty="0" smtClean="0">
                <a:solidFill>
                  <a:schemeClr val="accent2">
                    <a:lumMod val="75000"/>
                  </a:schemeClr>
                </a:solidFill>
                <a:latin typeface="Times New Roman" pitchFamily="18" charset="0"/>
                <a:cs typeface="Times New Roman" pitchFamily="18" charset="0"/>
              </a:rPr>
              <a:t>;</a:t>
            </a:r>
          </a:p>
          <a:p>
            <a:r>
              <a:rPr lang="uk-UA" sz="2000" dirty="0" smtClean="0">
                <a:solidFill>
                  <a:schemeClr val="accent2">
                    <a:lumMod val="75000"/>
                  </a:schemeClr>
                </a:solidFill>
                <a:latin typeface="Times New Roman" pitchFamily="18" charset="0"/>
                <a:cs typeface="Times New Roman" pitchFamily="18" charset="0"/>
              </a:rPr>
              <a:t> </a:t>
            </a:r>
            <a:r>
              <a:rPr lang="uk-UA" sz="2000" dirty="0">
                <a:solidFill>
                  <a:schemeClr val="accent2">
                    <a:lumMod val="75000"/>
                  </a:schemeClr>
                </a:solidFill>
                <a:latin typeface="Times New Roman" pitchFamily="18" charset="0"/>
                <a:cs typeface="Times New Roman" pitchFamily="18" charset="0"/>
              </a:rPr>
              <a:t>незвичний і постійний смуток або дратівливість</a:t>
            </a:r>
            <a:r>
              <a:rPr lang="uk-UA" sz="2000" dirty="0" smtClean="0">
                <a:solidFill>
                  <a:schemeClr val="accent2">
                    <a:lumMod val="75000"/>
                  </a:schemeClr>
                </a:solidFill>
                <a:latin typeface="Times New Roman" pitchFamily="18" charset="0"/>
                <a:cs typeface="Times New Roman" pitchFamily="18" charset="0"/>
              </a:rPr>
              <a:t>;</a:t>
            </a:r>
          </a:p>
          <a:p>
            <a:r>
              <a:rPr lang="uk-UA" sz="2000" dirty="0" smtClean="0">
                <a:solidFill>
                  <a:schemeClr val="accent2">
                    <a:lumMod val="75000"/>
                  </a:schemeClr>
                </a:solidFill>
                <a:latin typeface="Times New Roman" pitchFamily="18" charset="0"/>
                <a:cs typeface="Times New Roman" pitchFamily="18" charset="0"/>
              </a:rPr>
              <a:t> </a:t>
            </a:r>
            <a:r>
              <a:rPr lang="uk-UA" sz="2000" dirty="0">
                <a:solidFill>
                  <a:schemeClr val="accent2">
                    <a:lumMod val="75000"/>
                  </a:schemeClr>
                </a:solidFill>
                <a:latin typeface="Times New Roman" pitchFamily="18" charset="0"/>
                <a:cs typeface="Times New Roman" pitchFamily="18" charset="0"/>
              </a:rPr>
              <a:t>раптова втрата інтересу до занять, які завжди подобалися </a:t>
            </a:r>
            <a:r>
              <a:rPr lang="uk-UA" sz="2000" dirty="0" smtClean="0">
                <a:solidFill>
                  <a:schemeClr val="accent2">
                    <a:lumMod val="75000"/>
                  </a:schemeClr>
                </a:solidFill>
                <a:latin typeface="Times New Roman" pitchFamily="18" charset="0"/>
                <a:cs typeface="Times New Roman" pitchFamily="18" charset="0"/>
              </a:rPr>
              <a:t>дитині;</a:t>
            </a:r>
          </a:p>
          <a:p>
            <a:r>
              <a:rPr lang="uk-UA" sz="2000" dirty="0" smtClean="0">
                <a:solidFill>
                  <a:schemeClr val="accent2">
                    <a:lumMod val="75000"/>
                  </a:schemeClr>
                </a:solidFill>
                <a:latin typeface="Times New Roman" pitchFamily="18" charset="0"/>
                <a:cs typeface="Times New Roman" pitchFamily="18" charset="0"/>
              </a:rPr>
              <a:t>млявість</a:t>
            </a:r>
            <a:r>
              <a:rPr lang="uk-UA" sz="2000" dirty="0">
                <a:solidFill>
                  <a:schemeClr val="accent2">
                    <a:lumMod val="75000"/>
                  </a:schemeClr>
                </a:solidFill>
                <a:latin typeface="Times New Roman" pitchFamily="18" charset="0"/>
                <a:cs typeface="Times New Roman" pitchFamily="18" charset="0"/>
              </a:rPr>
              <a:t>; </a:t>
            </a:r>
            <a:endParaRPr lang="uk-UA" sz="2000" dirty="0" smtClean="0">
              <a:solidFill>
                <a:schemeClr val="accent2">
                  <a:lumMod val="75000"/>
                </a:schemeClr>
              </a:solidFill>
              <a:latin typeface="Times New Roman" pitchFamily="18" charset="0"/>
              <a:cs typeface="Times New Roman" pitchFamily="18" charset="0"/>
            </a:endParaRPr>
          </a:p>
          <a:p>
            <a:r>
              <a:rPr lang="uk-UA" sz="2000" dirty="0" smtClean="0">
                <a:solidFill>
                  <a:schemeClr val="accent2">
                    <a:lumMod val="75000"/>
                  </a:schemeClr>
                </a:solidFill>
                <a:latin typeface="Times New Roman" pitchFamily="18" charset="0"/>
                <a:cs typeface="Times New Roman" pitchFamily="18" charset="0"/>
              </a:rPr>
              <a:t>зниження </a:t>
            </a:r>
            <a:r>
              <a:rPr lang="uk-UA" sz="2000" dirty="0">
                <a:solidFill>
                  <a:schemeClr val="accent2">
                    <a:lumMod val="75000"/>
                  </a:schemeClr>
                </a:solidFill>
                <a:latin typeface="Times New Roman" pitchFamily="18" charset="0"/>
                <a:cs typeface="Times New Roman" pitchFamily="18" charset="0"/>
              </a:rPr>
              <a:t>самооцінки</a:t>
            </a:r>
            <a:r>
              <a:rPr lang="uk-UA" sz="2000" dirty="0" smtClean="0">
                <a:solidFill>
                  <a:schemeClr val="accent2">
                    <a:lumMod val="75000"/>
                  </a:schemeClr>
                </a:solidFill>
                <a:latin typeface="Times New Roman" pitchFamily="18" charset="0"/>
                <a:cs typeface="Times New Roman" pitchFamily="18" charset="0"/>
              </a:rPr>
              <a:t>;</a:t>
            </a:r>
          </a:p>
          <a:p>
            <a:r>
              <a:rPr lang="uk-UA" sz="2000" dirty="0" smtClean="0">
                <a:solidFill>
                  <a:schemeClr val="accent2">
                    <a:lumMod val="75000"/>
                  </a:schemeClr>
                </a:solidFill>
                <a:latin typeface="Times New Roman" pitchFamily="18" charset="0"/>
                <a:cs typeface="Times New Roman" pitchFamily="18" charset="0"/>
              </a:rPr>
              <a:t> </a:t>
            </a:r>
            <a:r>
              <a:rPr lang="uk-UA" sz="2000" dirty="0">
                <a:solidFill>
                  <a:schemeClr val="accent2">
                    <a:lumMod val="75000"/>
                  </a:schemeClr>
                </a:solidFill>
                <a:latin typeface="Times New Roman" pitchFamily="18" charset="0"/>
                <a:cs typeface="Times New Roman" pitchFamily="18" charset="0"/>
              </a:rPr>
              <a:t>відчуття безнадійності; </a:t>
            </a:r>
            <a:endParaRPr lang="uk-UA" sz="2000" dirty="0" smtClean="0">
              <a:solidFill>
                <a:schemeClr val="accent2">
                  <a:lumMod val="75000"/>
                </a:schemeClr>
              </a:solidFill>
              <a:latin typeface="Times New Roman" pitchFamily="18" charset="0"/>
              <a:cs typeface="Times New Roman" pitchFamily="18" charset="0"/>
            </a:endParaRPr>
          </a:p>
          <a:p>
            <a:r>
              <a:rPr lang="uk-UA" sz="2000" dirty="0" smtClean="0">
                <a:solidFill>
                  <a:schemeClr val="accent2">
                    <a:lumMod val="75000"/>
                  </a:schemeClr>
                </a:solidFill>
                <a:latin typeface="Times New Roman" pitchFamily="18" charset="0"/>
                <a:cs typeface="Times New Roman" pitchFamily="18" charset="0"/>
              </a:rPr>
              <a:t>думки </a:t>
            </a:r>
            <a:r>
              <a:rPr lang="uk-UA" sz="2000" dirty="0">
                <a:solidFill>
                  <a:schemeClr val="accent2">
                    <a:lumMod val="75000"/>
                  </a:schemeClr>
                </a:solidFill>
                <a:latin typeface="Times New Roman" pitchFamily="18" charset="0"/>
                <a:cs typeface="Times New Roman" pitchFamily="18" charset="0"/>
              </a:rPr>
              <a:t>про самогубство або спроби його вчинити. </a:t>
            </a:r>
            <a:endParaRPr lang="uk-UA" sz="2000" dirty="0" smtClean="0">
              <a:solidFill>
                <a:schemeClr val="accent2">
                  <a:lumMod val="75000"/>
                </a:schemeClr>
              </a:solidFill>
              <a:latin typeface="Times New Roman" pitchFamily="18" charset="0"/>
              <a:cs typeface="Times New Roman" pitchFamily="18" charset="0"/>
            </a:endParaRPr>
          </a:p>
          <a:p>
            <a:pPr marL="0" indent="0">
              <a:buNone/>
            </a:pPr>
            <a:r>
              <a:rPr lang="uk-UA" sz="2000" dirty="0" smtClean="0">
                <a:solidFill>
                  <a:schemeClr val="accent2">
                    <a:lumMod val="75000"/>
                  </a:schemeClr>
                </a:solidFill>
                <a:latin typeface="Times New Roman" pitchFamily="18" charset="0"/>
                <a:cs typeface="Times New Roman" pitchFamily="18" charset="0"/>
              </a:rPr>
              <a:t>Батьки </a:t>
            </a:r>
            <a:r>
              <a:rPr lang="uk-UA" sz="2000" dirty="0">
                <a:solidFill>
                  <a:schemeClr val="accent2">
                    <a:lumMod val="75000"/>
                  </a:schemeClr>
                </a:solidFill>
                <a:latin typeface="Times New Roman" pitchFamily="18" charset="0"/>
                <a:cs typeface="Times New Roman" pitchFamily="18" charset="0"/>
              </a:rPr>
              <a:t>мають звернути увагу на ці раптові зміни в поведінці своїх дітей. Якщо така поведінка зберігається, батьки повинні діяти </a:t>
            </a:r>
            <a:r>
              <a:rPr lang="uk-UA" sz="2000" dirty="0" smtClean="0">
                <a:solidFill>
                  <a:schemeClr val="accent2">
                    <a:lumMod val="75000"/>
                  </a:schemeClr>
                </a:solidFill>
                <a:latin typeface="Times New Roman" pitchFamily="18" charset="0"/>
                <a:cs typeface="Times New Roman" pitchFamily="18" charset="0"/>
              </a:rPr>
              <a:t>негайно</a:t>
            </a:r>
            <a:endParaRPr lang="uk-UA" sz="2000" dirty="0">
              <a:solidFill>
                <a:schemeClr val="accent2">
                  <a:lumMod val="75000"/>
                </a:schemeClr>
              </a:solidFill>
              <a:latin typeface="Times New Roman" pitchFamily="18" charset="0"/>
              <a:cs typeface="Times New Roman" pitchFamily="18" charset="0"/>
            </a:endParaRPr>
          </a:p>
          <a:p>
            <a:endParaRPr lang="uk-UA" dirty="0"/>
          </a:p>
        </p:txBody>
      </p:sp>
      <p:pic>
        <p:nvPicPr>
          <p:cNvPr id="4" name="Рисунок 3"/>
          <p:cNvPicPr>
            <a:picLocks noChangeAspect="1"/>
          </p:cNvPicPr>
          <p:nvPr/>
        </p:nvPicPr>
        <p:blipFill>
          <a:blip r:embed="rId2"/>
          <a:stretch>
            <a:fillRect/>
          </a:stretch>
        </p:blipFill>
        <p:spPr>
          <a:xfrm>
            <a:off x="310363" y="333965"/>
            <a:ext cx="932769" cy="841321"/>
          </a:xfrm>
          <a:prstGeom prst="rect">
            <a:avLst/>
          </a:prstGeom>
        </p:spPr>
      </p:pic>
    </p:spTree>
    <p:extLst>
      <p:ext uri="{BB962C8B-B14F-4D97-AF65-F5344CB8AC3E}">
        <p14:creationId xmlns:p14="http://schemas.microsoft.com/office/powerpoint/2010/main" val="47643827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8466666" cy="707756"/>
          </a:xfrm>
        </p:spPr>
        <p:txBody>
          <a:bodyPr/>
          <a:lstStyle/>
          <a:p>
            <a:pPr algn="ctr"/>
            <a:r>
              <a:rPr lang="ru-RU" b="1" dirty="0" smtClean="0">
                <a:latin typeface="Times New Roman" pitchFamily="18" charset="0"/>
                <a:cs typeface="Times New Roman" pitchFamily="18" charset="0"/>
              </a:rPr>
              <a:t>Як </a:t>
            </a:r>
            <a:r>
              <a:rPr lang="ru-RU" b="1" dirty="0" err="1" smtClean="0">
                <a:latin typeface="Times New Roman" pitchFamily="18" charset="0"/>
                <a:cs typeface="Times New Roman" pitchFamily="18" charset="0"/>
              </a:rPr>
              <a:t>можна</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допомогти</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дитині</a:t>
            </a:r>
            <a:endParaRPr lang="ru-RU" b="1" dirty="0">
              <a:latin typeface="Times New Roman" pitchFamily="18" charset="0"/>
              <a:cs typeface="Times New Roman" pitchFamily="18" charset="0"/>
            </a:endParaRPr>
          </a:p>
        </p:txBody>
      </p:sp>
      <p:sp>
        <p:nvSpPr>
          <p:cNvPr id="3" name="Содержимое 2"/>
          <p:cNvSpPr>
            <a:spLocks noGrp="1"/>
          </p:cNvSpPr>
          <p:nvPr>
            <p:ph idx="1"/>
          </p:nvPr>
        </p:nvSpPr>
        <p:spPr>
          <a:xfrm>
            <a:off x="677333" y="1518835"/>
            <a:ext cx="8745635" cy="4943958"/>
          </a:xfrm>
        </p:spPr>
        <p:txBody>
          <a:bodyPr>
            <a:normAutofit/>
          </a:bodyPr>
          <a:lstStyle/>
          <a:p>
            <a:pPr>
              <a:buNone/>
            </a:pPr>
            <a:r>
              <a:rPr lang="ru-RU" dirty="0" smtClean="0"/>
              <a:t>      </a:t>
            </a:r>
            <a:r>
              <a:rPr lang="ru-RU" sz="2000" dirty="0" err="1" smtClean="0">
                <a:latin typeface="Times New Roman" pitchFamily="18" charset="0"/>
                <a:cs typeface="Times New Roman" pitchFamily="18" charset="0"/>
              </a:rPr>
              <a:t>Перебувати</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поруч</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із</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людиною</a:t>
            </a:r>
            <a:r>
              <a:rPr lang="ru-RU" sz="2000" dirty="0" smtClean="0">
                <a:latin typeface="Times New Roman" pitchFamily="18" charset="0"/>
                <a:cs typeface="Times New Roman" pitchFamily="18" charset="0"/>
              </a:rPr>
              <a:t>, яка </a:t>
            </a:r>
            <a:r>
              <a:rPr lang="ru-RU" sz="2000" dirty="0" err="1" smtClean="0">
                <a:latin typeface="Times New Roman" pitchFamily="18" charset="0"/>
                <a:cs typeface="Times New Roman" pitchFamily="18" charset="0"/>
              </a:rPr>
              <a:t>має</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депресію</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важко</a:t>
            </a:r>
            <a:r>
              <a:rPr lang="ru-RU" sz="2000" dirty="0" smtClean="0">
                <a:latin typeface="Times New Roman" pitchFamily="18" charset="0"/>
                <a:cs typeface="Times New Roman" pitchFamily="18" charset="0"/>
              </a:rPr>
              <a:t>. Бути батьками </a:t>
            </a:r>
            <a:r>
              <a:rPr lang="ru-RU" sz="2000" dirty="0" err="1" smtClean="0">
                <a:latin typeface="Times New Roman" pitchFamily="18" charset="0"/>
                <a:cs typeface="Times New Roman" pitchFamily="18" charset="0"/>
              </a:rPr>
              <a:t>дитини</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з</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депресією</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ще</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важче</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бо</a:t>
            </a:r>
            <a:r>
              <a:rPr lang="ru-RU" sz="2000" dirty="0" smtClean="0">
                <a:latin typeface="Times New Roman" pitchFamily="18" charset="0"/>
                <a:cs typeface="Times New Roman" pitchFamily="18" charset="0"/>
              </a:rPr>
              <a:t> часто батьки </a:t>
            </a:r>
            <a:r>
              <a:rPr lang="ru-RU" sz="2000" dirty="0" err="1" smtClean="0">
                <a:latin typeface="Times New Roman" pitchFamily="18" charset="0"/>
                <a:cs typeface="Times New Roman" pitchFamily="18" charset="0"/>
              </a:rPr>
              <a:t>звинувачують</a:t>
            </a:r>
            <a:r>
              <a:rPr lang="ru-RU" sz="2000" dirty="0" smtClean="0">
                <a:latin typeface="Times New Roman" pitchFamily="18" charset="0"/>
                <a:cs typeface="Times New Roman" pitchFamily="18" charset="0"/>
              </a:rPr>
              <a:t>  себе  в  тому,  </a:t>
            </a:r>
            <a:r>
              <a:rPr lang="ru-RU" sz="2000" dirty="0" err="1" smtClean="0">
                <a:latin typeface="Times New Roman" pitchFamily="18" charset="0"/>
                <a:cs typeface="Times New Roman" pitchFamily="18" charset="0"/>
              </a:rPr>
              <a:t>що</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це</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сталося</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з</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дитиною</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Дорослим</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потрібно</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витримати</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це</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Варто</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пам’ятати</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що</a:t>
            </a:r>
            <a:r>
              <a:rPr lang="ru-RU" sz="2000" dirty="0" smtClean="0">
                <a:latin typeface="Times New Roman" pitchFamily="18" charset="0"/>
                <a:cs typeface="Times New Roman" pitchFamily="18" charset="0"/>
              </a:rPr>
              <a:t> у </a:t>
            </a:r>
            <a:r>
              <a:rPr lang="ru-RU" sz="2000" dirty="0" err="1" smtClean="0">
                <a:latin typeface="Times New Roman" pitchFamily="18" charset="0"/>
                <a:cs typeface="Times New Roman" pitchFamily="18" charset="0"/>
              </a:rPr>
              <a:t>стані</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дитини</a:t>
            </a:r>
            <a:r>
              <a:rPr lang="ru-RU" sz="2000" dirty="0" smtClean="0">
                <a:latin typeface="Times New Roman" pitchFamily="18" charset="0"/>
                <a:cs typeface="Times New Roman" pitchFamily="18" charset="0"/>
              </a:rPr>
              <a:t> не </a:t>
            </a:r>
            <a:r>
              <a:rPr lang="ru-RU" sz="2000" dirty="0" err="1" smtClean="0">
                <a:latin typeface="Times New Roman" pitchFamily="18" charset="0"/>
                <a:cs typeface="Times New Roman" pitchFamily="18" charset="0"/>
              </a:rPr>
              <a:t>завжди</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винні</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дорослі</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Під</a:t>
            </a:r>
            <a:r>
              <a:rPr lang="ru-RU" sz="2000" dirty="0" smtClean="0">
                <a:latin typeface="Times New Roman" pitchFamily="18" charset="0"/>
                <a:cs typeface="Times New Roman" pitchFamily="18" charset="0"/>
              </a:rPr>
              <a:t> час </a:t>
            </a:r>
            <a:r>
              <a:rPr lang="ru-RU" sz="2000" dirty="0" err="1" smtClean="0">
                <a:latin typeface="Times New Roman" pitchFamily="18" charset="0"/>
                <a:cs typeface="Times New Roman" pitchFamily="18" charset="0"/>
              </a:rPr>
              <a:t>війни</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спричинити</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депресію</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можуть</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швидше</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обставини</a:t>
            </a:r>
            <a:r>
              <a:rPr lang="ru-RU" sz="2000" dirty="0" smtClean="0">
                <a:latin typeface="Times New Roman" pitchFamily="18" charset="0"/>
                <a:cs typeface="Times New Roman" pitchFamily="18" charset="0"/>
              </a:rPr>
              <a:t>, на </a:t>
            </a:r>
            <a:r>
              <a:rPr lang="ru-RU" sz="2000" dirty="0" err="1" smtClean="0">
                <a:latin typeface="Times New Roman" pitchFamily="18" charset="0"/>
                <a:cs typeface="Times New Roman" pitchFamily="18" charset="0"/>
              </a:rPr>
              <a:t>які</a:t>
            </a:r>
            <a:r>
              <a:rPr lang="ru-RU" sz="2000" dirty="0" smtClean="0">
                <a:latin typeface="Times New Roman" pitchFamily="18" charset="0"/>
                <a:cs typeface="Times New Roman" pitchFamily="18" charset="0"/>
              </a:rPr>
              <a:t> батьки не </a:t>
            </a:r>
            <a:r>
              <a:rPr lang="ru-RU" sz="2000" dirty="0" err="1" smtClean="0">
                <a:latin typeface="Times New Roman" pitchFamily="18" charset="0"/>
                <a:cs typeface="Times New Roman" pitchFamily="18" charset="0"/>
              </a:rPr>
              <a:t>мають</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впливу</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і</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які</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не</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можуть</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контролювати</a:t>
            </a:r>
            <a:r>
              <a:rPr lang="ru-RU" sz="2000" dirty="0" smtClean="0">
                <a:latin typeface="Times New Roman" pitchFamily="18" charset="0"/>
                <a:cs typeface="Times New Roman" pitchFamily="18" charset="0"/>
              </a:rPr>
              <a:t>.</a:t>
            </a:r>
          </a:p>
          <a:p>
            <a:r>
              <a:rPr lang="ru-RU" sz="2000" dirty="0" err="1" smtClean="0">
                <a:latin typeface="Times New Roman" pitchFamily="18" charset="0"/>
                <a:cs typeface="Times New Roman" pitchFamily="18" charset="0"/>
              </a:rPr>
              <a:t>Дорослим</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необхідно</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піклуватися</a:t>
            </a:r>
            <a:r>
              <a:rPr lang="ru-RU" sz="2000" dirty="0" smtClean="0">
                <a:latin typeface="Times New Roman" pitchFamily="18" charset="0"/>
                <a:cs typeface="Times New Roman" pitchFamily="18" charset="0"/>
              </a:rPr>
              <a:t>  про  себе</a:t>
            </a:r>
          </a:p>
          <a:p>
            <a:r>
              <a:rPr lang="ru-RU" sz="2000" dirty="0" err="1" smtClean="0">
                <a:latin typeface="Times New Roman" pitchFamily="18" charset="0"/>
                <a:cs typeface="Times New Roman" pitchFamily="18" charset="0"/>
              </a:rPr>
              <a:t>Щоб</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підтримати</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дитину</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розмовляйте</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з</a:t>
            </a:r>
            <a:r>
              <a:rPr lang="ru-RU" sz="2000" dirty="0" smtClean="0">
                <a:latin typeface="Times New Roman" pitchFamily="18" charset="0"/>
                <a:cs typeface="Times New Roman" pitchFamily="18" charset="0"/>
              </a:rPr>
              <a:t> нею </a:t>
            </a:r>
            <a:r>
              <a:rPr lang="ru-RU" sz="2000" dirty="0" err="1" smtClean="0">
                <a:latin typeface="Times New Roman" pitchFamily="18" charset="0"/>
                <a:cs typeface="Times New Roman" pitchFamily="18" charset="0"/>
              </a:rPr>
              <a:t>якомога</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частіше</a:t>
            </a:r>
            <a:endParaRPr lang="ru-RU" sz="2000" dirty="0" smtClean="0">
              <a:latin typeface="Times New Roman" pitchFamily="18" charset="0"/>
              <a:cs typeface="Times New Roman" pitchFamily="18" charset="0"/>
            </a:endParaRPr>
          </a:p>
          <a:p>
            <a:r>
              <a:rPr lang="ru-RU" sz="2000" dirty="0" err="1" smtClean="0">
                <a:latin typeface="Times New Roman" pitchFamily="18" charset="0"/>
                <a:cs typeface="Times New Roman" pitchFamily="18" charset="0"/>
              </a:rPr>
              <a:t>Слідкуйте</a:t>
            </a:r>
            <a:r>
              <a:rPr lang="ru-RU" sz="2000" dirty="0" smtClean="0">
                <a:latin typeface="Times New Roman" pitchFamily="18" charset="0"/>
                <a:cs typeface="Times New Roman" pitchFamily="18" charset="0"/>
              </a:rPr>
              <a:t> за </a:t>
            </a:r>
            <a:r>
              <a:rPr lang="ru-RU" sz="2000" dirty="0" err="1" smtClean="0">
                <a:latin typeface="Times New Roman" pitchFamily="18" charset="0"/>
                <a:cs typeface="Times New Roman" pitchFamily="18" charset="0"/>
              </a:rPr>
              <a:t>тим</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щоб</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дитина</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була</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зайнята</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протягом</a:t>
            </a:r>
            <a:r>
              <a:rPr lang="ru-RU" sz="2000" dirty="0" smtClean="0">
                <a:latin typeface="Times New Roman" pitchFamily="18" charset="0"/>
                <a:cs typeface="Times New Roman" pitchFamily="18" charset="0"/>
              </a:rPr>
              <a:t> дня</a:t>
            </a:r>
          </a:p>
          <a:p>
            <a:pPr>
              <a:buNone/>
            </a:pP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Щоб</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відволікти</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дитину</a:t>
            </a:r>
            <a:r>
              <a:rPr lang="ru-RU" sz="2000" dirty="0" smtClean="0">
                <a:latin typeface="Times New Roman" pitchFamily="18" charset="0"/>
                <a:cs typeface="Times New Roman" pitchFamily="18" charset="0"/>
              </a:rPr>
              <a:t>,  залучайте  </a:t>
            </a:r>
            <a:r>
              <a:rPr lang="ru-RU" sz="2000" dirty="0" err="1" smtClean="0">
                <a:latin typeface="Times New Roman" pitchFamily="18" charset="0"/>
                <a:cs typeface="Times New Roman" pitchFamily="18" charset="0"/>
              </a:rPr>
              <a:t>її</a:t>
            </a:r>
            <a:r>
              <a:rPr lang="ru-RU" sz="2000" dirty="0" smtClean="0">
                <a:latin typeface="Times New Roman" pitchFamily="18" charset="0"/>
                <a:cs typeface="Times New Roman" pitchFamily="18" charset="0"/>
              </a:rPr>
              <a:t>  до  занять,  </a:t>
            </a:r>
            <a:r>
              <a:rPr lang="ru-RU" sz="2000" dirty="0" err="1" smtClean="0">
                <a:latin typeface="Times New Roman" pitchFamily="18" charset="0"/>
                <a:cs typeface="Times New Roman" pitchFamily="18" charset="0"/>
              </a:rPr>
              <a:t>які</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їй</a:t>
            </a:r>
            <a:r>
              <a:rPr lang="ru-RU" sz="2000" dirty="0" smtClean="0">
                <a:latin typeface="Times New Roman" pitchFamily="18" charset="0"/>
                <a:cs typeface="Times New Roman" pitchFamily="18" charset="0"/>
              </a:rPr>
              <a:t>  до  </a:t>
            </a:r>
            <a:r>
              <a:rPr lang="ru-RU" sz="2000" dirty="0" err="1" smtClean="0">
                <a:latin typeface="Times New Roman" pitchFamily="18" charset="0"/>
                <a:cs typeface="Times New Roman" pitchFamily="18" charset="0"/>
              </a:rPr>
              <a:t>вподоби</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наприклад</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малювання</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танців</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слухання</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музики</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садівництва</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тощо</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Ці</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заняття</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відвертатимуть</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увагу</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від</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негативних</a:t>
            </a:r>
            <a:r>
              <a:rPr lang="ru-RU" sz="2000" dirty="0" smtClean="0">
                <a:latin typeface="Times New Roman" pitchFamily="18" charset="0"/>
                <a:cs typeface="Times New Roman" pitchFamily="18" charset="0"/>
              </a:rPr>
              <a:t> думок </a:t>
            </a:r>
            <a:r>
              <a:rPr lang="ru-RU" sz="2000" dirty="0" err="1" smtClean="0">
                <a:latin typeface="Times New Roman" pitchFamily="18" charset="0"/>
                <a:cs typeface="Times New Roman" pitchFamily="18" charset="0"/>
              </a:rPr>
              <a:t>і</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допоможуть</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полегшити</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емоційний</a:t>
            </a:r>
            <a:r>
              <a:rPr lang="ru-RU" sz="2000" dirty="0" smtClean="0">
                <a:latin typeface="Times New Roman" pitchFamily="18" charset="0"/>
                <a:cs typeface="Times New Roman" pitchFamily="18" charset="0"/>
              </a:rPr>
              <a:t> стан. Практикуйте </a:t>
            </a:r>
            <a:r>
              <a:rPr lang="ru-RU" sz="2000" dirty="0" err="1" smtClean="0">
                <a:latin typeface="Times New Roman" pitchFamily="18" charset="0"/>
                <a:cs typeface="Times New Roman" pitchFamily="18" charset="0"/>
              </a:rPr>
              <a:t>вправи</a:t>
            </a:r>
            <a:r>
              <a:rPr lang="ru-RU" sz="2000" dirty="0" smtClean="0">
                <a:latin typeface="Times New Roman" pitchFamily="18" charset="0"/>
                <a:cs typeface="Times New Roman" pitchFamily="18" charset="0"/>
              </a:rPr>
              <a:t> на </a:t>
            </a:r>
            <a:r>
              <a:rPr lang="ru-RU" sz="2000" dirty="0" err="1" smtClean="0">
                <a:latin typeface="Times New Roman" pitchFamily="18" charset="0"/>
                <a:cs typeface="Times New Roman" pitchFamily="18" charset="0"/>
              </a:rPr>
              <a:t>розслаблення</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наприклад</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глибоке</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дихання</a:t>
            </a:r>
            <a:endParaRPr lang="ru-RU" sz="2000" dirty="0">
              <a:latin typeface="Times New Roman" pitchFamily="18" charset="0"/>
              <a:cs typeface="Times New Roman" pitchFamily="18" charset="0"/>
            </a:endParaRPr>
          </a:p>
        </p:txBody>
      </p:sp>
      <p:pic>
        <p:nvPicPr>
          <p:cNvPr id="4" name="Рисунок 3"/>
          <p:cNvPicPr>
            <a:picLocks noChangeAspect="1"/>
          </p:cNvPicPr>
          <p:nvPr/>
        </p:nvPicPr>
        <p:blipFill>
          <a:blip r:embed="rId2"/>
          <a:stretch>
            <a:fillRect/>
          </a:stretch>
        </p:blipFill>
        <p:spPr>
          <a:xfrm>
            <a:off x="556170" y="476035"/>
            <a:ext cx="932769" cy="841321"/>
          </a:xfrm>
          <a:prstGeom prst="rect">
            <a:avLst/>
          </a:prstGeom>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err="1">
                <a:latin typeface="Times New Roman" pitchFamily="18" charset="0"/>
                <a:cs typeface="Times New Roman" pitchFamily="18" charset="0"/>
              </a:rPr>
              <a:t>Що</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робити</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якщо</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дитині</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наснився</a:t>
            </a:r>
            <a:r>
              <a:rPr lang="ru-RU" b="1" dirty="0">
                <a:latin typeface="Times New Roman" pitchFamily="18" charset="0"/>
                <a:cs typeface="Times New Roman" pitchFamily="18" charset="0"/>
              </a:rPr>
              <a:t> кошмар і вона </a:t>
            </a:r>
            <a:r>
              <a:rPr lang="ru-RU" b="1" dirty="0" err="1">
                <a:latin typeface="Times New Roman" pitchFamily="18" charset="0"/>
                <a:cs typeface="Times New Roman" pitchFamily="18" charset="0"/>
              </a:rPr>
              <a:t>кричить</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уві</a:t>
            </a:r>
            <a:r>
              <a:rPr lang="ru-RU" b="1" dirty="0">
                <a:latin typeface="Times New Roman" pitchFamily="18" charset="0"/>
                <a:cs typeface="Times New Roman" pitchFamily="18" charset="0"/>
              </a:rPr>
              <a:t> </a:t>
            </a:r>
            <a:r>
              <a:rPr lang="ru-RU" b="1" dirty="0" err="1" smtClean="0">
                <a:latin typeface="Times New Roman" pitchFamily="18" charset="0"/>
                <a:cs typeface="Times New Roman" pitchFamily="18" charset="0"/>
              </a:rPr>
              <a:t>сні</a:t>
            </a:r>
            <a:endParaRPr lang="uk-UA" b="1" dirty="0">
              <a:latin typeface="Times New Roman" pitchFamily="18" charset="0"/>
              <a:cs typeface="Times New Roman" pitchFamily="18" charset="0"/>
            </a:endParaRPr>
          </a:p>
        </p:txBody>
      </p:sp>
      <p:sp>
        <p:nvSpPr>
          <p:cNvPr id="3" name="Объект 2"/>
          <p:cNvSpPr>
            <a:spLocks noGrp="1"/>
          </p:cNvSpPr>
          <p:nvPr>
            <p:ph idx="1"/>
          </p:nvPr>
        </p:nvSpPr>
        <p:spPr>
          <a:xfrm>
            <a:off x="677333" y="1858298"/>
            <a:ext cx="9400732" cy="4807974"/>
          </a:xfrm>
        </p:spPr>
        <p:txBody>
          <a:bodyPr>
            <a:normAutofit lnSpcReduction="10000"/>
          </a:bodyPr>
          <a:lstStyle/>
          <a:p>
            <a:pPr marL="0" indent="0">
              <a:buNone/>
            </a:pPr>
            <a:r>
              <a:rPr lang="uk-UA" dirty="0" smtClean="0"/>
              <a:t> </a:t>
            </a:r>
            <a:r>
              <a:rPr lang="uk-UA" sz="1900" b="1" dirty="0" smtClean="0">
                <a:latin typeface="Times New Roman" panose="02020603050405020304" pitchFamily="18" charset="0"/>
                <a:cs typeface="Times New Roman" panose="02020603050405020304" pitchFamily="18" charset="0"/>
              </a:rPr>
              <a:t>Зверніть </a:t>
            </a:r>
            <a:r>
              <a:rPr lang="uk-UA" sz="1900" b="1" dirty="0">
                <a:latin typeface="Times New Roman" panose="02020603050405020304" pitchFamily="18" charset="0"/>
                <a:cs typeface="Times New Roman" panose="02020603050405020304" pitchFamily="18" charset="0"/>
              </a:rPr>
              <a:t>увагу! </a:t>
            </a:r>
            <a:r>
              <a:rPr lang="uk-UA" sz="1900" dirty="0">
                <a:latin typeface="Times New Roman" panose="02020603050405020304" pitchFamily="18" charset="0"/>
                <a:cs typeface="Times New Roman" panose="02020603050405020304" pitchFamily="18" charset="0"/>
              </a:rPr>
              <a:t>Якщо дитині сниться, що хтось її переслідує або що вона намагається вивільнитися із небезпечного простору, доторки до неї можуть викликати неочікувану реакцію. </a:t>
            </a:r>
            <a:r>
              <a:rPr lang="uk-UA" sz="1900" b="1" dirty="0">
                <a:latin typeface="Times New Roman" panose="02020603050405020304" pitchFamily="18" charset="0"/>
                <a:cs typeface="Times New Roman" panose="02020603050405020304" pitchFamily="18" charset="0"/>
              </a:rPr>
              <a:t>Під час сну, коли дитина із закритими очима, не потрібно торкатися її чи обіймати. Сядьте поруч</a:t>
            </a:r>
            <a:r>
              <a:rPr lang="uk-UA" sz="1900" dirty="0">
                <a:latin typeface="Times New Roman" panose="02020603050405020304" pitchFamily="18" charset="0"/>
                <a:cs typeface="Times New Roman" panose="02020603050405020304" pitchFamily="18" charset="0"/>
              </a:rPr>
              <a:t>, назвіть дитину на ім’я. </a:t>
            </a:r>
            <a:r>
              <a:rPr lang="uk-UA" sz="1900" dirty="0" err="1">
                <a:latin typeface="Times New Roman" panose="02020603050405020304" pitchFamily="18" charset="0"/>
                <a:cs typeface="Times New Roman" panose="02020603050405020304" pitchFamily="18" charset="0"/>
              </a:rPr>
              <a:t>Промовте</a:t>
            </a:r>
            <a:r>
              <a:rPr lang="uk-UA" sz="1900" dirty="0">
                <a:latin typeface="Times New Roman" panose="02020603050405020304" pitchFamily="18" charset="0"/>
                <a:cs typeface="Times New Roman" panose="02020603050405020304" pitchFamily="18" charset="0"/>
              </a:rPr>
              <a:t>: «Ти спиш. Тобі наснився страшний сон. Це сон. Я твоя мама/твій тато. Я з </a:t>
            </a:r>
            <a:r>
              <a:rPr lang="uk-UA" sz="1900" dirty="0" smtClean="0">
                <a:latin typeface="Times New Roman" panose="02020603050405020304" pitchFamily="18" charset="0"/>
                <a:cs typeface="Times New Roman" panose="02020603050405020304" pitchFamily="18" charset="0"/>
              </a:rPr>
              <a:t>тобою</a:t>
            </a:r>
            <a:r>
              <a:rPr lang="uk-UA" sz="1900" dirty="0">
                <a:latin typeface="Times New Roman" panose="02020603050405020304" pitchFamily="18" charset="0"/>
                <a:cs typeface="Times New Roman" panose="02020603050405020304" pitchFamily="18" charset="0"/>
              </a:rPr>
              <a:t>. Ти зараз прокинешся, і я тебе обійму. Ми в безпеці». </a:t>
            </a:r>
            <a:r>
              <a:rPr lang="uk-UA" sz="1900" b="1" dirty="0">
                <a:latin typeface="Times New Roman" panose="02020603050405020304" pitchFamily="18" charset="0"/>
                <a:cs typeface="Times New Roman" panose="02020603050405020304" pitchFamily="18" charset="0"/>
              </a:rPr>
              <a:t>Коли дитина розплющила очі, зверніться до неї на ім’я. </a:t>
            </a:r>
            <a:r>
              <a:rPr lang="uk-UA" sz="1900" dirty="0">
                <a:latin typeface="Times New Roman" panose="02020603050405020304" pitchFamily="18" charset="0"/>
                <a:cs typeface="Times New Roman" panose="02020603050405020304" pitchFamily="18" charset="0"/>
              </a:rPr>
              <a:t>«Подивися на мене. Ти мене бачиш? Кивни. Як тебе звуть? А як мене? А твого кота/собаку? Тобі наснився страшний сон. Зараз ти прокинувся/прокинулася. Все добре. Ми в безпеці. Стисни мою руку сильно-сильно. Можна тебе обійняти? Я з тобою. Ми в безпеці». Обійміть дитину, трохи погойдайте, можна також тихесенько співати колискову. </a:t>
            </a:r>
            <a:r>
              <a:rPr lang="uk-UA" sz="1900" b="1" dirty="0">
                <a:latin typeface="Times New Roman" panose="02020603050405020304" pitchFamily="18" charset="0"/>
                <a:cs typeface="Times New Roman" panose="02020603050405020304" pitchFamily="18" charset="0"/>
              </a:rPr>
              <a:t>Відженіть усі страшні сни</a:t>
            </a:r>
            <a:r>
              <a:rPr lang="uk-UA" sz="1900" dirty="0">
                <a:latin typeface="Times New Roman" panose="02020603050405020304" pitchFamily="18" charset="0"/>
                <a:cs typeface="Times New Roman" panose="02020603050405020304" pitchFamily="18" charset="0"/>
              </a:rPr>
              <a:t>. Потрібно, щоб дитина сама зробила якусь дію: «</a:t>
            </a:r>
            <a:r>
              <a:rPr lang="uk-UA" sz="1900" dirty="0" err="1">
                <a:latin typeface="Times New Roman" panose="02020603050405020304" pitchFamily="18" charset="0"/>
                <a:cs typeface="Times New Roman" panose="02020603050405020304" pitchFamily="18" charset="0"/>
              </a:rPr>
              <a:t>Поплещимо</a:t>
            </a:r>
            <a:r>
              <a:rPr lang="uk-UA" sz="1900" dirty="0">
                <a:latin typeface="Times New Roman" panose="02020603050405020304" pitchFamily="18" charset="0"/>
                <a:cs typeface="Times New Roman" panose="02020603050405020304" pitchFamily="18" charset="0"/>
              </a:rPr>
              <a:t> в долоні, і сон піде до країни снів, а ми залишаємося в реальності». Або: «Зараз ми бризнемо </a:t>
            </a:r>
            <a:r>
              <a:rPr lang="uk-UA" sz="1900" dirty="0" smtClean="0">
                <a:latin typeface="Times New Roman" panose="02020603050405020304" pitchFamily="18" charset="0"/>
                <a:cs typeface="Times New Roman" panose="02020603050405020304" pitchFamily="18" charset="0"/>
              </a:rPr>
              <a:t>пульверизатором </a:t>
            </a:r>
            <a:r>
              <a:rPr lang="uk-UA" sz="1900" dirty="0">
                <a:latin typeface="Times New Roman" panose="02020603050405020304" pitchFamily="18" charset="0"/>
                <a:cs typeface="Times New Roman" panose="02020603050405020304" pitchFamily="18" charset="0"/>
              </a:rPr>
              <a:t>(навіть уявним), нашим </a:t>
            </a:r>
            <a:r>
              <a:rPr lang="uk-UA" sz="1900" dirty="0" err="1">
                <a:latin typeface="Times New Roman" panose="02020603050405020304" pitchFamily="18" charset="0"/>
                <a:cs typeface="Times New Roman" panose="02020603050405020304" pitchFamily="18" charset="0"/>
              </a:rPr>
              <a:t>спреєм</a:t>
            </a:r>
            <a:r>
              <a:rPr lang="uk-UA" sz="1900" dirty="0">
                <a:latin typeface="Times New Roman" panose="02020603050405020304" pitchFamily="18" charset="0"/>
                <a:cs typeface="Times New Roman" panose="02020603050405020304" pitchFamily="18" charset="0"/>
              </a:rPr>
              <a:t> від монстрів». Або ще й так: «</a:t>
            </a:r>
            <a:r>
              <a:rPr lang="uk-UA" sz="1900" dirty="0" err="1">
                <a:latin typeface="Times New Roman" panose="02020603050405020304" pitchFamily="18" charset="0"/>
                <a:cs typeface="Times New Roman" panose="02020603050405020304" pitchFamily="18" charset="0"/>
              </a:rPr>
              <a:t>Давай</a:t>
            </a:r>
            <a:r>
              <a:rPr lang="uk-UA" sz="1900" dirty="0">
                <a:latin typeface="Times New Roman" panose="02020603050405020304" pitchFamily="18" charset="0"/>
                <a:cs typeface="Times New Roman" panose="02020603050405020304" pitchFamily="18" charset="0"/>
              </a:rPr>
              <a:t> сильно дмухнемо, і погані сни розвіються як туман».</a:t>
            </a:r>
            <a:r>
              <a:rPr lang="uk-UA" sz="1900" b="1" dirty="0">
                <a:latin typeface="Times New Roman" panose="02020603050405020304" pitchFamily="18" charset="0"/>
                <a:cs typeface="Times New Roman" panose="02020603050405020304" pitchFamily="18" charset="0"/>
              </a:rPr>
              <a:t> Закріпіть дії дитини словами. </a:t>
            </a:r>
            <a:r>
              <a:rPr lang="uk-UA" sz="1900" dirty="0">
                <a:latin typeface="Times New Roman" panose="02020603050405020304" pitchFamily="18" charset="0"/>
                <a:cs typeface="Times New Roman" panose="02020603050405020304" pitchFamily="18" charset="0"/>
              </a:rPr>
              <a:t>«Ти впорався/впоралася. Дивися, ти сам/сама все подолав/подолала». Якщо дитина сама не </a:t>
            </a:r>
            <a:r>
              <a:rPr lang="uk-UA" sz="1900" dirty="0" smtClean="0">
                <a:latin typeface="Times New Roman" panose="02020603050405020304" pitchFamily="18" charset="0"/>
                <a:cs typeface="Times New Roman" panose="02020603050405020304" pitchFamily="18" charset="0"/>
              </a:rPr>
              <a:t>розповідає</a:t>
            </a:r>
            <a:r>
              <a:rPr lang="uk-UA" sz="1900" dirty="0">
                <a:latin typeface="Times New Roman" panose="02020603050405020304" pitchFamily="18" charset="0"/>
                <a:cs typeface="Times New Roman" panose="02020603050405020304" pitchFamily="18" charset="0"/>
              </a:rPr>
              <a:t>, що їй наснилося, не змушуйте її. Якщо розповідає, </a:t>
            </a:r>
            <a:r>
              <a:rPr lang="uk-UA" sz="1900" dirty="0" smtClean="0">
                <a:latin typeface="Times New Roman" panose="02020603050405020304" pitchFamily="18" charset="0"/>
                <a:cs typeface="Times New Roman" panose="02020603050405020304" pitchFamily="18" charset="0"/>
              </a:rPr>
              <a:t>скажіть</a:t>
            </a:r>
            <a:r>
              <a:rPr lang="uk-UA" sz="1900" dirty="0">
                <a:latin typeface="Times New Roman" panose="02020603050405020304" pitchFamily="18" charset="0"/>
                <a:cs typeface="Times New Roman" panose="02020603050405020304" pitchFamily="18" charset="0"/>
              </a:rPr>
              <a:t>, що це був страшний сон і що всі події відбувалися уві сні: «Усе минуло. Ти в безпеці»</a:t>
            </a:r>
          </a:p>
        </p:txBody>
      </p:sp>
      <p:pic>
        <p:nvPicPr>
          <p:cNvPr id="4" name="Рисунок 3"/>
          <p:cNvPicPr>
            <a:picLocks noChangeAspect="1"/>
          </p:cNvPicPr>
          <p:nvPr/>
        </p:nvPicPr>
        <p:blipFill>
          <a:blip r:embed="rId2"/>
          <a:stretch>
            <a:fillRect/>
          </a:stretch>
        </p:blipFill>
        <p:spPr>
          <a:xfrm>
            <a:off x="379189" y="379411"/>
            <a:ext cx="932769" cy="841321"/>
          </a:xfrm>
          <a:prstGeom prst="rect">
            <a:avLst/>
          </a:prstGeom>
        </p:spPr>
      </p:pic>
    </p:spTree>
    <p:extLst>
      <p:ext uri="{BB962C8B-B14F-4D97-AF65-F5344CB8AC3E}">
        <p14:creationId xmlns:p14="http://schemas.microsoft.com/office/powerpoint/2010/main" val="33825794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82993" y="609600"/>
            <a:ext cx="8573729" cy="707923"/>
          </a:xfrm>
        </p:spPr>
        <p:txBody>
          <a:bodyPr/>
          <a:lstStyle/>
          <a:p>
            <a:pPr algn="ctr"/>
            <a:r>
              <a:rPr lang="ru-RU" b="1" dirty="0" err="1">
                <a:latin typeface="Times New Roman" panose="02020603050405020304" pitchFamily="18" charset="0"/>
                <a:cs typeface="Times New Roman" panose="02020603050405020304" pitchFamily="18" charset="0"/>
              </a:rPr>
              <a:t>Ознаки</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відновлення</a:t>
            </a:r>
            <a:r>
              <a:rPr lang="ru-RU" b="1" dirty="0">
                <a:latin typeface="Times New Roman" panose="02020603050405020304" pitchFamily="18" charset="0"/>
                <a:cs typeface="Times New Roman" panose="02020603050405020304" pitchFamily="18" charset="0"/>
              </a:rPr>
              <a:t> у </a:t>
            </a:r>
            <a:r>
              <a:rPr lang="ru-RU" b="1" dirty="0" err="1">
                <a:latin typeface="Times New Roman" panose="02020603050405020304" pitchFamily="18" charset="0"/>
                <a:cs typeface="Times New Roman" panose="02020603050405020304" pitchFamily="18" charset="0"/>
              </a:rPr>
              <a:t>дітей</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різного</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віку</a:t>
            </a:r>
            <a:endParaRPr lang="uk-UA"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677333" y="1484671"/>
            <a:ext cx="8948447" cy="5043948"/>
          </a:xfrm>
        </p:spPr>
        <p:txBody>
          <a:bodyPr>
            <a:normAutofit lnSpcReduction="10000"/>
          </a:bodyPr>
          <a:lstStyle/>
          <a:p>
            <a:r>
              <a:rPr lang="uk-UA" b="1" dirty="0">
                <a:latin typeface="Times New Roman" panose="02020603050405020304" pitchFamily="18" charset="0"/>
                <a:cs typeface="Times New Roman" panose="02020603050405020304" pitchFamily="18" charset="0"/>
              </a:rPr>
              <a:t>Ігри. </a:t>
            </a:r>
            <a:r>
              <a:rPr lang="uk-UA" dirty="0">
                <a:latin typeface="Times New Roman" panose="02020603050405020304" pitchFamily="18" charset="0"/>
                <a:cs typeface="Times New Roman" panose="02020603050405020304" pitchFamily="18" charset="0"/>
              </a:rPr>
              <a:t>Діти повертаються до рольової сюжетної гри не з </a:t>
            </a:r>
            <a:r>
              <a:rPr lang="uk-UA" dirty="0" smtClean="0">
                <a:latin typeface="Times New Roman" panose="02020603050405020304" pitchFamily="18" charset="0"/>
                <a:cs typeface="Times New Roman" panose="02020603050405020304" pitchFamily="18" charset="0"/>
              </a:rPr>
              <a:t>однією-двома</a:t>
            </a:r>
            <a:r>
              <a:rPr lang="uk-UA" dirty="0">
                <a:latin typeface="Times New Roman" panose="02020603050405020304" pitchFamily="18" charset="0"/>
                <a:cs typeface="Times New Roman" panose="02020603050405020304" pitchFamily="18" charset="0"/>
              </a:rPr>
              <a:t>, а з різними іграшками, різними сюжетами, що </a:t>
            </a:r>
            <a:r>
              <a:rPr lang="uk-UA" dirty="0" smtClean="0">
                <a:latin typeface="Times New Roman" panose="02020603050405020304" pitchFamily="18" charset="0"/>
                <a:cs typeface="Times New Roman" panose="02020603050405020304" pitchFamily="18" charset="0"/>
              </a:rPr>
              <a:t>розвиваються </a:t>
            </a:r>
            <a:r>
              <a:rPr lang="uk-UA" dirty="0">
                <a:latin typeface="Times New Roman" panose="02020603050405020304" pitchFamily="18" charset="0"/>
                <a:cs typeface="Times New Roman" panose="02020603050405020304" pitchFamily="18" charset="0"/>
              </a:rPr>
              <a:t>під час самої </a:t>
            </a:r>
            <a:r>
              <a:rPr lang="uk-UA" dirty="0" smtClean="0">
                <a:latin typeface="Times New Roman" panose="02020603050405020304" pitchFamily="18" charset="0"/>
                <a:cs typeface="Times New Roman" panose="02020603050405020304" pitchFamily="18" charset="0"/>
              </a:rPr>
              <a:t>гри. </a:t>
            </a:r>
          </a:p>
          <a:p>
            <a:r>
              <a:rPr lang="uk-UA" b="1" dirty="0" smtClean="0">
                <a:latin typeface="Times New Roman" panose="02020603050405020304" pitchFamily="18" charset="0"/>
                <a:cs typeface="Times New Roman" panose="02020603050405020304" pitchFamily="18" charset="0"/>
              </a:rPr>
              <a:t>Творчість</a:t>
            </a:r>
            <a:r>
              <a:rPr lang="uk-UA" b="1" dirty="0">
                <a:latin typeface="Times New Roman" panose="02020603050405020304" pitchFamily="18" charset="0"/>
                <a:cs typeface="Times New Roman" panose="02020603050405020304" pitchFamily="18" charset="0"/>
              </a:rPr>
              <a:t>. </a:t>
            </a:r>
            <a:r>
              <a:rPr lang="uk-UA" dirty="0">
                <a:latin typeface="Times New Roman" panose="02020603050405020304" pitchFamily="18" charset="0"/>
                <a:cs typeface="Times New Roman" panose="02020603050405020304" pitchFamily="18" charset="0"/>
              </a:rPr>
              <a:t>Змінюються теми та сюжети в малюнках. В </a:t>
            </a:r>
            <a:r>
              <a:rPr lang="uk-UA" dirty="0" smtClean="0">
                <a:latin typeface="Times New Roman" panose="02020603050405020304" pitchFamily="18" charset="0"/>
                <a:cs typeface="Times New Roman" panose="02020603050405020304" pitchFamily="18" charset="0"/>
              </a:rPr>
              <a:t>малюнках </a:t>
            </a:r>
            <a:r>
              <a:rPr lang="uk-UA" dirty="0">
                <a:latin typeface="Times New Roman" panose="02020603050405020304" pitchFamily="18" charset="0"/>
                <a:cs typeface="Times New Roman" panose="02020603050405020304" pitchFamily="18" charset="0"/>
              </a:rPr>
              <a:t>знову з’являється простір, поступово повертаються звичні пропорції тіла, діти починають промальовувати небо, землю, обирають різноманітну гаму кольорів та розширюють вибір </a:t>
            </a:r>
            <a:r>
              <a:rPr lang="uk-UA" dirty="0" smtClean="0">
                <a:latin typeface="Times New Roman" panose="02020603050405020304" pitchFamily="18" charset="0"/>
                <a:cs typeface="Times New Roman" panose="02020603050405020304" pitchFamily="18" charset="0"/>
              </a:rPr>
              <a:t>матеріалів.</a:t>
            </a:r>
          </a:p>
          <a:p>
            <a:r>
              <a:rPr lang="uk-UA" dirty="0" smtClean="0">
                <a:latin typeface="Times New Roman" panose="02020603050405020304" pitchFamily="18" charset="0"/>
                <a:cs typeface="Times New Roman" panose="02020603050405020304" pitchFamily="18" charset="0"/>
              </a:rPr>
              <a:t>З’являється </a:t>
            </a:r>
            <a:r>
              <a:rPr lang="uk-UA" b="1" dirty="0">
                <a:latin typeface="Times New Roman" panose="02020603050405020304" pitchFamily="18" charset="0"/>
                <a:cs typeface="Times New Roman" panose="02020603050405020304" pitchFamily="18" charset="0"/>
              </a:rPr>
              <a:t>цікавість до нового</a:t>
            </a:r>
            <a:r>
              <a:rPr lang="uk-UA" dirty="0">
                <a:latin typeface="Times New Roman" panose="02020603050405020304" pitchFamily="18" charset="0"/>
                <a:cs typeface="Times New Roman" panose="02020603050405020304" pitchFamily="18" charset="0"/>
              </a:rPr>
              <a:t>. Вона може проявлятися в тому, що дитина робить щось нове та ставить запитання «А чому?», «А як це влаштовано?», «А можна я спробую</a:t>
            </a:r>
            <a:r>
              <a:rPr lang="uk-UA" dirty="0" smtClean="0">
                <a:latin typeface="Times New Roman" panose="02020603050405020304" pitchFamily="18" charset="0"/>
                <a:cs typeface="Times New Roman" panose="02020603050405020304" pitchFamily="18" charset="0"/>
              </a:rPr>
              <a:t>?».</a:t>
            </a:r>
          </a:p>
          <a:p>
            <a:r>
              <a:rPr lang="uk-UA" b="1" dirty="0" smtClean="0">
                <a:latin typeface="Times New Roman" panose="02020603050405020304" pitchFamily="18" charset="0"/>
                <a:cs typeface="Times New Roman" panose="02020603050405020304" pitchFamily="18" charset="0"/>
              </a:rPr>
              <a:t>Контакти</a:t>
            </a:r>
            <a:r>
              <a:rPr lang="uk-UA" b="1" dirty="0">
                <a:latin typeface="Times New Roman" panose="02020603050405020304" pitchFamily="18" charset="0"/>
                <a:cs typeface="Times New Roman" panose="02020603050405020304" pitchFamily="18" charset="0"/>
              </a:rPr>
              <a:t>. </a:t>
            </a:r>
            <a:r>
              <a:rPr lang="uk-UA" dirty="0">
                <a:latin typeface="Times New Roman" panose="02020603050405020304" pitchFamily="18" charset="0"/>
                <a:cs typeface="Times New Roman" panose="02020603050405020304" pitchFamily="18" charset="0"/>
              </a:rPr>
              <a:t>Діти стають </a:t>
            </a:r>
            <a:r>
              <a:rPr lang="uk-UA" dirty="0" err="1">
                <a:latin typeface="Times New Roman" panose="02020603050405020304" pitchFamily="18" charset="0"/>
                <a:cs typeface="Times New Roman" panose="02020603050405020304" pitchFamily="18" charset="0"/>
              </a:rPr>
              <a:t>відкритішими</a:t>
            </a:r>
            <a:r>
              <a:rPr lang="uk-UA" dirty="0">
                <a:latin typeface="Times New Roman" panose="02020603050405020304" pitchFamily="18" charset="0"/>
                <a:cs typeface="Times New Roman" panose="02020603050405020304" pitchFamily="18" charset="0"/>
              </a:rPr>
              <a:t> до спілкуванням. Якщо раніше вони були сфокусовані на батьках, то тепер вони </a:t>
            </a:r>
            <a:r>
              <a:rPr lang="uk-UA" dirty="0" smtClean="0">
                <a:latin typeface="Times New Roman" panose="02020603050405020304" pitchFamily="18" charset="0"/>
                <a:cs typeface="Times New Roman" panose="02020603050405020304" pitchFamily="18" charset="0"/>
              </a:rPr>
              <a:t>поступово </a:t>
            </a:r>
            <a:r>
              <a:rPr lang="uk-UA" dirty="0">
                <a:latin typeface="Times New Roman" panose="02020603050405020304" pitchFamily="18" charset="0"/>
                <a:cs typeface="Times New Roman" panose="02020603050405020304" pitchFamily="18" charset="0"/>
              </a:rPr>
              <a:t>розширюють коло </a:t>
            </a:r>
            <a:r>
              <a:rPr lang="uk-UA" dirty="0" smtClean="0">
                <a:latin typeface="Times New Roman" panose="02020603050405020304" pitchFamily="18" charset="0"/>
                <a:cs typeface="Times New Roman" panose="02020603050405020304" pitchFamily="18" charset="0"/>
              </a:rPr>
              <a:t>спілкування.</a:t>
            </a:r>
          </a:p>
          <a:p>
            <a:r>
              <a:rPr lang="uk-UA" b="1" dirty="0" smtClean="0">
                <a:latin typeface="Times New Roman" panose="02020603050405020304" pitchFamily="18" charset="0"/>
                <a:cs typeface="Times New Roman" panose="02020603050405020304" pitchFamily="18" charset="0"/>
              </a:rPr>
              <a:t>Їжа</a:t>
            </a:r>
            <a:r>
              <a:rPr lang="uk-UA" dirty="0">
                <a:latin typeface="Times New Roman" panose="02020603050405020304" pitchFamily="18" charset="0"/>
                <a:cs typeface="Times New Roman" panose="02020603050405020304" pitchFamily="18" charset="0"/>
              </a:rPr>
              <a:t>. Дитина починає збільшувати кількість продуктів, які </a:t>
            </a:r>
            <a:r>
              <a:rPr lang="uk-UA" dirty="0" smtClean="0">
                <a:latin typeface="Times New Roman" panose="02020603050405020304" pitchFamily="18" charset="0"/>
                <a:cs typeface="Times New Roman" panose="02020603050405020304" pitchFamily="18" charset="0"/>
              </a:rPr>
              <a:t>споживає</a:t>
            </a:r>
            <a:r>
              <a:rPr lang="uk-UA" dirty="0">
                <a:latin typeface="Times New Roman" panose="02020603050405020304" pitchFamily="18" charset="0"/>
                <a:cs typeface="Times New Roman" panose="02020603050405020304" pitchFamily="18" charset="0"/>
              </a:rPr>
              <a:t>, пробує нові. </a:t>
            </a:r>
            <a:endParaRPr lang="uk-UA" dirty="0" smtClean="0">
              <a:latin typeface="Times New Roman" panose="02020603050405020304" pitchFamily="18" charset="0"/>
              <a:cs typeface="Times New Roman" panose="02020603050405020304" pitchFamily="18" charset="0"/>
            </a:endParaRPr>
          </a:p>
          <a:p>
            <a:r>
              <a:rPr lang="uk-UA" b="1" dirty="0" smtClean="0">
                <a:latin typeface="Times New Roman" panose="02020603050405020304" pitchFamily="18" charset="0"/>
                <a:cs typeface="Times New Roman" panose="02020603050405020304" pitchFamily="18" charset="0"/>
              </a:rPr>
              <a:t>Одяг</a:t>
            </a:r>
            <a:r>
              <a:rPr lang="uk-UA" dirty="0">
                <a:latin typeface="Times New Roman" panose="02020603050405020304" pitchFamily="18" charset="0"/>
                <a:cs typeface="Times New Roman" panose="02020603050405020304" pitchFamily="18" charset="0"/>
              </a:rPr>
              <a:t>. Дитина може попросити придбати їй інший одяг (обирати нові моделі, фактуру, колір). Якщо в дитини була відмова від нового, ця динаміка є позитивною</a:t>
            </a:r>
            <a:r>
              <a:rPr lang="uk-UA" dirty="0" smtClean="0">
                <a:latin typeface="Times New Roman" panose="02020603050405020304" pitchFamily="18" charset="0"/>
                <a:cs typeface="Times New Roman" panose="02020603050405020304" pitchFamily="18" charset="0"/>
              </a:rPr>
              <a:t>.</a:t>
            </a:r>
          </a:p>
          <a:p>
            <a:r>
              <a:rPr lang="uk-UA" dirty="0" smtClean="0">
                <a:latin typeface="Times New Roman" panose="02020603050405020304" pitchFamily="18" charset="0"/>
                <a:cs typeface="Times New Roman" panose="02020603050405020304" pitchFamily="18" charset="0"/>
              </a:rPr>
              <a:t> </a:t>
            </a:r>
            <a:r>
              <a:rPr lang="uk-UA" b="1" dirty="0">
                <a:latin typeface="Times New Roman" panose="02020603050405020304" pitchFamily="18" charset="0"/>
                <a:cs typeface="Times New Roman" panose="02020603050405020304" pitchFamily="18" charset="0"/>
              </a:rPr>
              <a:t>Сон</a:t>
            </a:r>
            <a:r>
              <a:rPr lang="uk-UA" dirty="0">
                <a:latin typeface="Times New Roman" panose="02020603050405020304" pitchFamily="18" charset="0"/>
                <a:cs typeface="Times New Roman" panose="02020603050405020304" pitchFamily="18" charset="0"/>
              </a:rPr>
              <a:t>. Дитина починає спати більше чи менше, ніж раніше. </a:t>
            </a:r>
            <a:r>
              <a:rPr lang="uk-UA" dirty="0" smtClean="0">
                <a:latin typeface="Times New Roman" panose="02020603050405020304" pitchFamily="18" charset="0"/>
                <a:cs typeface="Times New Roman" panose="02020603050405020304" pitchFamily="18" charset="0"/>
              </a:rPr>
              <a:t>Будь-які </a:t>
            </a:r>
            <a:r>
              <a:rPr lang="uk-UA" dirty="0">
                <a:latin typeface="Times New Roman" panose="02020603050405020304" pitchFamily="18" charset="0"/>
                <a:cs typeface="Times New Roman" panose="02020603050405020304" pitchFamily="18" charset="0"/>
              </a:rPr>
              <a:t>зміни сну можуть бути ознакою відновлення після травми. </a:t>
            </a:r>
          </a:p>
        </p:txBody>
      </p:sp>
      <p:pic>
        <p:nvPicPr>
          <p:cNvPr id="4" name="Рисунок 3"/>
          <p:cNvPicPr>
            <a:picLocks noChangeAspect="1"/>
          </p:cNvPicPr>
          <p:nvPr/>
        </p:nvPicPr>
        <p:blipFill>
          <a:blip r:embed="rId2"/>
          <a:stretch>
            <a:fillRect/>
          </a:stretch>
        </p:blipFill>
        <p:spPr>
          <a:xfrm>
            <a:off x="330028" y="188939"/>
            <a:ext cx="932769" cy="841321"/>
          </a:xfrm>
          <a:prstGeom prst="rect">
            <a:avLst/>
          </a:prstGeom>
        </p:spPr>
      </p:pic>
    </p:spTree>
    <p:extLst>
      <p:ext uri="{BB962C8B-B14F-4D97-AF65-F5344CB8AC3E}">
        <p14:creationId xmlns:p14="http://schemas.microsoft.com/office/powerpoint/2010/main" val="159572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Объект 4"/>
          <p:cNvSpPr>
            <a:spLocks noGrp="1"/>
          </p:cNvSpPr>
          <p:nvPr>
            <p:ph sz="half" idx="1"/>
          </p:nvPr>
        </p:nvSpPr>
        <p:spPr>
          <a:xfrm>
            <a:off x="677333" y="1317523"/>
            <a:ext cx="6460885" cy="4723838"/>
          </a:xfrm>
        </p:spPr>
        <p:txBody>
          <a:bodyPr>
            <a:normAutofit lnSpcReduction="10000"/>
          </a:bodyPr>
          <a:lstStyle/>
          <a:p>
            <a:pPr algn="ctr">
              <a:buNone/>
            </a:pPr>
            <a:r>
              <a:rPr lang="uk-UA" sz="2800" dirty="0" smtClean="0">
                <a:latin typeface="Times New Roman" pitchFamily="18" charset="0"/>
                <a:cs typeface="Times New Roman" pitchFamily="18" charset="0"/>
              </a:rPr>
              <a:t>       </a:t>
            </a:r>
            <a:r>
              <a:rPr lang="uk-UA" sz="3200" b="1" dirty="0" smtClean="0">
                <a:solidFill>
                  <a:schemeClr val="accent2">
                    <a:lumMod val="75000"/>
                  </a:schemeClr>
                </a:solidFill>
                <a:latin typeface="Times New Roman" pitchFamily="18" charset="0"/>
                <a:cs typeface="Times New Roman" pitchFamily="18" charset="0"/>
              </a:rPr>
              <a:t>Під </a:t>
            </a:r>
            <a:r>
              <a:rPr lang="uk-UA" sz="3200" b="1" dirty="0">
                <a:solidFill>
                  <a:schemeClr val="accent2">
                    <a:lumMod val="75000"/>
                  </a:schemeClr>
                </a:solidFill>
                <a:latin typeface="Times New Roman" pitchFamily="18" charset="0"/>
                <a:cs typeface="Times New Roman" pitchFamily="18" charset="0"/>
              </a:rPr>
              <a:t>час війни діти часто переживають стрес. Не у всіх із них розвинеться психологічна травма, але кожна дитина потребує підтримки. Головну роль у цьому відіграють батьки. Існують базові правила, як підтримати дитину у стресовій ситуації, щоб стабілізувати її </a:t>
            </a:r>
            <a:r>
              <a:rPr lang="uk-UA" sz="3200" b="1" dirty="0" smtClean="0">
                <a:solidFill>
                  <a:schemeClr val="accent2">
                    <a:lumMod val="75000"/>
                  </a:schemeClr>
                </a:solidFill>
                <a:latin typeface="Times New Roman" pitchFamily="18" charset="0"/>
                <a:cs typeface="Times New Roman" pitchFamily="18" charset="0"/>
              </a:rPr>
              <a:t>стан</a:t>
            </a:r>
            <a:endParaRPr lang="uk-UA" sz="3200" b="1" dirty="0">
              <a:solidFill>
                <a:schemeClr val="accent2">
                  <a:lumMod val="75000"/>
                </a:schemeClr>
              </a:solidFill>
              <a:latin typeface="Times New Roman" pitchFamily="18" charset="0"/>
              <a:cs typeface="Times New Roman" pitchFamily="18" charset="0"/>
            </a:endParaRPr>
          </a:p>
        </p:txBody>
      </p:sp>
      <p:pic>
        <p:nvPicPr>
          <p:cNvPr id="2" name="Объект 1"/>
          <p:cNvPicPr>
            <a:picLocks noGrp="1" noChangeAspect="1"/>
          </p:cNvPicPr>
          <p:nvPr>
            <p:ph sz="half" idx="2"/>
          </p:nvPr>
        </p:nvPicPr>
        <p:blipFill>
          <a:blip r:embed="rId2"/>
          <a:stretch>
            <a:fillRect/>
          </a:stretch>
        </p:blipFill>
        <p:spPr>
          <a:xfrm>
            <a:off x="7888812" y="1907459"/>
            <a:ext cx="3466157" cy="2949677"/>
          </a:xfrm>
          <a:prstGeom prst="rect">
            <a:avLst/>
          </a:prstGeom>
          <a:scene3d>
            <a:camera prst="isometricOffAxis2Left"/>
            <a:lightRig rig="threePt" dir="t"/>
          </a:scene3d>
        </p:spPr>
      </p:pic>
      <p:pic>
        <p:nvPicPr>
          <p:cNvPr id="3" name="Рисунок 2"/>
          <p:cNvPicPr>
            <a:picLocks noChangeAspect="1"/>
          </p:cNvPicPr>
          <p:nvPr/>
        </p:nvPicPr>
        <p:blipFill>
          <a:blip r:embed="rId3"/>
          <a:stretch>
            <a:fillRect/>
          </a:stretch>
        </p:blipFill>
        <p:spPr>
          <a:xfrm>
            <a:off x="393290" y="267668"/>
            <a:ext cx="937660" cy="844695"/>
          </a:xfrm>
          <a:prstGeom prst="rect">
            <a:avLst/>
          </a:prstGeom>
        </p:spPr>
      </p:pic>
    </p:spTree>
    <p:extLst>
      <p:ext uri="{BB962C8B-B14F-4D97-AF65-F5344CB8AC3E}">
        <p14:creationId xmlns:p14="http://schemas.microsoft.com/office/powerpoint/2010/main" val="84536997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68128" y="609600"/>
            <a:ext cx="7405873" cy="1320800"/>
          </a:xfrm>
        </p:spPr>
        <p:txBody>
          <a:bodyPr/>
          <a:lstStyle/>
          <a:p>
            <a:r>
              <a:rPr lang="ru-RU" dirty="0"/>
              <a:t>До </a:t>
            </a:r>
            <a:r>
              <a:rPr lang="ru-RU" dirty="0" err="1"/>
              <a:t>чого</a:t>
            </a:r>
            <a:r>
              <a:rPr lang="ru-RU" dirty="0"/>
              <a:t> батькам/</a:t>
            </a:r>
            <a:r>
              <a:rPr lang="ru-RU" dirty="0" err="1"/>
              <a:t>опікунам</a:t>
            </a:r>
            <a:r>
              <a:rPr lang="ru-RU" dirty="0"/>
              <a:t> </a:t>
            </a:r>
            <a:r>
              <a:rPr lang="ru-RU" dirty="0" err="1"/>
              <a:t>потрібно</a:t>
            </a:r>
            <a:r>
              <a:rPr lang="ru-RU" dirty="0"/>
              <a:t> бути </a:t>
            </a:r>
            <a:r>
              <a:rPr lang="ru-RU" dirty="0" err="1"/>
              <a:t>готовими</a:t>
            </a:r>
            <a:endParaRPr lang="uk-UA" dirty="0"/>
          </a:p>
        </p:txBody>
      </p:sp>
      <p:sp>
        <p:nvSpPr>
          <p:cNvPr id="3" name="Объект 2"/>
          <p:cNvSpPr>
            <a:spLocks noGrp="1"/>
          </p:cNvSpPr>
          <p:nvPr>
            <p:ph idx="1"/>
          </p:nvPr>
        </p:nvSpPr>
        <p:spPr>
          <a:xfrm>
            <a:off x="677333" y="1818969"/>
            <a:ext cx="10275802" cy="4670322"/>
          </a:xfrm>
        </p:spPr>
        <p:txBody>
          <a:bodyPr>
            <a:noAutofit/>
          </a:bodyPr>
          <a:lstStyle/>
          <a:p>
            <a:pPr>
              <a:buAutoNum type="arabicPeriod"/>
            </a:pPr>
            <a:r>
              <a:rPr lang="uk-UA" b="1" dirty="0" smtClean="0">
                <a:latin typeface="Times New Roman" panose="02020603050405020304" pitchFamily="18" charset="0"/>
                <a:cs typeface="Times New Roman" panose="02020603050405020304" pitchFamily="18" charset="0"/>
              </a:rPr>
              <a:t>Регрес</a:t>
            </a:r>
            <a:r>
              <a:rPr lang="uk-UA" b="1" dirty="0">
                <a:latin typeface="Times New Roman" panose="02020603050405020304" pitchFamily="18" charset="0"/>
                <a:cs typeface="Times New Roman" panose="02020603050405020304" pitchFamily="18" charset="0"/>
              </a:rPr>
              <a:t>. </a:t>
            </a:r>
            <a:r>
              <a:rPr lang="uk-UA" dirty="0">
                <a:latin typeface="Times New Roman" panose="02020603050405020304" pitchFamily="18" charset="0"/>
                <a:cs typeface="Times New Roman" panose="02020603050405020304" pitchFamily="18" charset="0"/>
              </a:rPr>
              <a:t>Це </a:t>
            </a:r>
            <a:r>
              <a:rPr lang="uk-UA" dirty="0" err="1">
                <a:latin typeface="Times New Roman" panose="02020603050405020304" pitchFamily="18" charset="0"/>
                <a:cs typeface="Times New Roman" panose="02020603050405020304" pitchFamily="18" charset="0"/>
              </a:rPr>
              <a:t>відкат</a:t>
            </a:r>
            <a:r>
              <a:rPr lang="uk-UA" dirty="0">
                <a:latin typeface="Times New Roman" panose="02020603050405020304" pitchFamily="18" charset="0"/>
                <a:cs typeface="Times New Roman" panose="02020603050405020304" pitchFamily="18" charset="0"/>
              </a:rPr>
              <a:t> до більш раннього етапу розвитку (</a:t>
            </a:r>
            <a:r>
              <a:rPr lang="uk-UA" dirty="0" smtClean="0">
                <a:latin typeface="Times New Roman" panose="02020603050405020304" pitchFamily="18" charset="0"/>
                <a:cs typeface="Times New Roman" panose="02020603050405020304" pitchFamily="18" charset="0"/>
              </a:rPr>
              <a:t>сюсюкання</a:t>
            </a:r>
            <a:r>
              <a:rPr lang="uk-UA" dirty="0">
                <a:latin typeface="Times New Roman" panose="02020603050405020304" pitchFamily="18" charset="0"/>
                <a:cs typeface="Times New Roman" panose="02020603050405020304" pitchFamily="18" charset="0"/>
              </a:rPr>
              <a:t>, скиглення, ниття, тобто повернення до поведінки або ігор, які були в той час, коли дитина відчувала більшу </a:t>
            </a:r>
            <a:r>
              <a:rPr lang="uk-UA" dirty="0" smtClean="0">
                <a:latin typeface="Times New Roman" panose="02020603050405020304" pitchFamily="18" charset="0"/>
                <a:cs typeface="Times New Roman" panose="02020603050405020304" pitchFamily="18" charset="0"/>
              </a:rPr>
              <a:t>безпеку</a:t>
            </a:r>
            <a:r>
              <a:rPr lang="uk-UA" dirty="0">
                <a:latin typeface="Times New Roman" panose="02020603050405020304" pitchFamily="18" charset="0"/>
                <a:cs typeface="Times New Roman" panose="02020603050405020304" pitchFamily="18" charset="0"/>
              </a:rPr>
              <a:t>). </a:t>
            </a:r>
            <a:endParaRPr lang="uk-UA" dirty="0" smtClean="0">
              <a:latin typeface="Times New Roman" panose="02020603050405020304" pitchFamily="18" charset="0"/>
              <a:cs typeface="Times New Roman" panose="02020603050405020304" pitchFamily="18" charset="0"/>
            </a:endParaRPr>
          </a:p>
          <a:p>
            <a:pPr>
              <a:buAutoNum type="arabicPeriod"/>
            </a:pPr>
            <a:r>
              <a:rPr lang="uk-UA" dirty="0" smtClean="0">
                <a:latin typeface="Times New Roman" panose="02020603050405020304" pitchFamily="18" charset="0"/>
                <a:cs typeface="Times New Roman" panose="02020603050405020304" pitchFamily="18" charset="0"/>
              </a:rPr>
              <a:t>2</a:t>
            </a:r>
            <a:r>
              <a:rPr lang="uk-UA" dirty="0">
                <a:latin typeface="Times New Roman" panose="02020603050405020304" pitchFamily="18" charset="0"/>
                <a:cs typeface="Times New Roman" panose="02020603050405020304" pitchFamily="18" charset="0"/>
              </a:rPr>
              <a:t>. </a:t>
            </a:r>
            <a:r>
              <a:rPr lang="uk-UA" b="1" dirty="0" err="1">
                <a:latin typeface="Times New Roman" panose="02020603050405020304" pitchFamily="18" charset="0"/>
                <a:cs typeface="Times New Roman" panose="02020603050405020304" pitchFamily="18" charset="0"/>
              </a:rPr>
              <a:t>Відкат</a:t>
            </a:r>
            <a:r>
              <a:rPr lang="uk-UA" b="1" dirty="0">
                <a:latin typeface="Times New Roman" panose="02020603050405020304" pitchFamily="18" charset="0"/>
                <a:cs typeface="Times New Roman" panose="02020603050405020304" pitchFamily="18" charset="0"/>
              </a:rPr>
              <a:t> у знаннях. </a:t>
            </a:r>
            <a:r>
              <a:rPr lang="uk-UA" dirty="0">
                <a:latin typeface="Times New Roman" panose="02020603050405020304" pitchFamily="18" charset="0"/>
                <a:cs typeface="Times New Roman" panose="02020603050405020304" pitchFamily="18" charset="0"/>
              </a:rPr>
              <a:t>Неможливо спрогнозувати, скільки часу потрібно відвести на повторення матеріалу, що був уже </a:t>
            </a:r>
            <a:r>
              <a:rPr lang="uk-UA" dirty="0" smtClean="0">
                <a:latin typeface="Times New Roman" panose="02020603050405020304" pitchFamily="18" charset="0"/>
                <a:cs typeface="Times New Roman" panose="02020603050405020304" pitchFamily="18" charset="0"/>
              </a:rPr>
              <a:t>пройдений.</a:t>
            </a:r>
          </a:p>
          <a:p>
            <a:pPr>
              <a:buAutoNum type="arabicPeriod"/>
            </a:pPr>
            <a:r>
              <a:rPr lang="uk-UA" dirty="0" smtClean="0">
                <a:latin typeface="Times New Roman" panose="02020603050405020304" pitchFamily="18" charset="0"/>
                <a:cs typeface="Times New Roman" panose="02020603050405020304" pitchFamily="18" charset="0"/>
              </a:rPr>
              <a:t> </a:t>
            </a:r>
            <a:r>
              <a:rPr lang="uk-UA" dirty="0">
                <a:latin typeface="Times New Roman" panose="02020603050405020304" pitchFamily="18" charset="0"/>
                <a:cs typeface="Times New Roman" panose="02020603050405020304" pitchFamily="18" charset="0"/>
              </a:rPr>
              <a:t>3. У дітей шкільного віку може бути деякий регрес у </a:t>
            </a:r>
            <a:r>
              <a:rPr lang="uk-UA" b="1" dirty="0">
                <a:latin typeface="Times New Roman" panose="02020603050405020304" pitchFamily="18" charset="0"/>
                <a:cs typeface="Times New Roman" panose="02020603050405020304" pitchFamily="18" charset="0"/>
              </a:rPr>
              <a:t>навичках письма</a:t>
            </a:r>
            <a:r>
              <a:rPr lang="uk-UA" dirty="0">
                <a:latin typeface="Times New Roman" panose="02020603050405020304" pitchFamily="18" charset="0"/>
                <a:cs typeface="Times New Roman" panose="02020603050405020304" pitchFamily="18" charset="0"/>
              </a:rPr>
              <a:t>. </a:t>
            </a:r>
            <a:endParaRPr lang="uk-UA" dirty="0" smtClean="0">
              <a:latin typeface="Times New Roman" panose="02020603050405020304" pitchFamily="18" charset="0"/>
              <a:cs typeface="Times New Roman" panose="02020603050405020304" pitchFamily="18" charset="0"/>
            </a:endParaRPr>
          </a:p>
          <a:p>
            <a:pPr>
              <a:buAutoNum type="arabicPeriod"/>
            </a:pPr>
            <a:r>
              <a:rPr lang="uk-UA" dirty="0" smtClean="0">
                <a:latin typeface="Times New Roman" panose="02020603050405020304" pitchFamily="18" charset="0"/>
                <a:cs typeface="Times New Roman" panose="02020603050405020304" pitchFamily="18" charset="0"/>
              </a:rPr>
              <a:t>4</a:t>
            </a:r>
            <a:r>
              <a:rPr lang="uk-UA" dirty="0">
                <a:latin typeface="Times New Roman" panose="02020603050405020304" pitchFamily="18" charset="0"/>
                <a:cs typeface="Times New Roman" panose="02020603050405020304" pitchFamily="18" charset="0"/>
              </a:rPr>
              <a:t>. Діти (як і дорослі), що пережили досвід травматизації, </a:t>
            </a:r>
            <a:r>
              <a:rPr lang="uk-UA" dirty="0" smtClean="0">
                <a:latin typeface="Times New Roman" panose="02020603050405020304" pitchFamily="18" charset="0"/>
                <a:cs typeface="Times New Roman" panose="02020603050405020304" pitchFamily="18" charset="0"/>
              </a:rPr>
              <a:t>можуть </a:t>
            </a:r>
            <a:r>
              <a:rPr lang="uk-UA" b="1" dirty="0">
                <a:latin typeface="Times New Roman" panose="02020603050405020304" pitchFamily="18" charset="0"/>
                <a:cs typeface="Times New Roman" panose="02020603050405020304" pitchFamily="18" charset="0"/>
              </a:rPr>
              <a:t>«забувати» правила орфографії. </a:t>
            </a:r>
            <a:endParaRPr lang="uk-UA" b="1" dirty="0" smtClean="0">
              <a:latin typeface="Times New Roman" panose="02020603050405020304" pitchFamily="18" charset="0"/>
              <a:cs typeface="Times New Roman" panose="02020603050405020304" pitchFamily="18" charset="0"/>
            </a:endParaRPr>
          </a:p>
          <a:p>
            <a:pPr>
              <a:buAutoNum type="arabicPeriod"/>
            </a:pPr>
            <a:r>
              <a:rPr lang="uk-UA" dirty="0" smtClean="0">
                <a:latin typeface="Times New Roman" panose="02020603050405020304" pitchFamily="18" charset="0"/>
                <a:cs typeface="Times New Roman" panose="02020603050405020304" pitchFamily="18" charset="0"/>
              </a:rPr>
              <a:t>5</a:t>
            </a:r>
            <a:r>
              <a:rPr lang="uk-UA" dirty="0">
                <a:latin typeface="Times New Roman" panose="02020603050405020304" pitchFamily="18" charset="0"/>
                <a:cs typeface="Times New Roman" panose="02020603050405020304" pitchFamily="18" charset="0"/>
              </a:rPr>
              <a:t>. Можуть бути складнощі із предметами та знаннями, </a:t>
            </a:r>
            <a:r>
              <a:rPr lang="uk-UA" dirty="0" smtClean="0">
                <a:latin typeface="Times New Roman" panose="02020603050405020304" pitchFamily="18" charset="0"/>
                <a:cs typeface="Times New Roman" panose="02020603050405020304" pitchFamily="18" charset="0"/>
              </a:rPr>
              <a:t>пов’язаними </a:t>
            </a:r>
            <a:r>
              <a:rPr lang="uk-UA" dirty="0">
                <a:latin typeface="Times New Roman" panose="02020603050405020304" pitchFamily="18" charset="0"/>
                <a:cs typeface="Times New Roman" panose="02020603050405020304" pitchFamily="18" charset="0"/>
              </a:rPr>
              <a:t>з </a:t>
            </a:r>
            <a:r>
              <a:rPr lang="uk-UA" b="1" dirty="0">
                <a:latin typeface="Times New Roman" panose="02020603050405020304" pitchFamily="18" charset="0"/>
                <a:cs typeface="Times New Roman" panose="02020603050405020304" pitchFamily="18" charset="0"/>
              </a:rPr>
              <a:t>просторовою орієнтацією</a:t>
            </a:r>
            <a:r>
              <a:rPr lang="uk-UA" dirty="0">
                <a:latin typeface="Times New Roman" panose="02020603050405020304" pitchFamily="18" charset="0"/>
                <a:cs typeface="Times New Roman" panose="02020603050405020304" pitchFamily="18" charset="0"/>
              </a:rPr>
              <a:t> (це одночасно і геометрія, тригонометрія, і використання прийменників «над», «за», «під», </a:t>
            </a:r>
            <a:r>
              <a:rPr lang="uk-UA" dirty="0" smtClean="0">
                <a:latin typeface="Times New Roman" panose="02020603050405020304" pitchFamily="18" charset="0"/>
                <a:cs typeface="Times New Roman" panose="02020603050405020304" pitchFamily="18" charset="0"/>
              </a:rPr>
              <a:t>…).</a:t>
            </a:r>
          </a:p>
          <a:p>
            <a:pPr>
              <a:buAutoNum type="arabicPeriod"/>
            </a:pPr>
            <a:r>
              <a:rPr lang="uk-UA" dirty="0" smtClean="0">
                <a:latin typeface="Times New Roman" panose="02020603050405020304" pitchFamily="18" charset="0"/>
                <a:cs typeface="Times New Roman" panose="02020603050405020304" pitchFamily="18" charset="0"/>
              </a:rPr>
              <a:t>6</a:t>
            </a:r>
            <a:r>
              <a:rPr lang="uk-UA" dirty="0">
                <a:latin typeface="Times New Roman" panose="02020603050405020304" pitchFamily="18" charset="0"/>
                <a:cs typeface="Times New Roman" panose="02020603050405020304" pitchFamily="18" charset="0"/>
              </a:rPr>
              <a:t>. Травматичний досвід ускладнює сприйняття</a:t>
            </a:r>
            <a:r>
              <a:rPr lang="uk-UA" b="1" dirty="0">
                <a:latin typeface="Times New Roman" panose="02020603050405020304" pitchFamily="18" charset="0"/>
                <a:cs typeface="Times New Roman" panose="02020603050405020304" pitchFamily="18" charset="0"/>
              </a:rPr>
              <a:t> абстрактних </a:t>
            </a:r>
            <a:r>
              <a:rPr lang="uk-UA" dirty="0">
                <a:latin typeface="Times New Roman" panose="02020603050405020304" pitchFamily="18" charset="0"/>
                <a:cs typeface="Times New Roman" panose="02020603050405020304" pitchFamily="18" charset="0"/>
              </a:rPr>
              <a:t>понять. </a:t>
            </a:r>
            <a:endParaRPr lang="uk-UA" dirty="0" smtClean="0">
              <a:latin typeface="Times New Roman" panose="02020603050405020304" pitchFamily="18" charset="0"/>
              <a:cs typeface="Times New Roman" panose="02020603050405020304" pitchFamily="18" charset="0"/>
            </a:endParaRPr>
          </a:p>
          <a:p>
            <a:pPr>
              <a:buAutoNum type="arabicPeriod"/>
            </a:pPr>
            <a:r>
              <a:rPr lang="uk-UA" dirty="0" smtClean="0">
                <a:latin typeface="Times New Roman" panose="02020603050405020304" pitchFamily="18" charset="0"/>
                <a:cs typeface="Times New Roman" panose="02020603050405020304" pitchFamily="18" charset="0"/>
              </a:rPr>
              <a:t>7</a:t>
            </a:r>
            <a:r>
              <a:rPr lang="uk-UA" dirty="0">
                <a:latin typeface="Times New Roman" panose="02020603050405020304" pitchFamily="18" charset="0"/>
                <a:cs typeface="Times New Roman" panose="02020603050405020304" pitchFamily="18" charset="0"/>
              </a:rPr>
              <a:t>. Погіршення </a:t>
            </a:r>
            <a:r>
              <a:rPr lang="uk-UA" b="1" dirty="0">
                <a:latin typeface="Times New Roman" panose="02020603050405020304" pitchFamily="18" charset="0"/>
                <a:cs typeface="Times New Roman" panose="02020603050405020304" pitchFamily="18" charset="0"/>
              </a:rPr>
              <a:t>навичок читання</a:t>
            </a:r>
            <a:r>
              <a:rPr lang="uk-UA" dirty="0">
                <a:latin typeface="Times New Roman" panose="02020603050405020304" pitchFamily="18" charset="0"/>
                <a:cs typeface="Times New Roman" panose="02020603050405020304" pitchFamily="18" charset="0"/>
              </a:rPr>
              <a:t>. Важливо пам’ятати, що це </a:t>
            </a:r>
            <a:r>
              <a:rPr lang="uk-UA" dirty="0" smtClean="0">
                <a:latin typeface="Times New Roman" panose="02020603050405020304" pitchFamily="18" charset="0"/>
                <a:cs typeface="Times New Roman" panose="02020603050405020304" pitchFamily="18" charset="0"/>
              </a:rPr>
              <a:t>тимчасово</a:t>
            </a:r>
            <a:r>
              <a:rPr lang="uk-UA" dirty="0">
                <a:latin typeface="Times New Roman" panose="02020603050405020304" pitchFamily="18" charset="0"/>
                <a:cs typeface="Times New Roman" panose="02020603050405020304" pitchFamily="18" charset="0"/>
              </a:rPr>
              <a:t>. </a:t>
            </a:r>
            <a:endParaRPr lang="uk-UA" dirty="0" smtClean="0">
              <a:latin typeface="Times New Roman" panose="02020603050405020304" pitchFamily="18" charset="0"/>
              <a:cs typeface="Times New Roman" panose="02020603050405020304" pitchFamily="18" charset="0"/>
            </a:endParaRPr>
          </a:p>
          <a:p>
            <a:pPr>
              <a:buAutoNum type="arabicPeriod"/>
            </a:pPr>
            <a:r>
              <a:rPr lang="uk-UA" dirty="0" smtClean="0">
                <a:latin typeface="Times New Roman" panose="02020603050405020304" pitchFamily="18" charset="0"/>
                <a:cs typeface="Times New Roman" panose="02020603050405020304" pitchFamily="18" charset="0"/>
              </a:rPr>
              <a:t>8</a:t>
            </a:r>
            <a:r>
              <a:rPr lang="uk-UA" dirty="0">
                <a:latin typeface="Times New Roman" panose="02020603050405020304" pitchFamily="18" charset="0"/>
                <a:cs typeface="Times New Roman" panose="02020603050405020304" pitchFamily="18" charset="0"/>
              </a:rPr>
              <a:t>. Ускладнення </a:t>
            </a:r>
            <a:r>
              <a:rPr lang="uk-UA" b="1" dirty="0">
                <a:latin typeface="Times New Roman" panose="02020603050405020304" pitchFamily="18" charset="0"/>
                <a:cs typeface="Times New Roman" panose="02020603050405020304" pitchFamily="18" charset="0"/>
              </a:rPr>
              <a:t>запам’ятовування інформації</a:t>
            </a:r>
            <a:r>
              <a:rPr lang="uk-UA" dirty="0" smtClean="0">
                <a:latin typeface="Times New Roman" panose="02020603050405020304" pitchFamily="18" charset="0"/>
                <a:cs typeface="Times New Roman" panose="02020603050405020304" pitchFamily="18" charset="0"/>
              </a:rPr>
              <a:t>.</a:t>
            </a:r>
          </a:p>
          <a:p>
            <a:pPr>
              <a:buAutoNum type="arabicPeriod"/>
            </a:pPr>
            <a:r>
              <a:rPr lang="uk-UA" dirty="0" smtClean="0">
                <a:latin typeface="Times New Roman" panose="02020603050405020304" pitchFamily="18" charset="0"/>
                <a:cs typeface="Times New Roman" panose="02020603050405020304" pitchFamily="18" charset="0"/>
              </a:rPr>
              <a:t> </a:t>
            </a:r>
            <a:r>
              <a:rPr lang="uk-UA" dirty="0">
                <a:latin typeface="Times New Roman" panose="02020603050405020304" pitchFamily="18" charset="0"/>
                <a:cs typeface="Times New Roman" panose="02020603050405020304" pitchFamily="18" charset="0"/>
              </a:rPr>
              <a:t>9. Діти під час навчання можуть </a:t>
            </a:r>
            <a:r>
              <a:rPr lang="uk-UA" b="1" dirty="0">
                <a:latin typeface="Times New Roman" panose="02020603050405020304" pitchFamily="18" charset="0"/>
                <a:cs typeface="Times New Roman" panose="02020603050405020304" pitchFamily="18" charset="0"/>
              </a:rPr>
              <a:t>крутити щось у руках, </a:t>
            </a:r>
            <a:r>
              <a:rPr lang="uk-UA" b="1" dirty="0" smtClean="0">
                <a:latin typeface="Times New Roman" panose="02020603050405020304" pitchFamily="18" charset="0"/>
                <a:cs typeface="Times New Roman" panose="02020603050405020304" pitchFamily="18" charset="0"/>
              </a:rPr>
              <a:t>гойдатися </a:t>
            </a:r>
            <a:r>
              <a:rPr lang="uk-UA" b="1" dirty="0">
                <a:latin typeface="Times New Roman" panose="02020603050405020304" pitchFamily="18" charset="0"/>
                <a:cs typeface="Times New Roman" panose="02020603050405020304" pitchFamily="18" charset="0"/>
              </a:rPr>
              <a:t>на стільці. </a:t>
            </a:r>
            <a:r>
              <a:rPr lang="uk-UA" dirty="0">
                <a:latin typeface="Times New Roman" panose="02020603050405020304" pitchFamily="18" charset="0"/>
                <a:cs typeface="Times New Roman" panose="02020603050405020304" pitchFamily="18" charset="0"/>
              </a:rPr>
              <a:t>Це не обов’язково відволікання. Багато хто, навпаки, так концентрується. Це може бути способом «</a:t>
            </a:r>
            <a:r>
              <a:rPr lang="uk-UA" dirty="0" smtClean="0">
                <a:latin typeface="Times New Roman" panose="02020603050405020304" pitchFamily="18" charset="0"/>
                <a:cs typeface="Times New Roman" panose="02020603050405020304" pitchFamily="18" charset="0"/>
              </a:rPr>
              <a:t>відключити</a:t>
            </a:r>
            <a:r>
              <a:rPr lang="uk-UA" dirty="0">
                <a:latin typeface="Times New Roman" panose="02020603050405020304" pitchFamily="18" charset="0"/>
                <a:cs typeface="Times New Roman" panose="02020603050405020304" pitchFamily="18" charset="0"/>
              </a:rPr>
              <a:t>» зайві сигнали</a:t>
            </a:r>
          </a:p>
        </p:txBody>
      </p:sp>
      <p:pic>
        <p:nvPicPr>
          <p:cNvPr id="4" name="Рисунок 3"/>
          <p:cNvPicPr>
            <a:picLocks noChangeAspect="1"/>
          </p:cNvPicPr>
          <p:nvPr/>
        </p:nvPicPr>
        <p:blipFill>
          <a:blip r:embed="rId2"/>
          <a:stretch>
            <a:fillRect/>
          </a:stretch>
        </p:blipFill>
        <p:spPr>
          <a:xfrm>
            <a:off x="605331" y="428679"/>
            <a:ext cx="932769" cy="841321"/>
          </a:xfrm>
          <a:prstGeom prst="rect">
            <a:avLst/>
          </a:prstGeom>
        </p:spPr>
      </p:pic>
    </p:spTree>
    <p:extLst>
      <p:ext uri="{BB962C8B-B14F-4D97-AF65-F5344CB8AC3E}">
        <p14:creationId xmlns:p14="http://schemas.microsoft.com/office/powerpoint/2010/main" val="23393434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71484" y="609600"/>
            <a:ext cx="7602518" cy="1320800"/>
          </a:xfrm>
        </p:spPr>
        <p:txBody>
          <a:bodyPr/>
          <a:lstStyle/>
          <a:p>
            <a:pPr algn="ctr"/>
            <a:r>
              <a:rPr lang="ru-RU" b="1" dirty="0" err="1">
                <a:latin typeface="Times New Roman" pitchFamily="18" charset="0"/>
                <a:cs typeface="Times New Roman" pitchFamily="18" charset="0"/>
              </a:rPr>
              <a:t>Куди</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звернутися</a:t>
            </a:r>
            <a:r>
              <a:rPr lang="ru-RU" b="1" dirty="0">
                <a:latin typeface="Times New Roman" pitchFamily="18" charset="0"/>
                <a:cs typeface="Times New Roman" pitchFamily="18" charset="0"/>
              </a:rPr>
              <a:t> по </a:t>
            </a:r>
            <a:r>
              <a:rPr lang="ru-RU" b="1" dirty="0" err="1">
                <a:latin typeface="Times New Roman" pitchFamily="18" charset="0"/>
                <a:cs typeface="Times New Roman" pitchFamily="18" charset="0"/>
              </a:rPr>
              <a:t>допомогу</a:t>
            </a:r>
            <a:r>
              <a:rPr lang="ru-RU" b="1" dirty="0">
                <a:latin typeface="Times New Roman" pitchFamily="18" charset="0"/>
                <a:cs typeface="Times New Roman" pitchFamily="18" charset="0"/>
              </a:rPr>
              <a:t>: </a:t>
            </a:r>
            <a:endParaRPr lang="uk-UA" b="1" dirty="0">
              <a:latin typeface="Times New Roman" pitchFamily="18" charset="0"/>
              <a:cs typeface="Times New Roman" pitchFamily="18" charset="0"/>
            </a:endParaRPr>
          </a:p>
        </p:txBody>
      </p:sp>
      <p:sp>
        <p:nvSpPr>
          <p:cNvPr id="3" name="Объект 2"/>
          <p:cNvSpPr>
            <a:spLocks noGrp="1"/>
          </p:cNvSpPr>
          <p:nvPr>
            <p:ph idx="1"/>
          </p:nvPr>
        </p:nvSpPr>
        <p:spPr>
          <a:xfrm>
            <a:off x="973393" y="1622323"/>
            <a:ext cx="8957187" cy="4419039"/>
          </a:xfrm>
        </p:spPr>
        <p:txBody>
          <a:bodyPr>
            <a:normAutofit lnSpcReduction="10000"/>
          </a:bodyPr>
          <a:lstStyle/>
          <a:p>
            <a:r>
              <a:rPr lang="uk-UA" sz="2400" dirty="0">
                <a:solidFill>
                  <a:schemeClr val="accent2">
                    <a:lumMod val="75000"/>
                  </a:schemeClr>
                </a:solidFill>
                <a:latin typeface="Times New Roman" pitchFamily="18" charset="0"/>
                <a:cs typeface="Times New Roman" pitchFamily="18" charset="0"/>
              </a:rPr>
              <a:t>Гарячі лінії Психологічна підтримка </a:t>
            </a:r>
            <a:r>
              <a:rPr lang="uk-UA" sz="2400" dirty="0" smtClean="0">
                <a:solidFill>
                  <a:schemeClr val="accent2">
                    <a:lumMod val="75000"/>
                  </a:schemeClr>
                </a:solidFill>
                <a:latin typeface="Times New Roman" pitchFamily="18" charset="0"/>
                <a:cs typeface="Times New Roman" pitchFamily="18" charset="0"/>
              </a:rPr>
              <a:t>Гаряча </a:t>
            </a:r>
            <a:r>
              <a:rPr lang="uk-UA" sz="2400" dirty="0">
                <a:solidFill>
                  <a:schemeClr val="accent2">
                    <a:lumMod val="75000"/>
                  </a:schemeClr>
                </a:solidFill>
                <a:latin typeface="Times New Roman" pitchFamily="18" charset="0"/>
                <a:cs typeface="Times New Roman" pitchFamily="18" charset="0"/>
              </a:rPr>
              <a:t>лінія безоплатної психологічної допомоги від Національної психологічної асоціації Аудіо- та </a:t>
            </a:r>
            <a:r>
              <a:rPr lang="uk-UA" sz="2400" dirty="0" err="1">
                <a:solidFill>
                  <a:schemeClr val="accent2">
                    <a:lumMod val="75000"/>
                  </a:schemeClr>
                </a:solidFill>
                <a:latin typeface="Times New Roman" pitchFamily="18" charset="0"/>
                <a:cs typeface="Times New Roman" pitchFamily="18" charset="0"/>
              </a:rPr>
              <a:t>відеоконсультації</a:t>
            </a:r>
            <a:r>
              <a:rPr lang="uk-UA" sz="2400" dirty="0">
                <a:solidFill>
                  <a:schemeClr val="accent2">
                    <a:lumMod val="75000"/>
                  </a:schemeClr>
                </a:solidFill>
                <a:latin typeface="Times New Roman" pitchFamily="18" charset="0"/>
                <a:cs typeface="Times New Roman" pitchFamily="18" charset="0"/>
              </a:rPr>
              <a:t>. Спеціалісти лінії надають кризові й інші типи консультацій, у разі необхідності скеровують до інших спеціалістів. </a:t>
            </a:r>
            <a:r>
              <a:rPr lang="uk-UA" sz="2400" b="1" dirty="0">
                <a:solidFill>
                  <a:schemeClr val="accent2">
                    <a:lumMod val="75000"/>
                  </a:schemeClr>
                </a:solidFill>
                <a:latin typeface="Times New Roman" pitchFamily="18" charset="0"/>
                <a:cs typeface="Times New Roman" pitchFamily="18" charset="0"/>
              </a:rPr>
              <a:t>0 800 100 102 </a:t>
            </a:r>
            <a:r>
              <a:rPr lang="uk-UA" sz="2400" dirty="0">
                <a:solidFill>
                  <a:schemeClr val="accent2">
                    <a:lumMod val="75000"/>
                  </a:schemeClr>
                </a:solidFill>
                <a:latin typeface="Times New Roman" pitchFamily="18" charset="0"/>
                <a:cs typeface="Times New Roman" pitchFamily="18" charset="0"/>
              </a:rPr>
              <a:t>(щодня з 10:00 до 20:00) </a:t>
            </a:r>
            <a:r>
              <a:rPr lang="en-US" sz="2400" dirty="0">
                <a:solidFill>
                  <a:schemeClr val="accent2">
                    <a:lumMod val="75000"/>
                  </a:schemeClr>
                </a:solidFill>
                <a:latin typeface="Times New Roman" pitchFamily="18" charset="0"/>
                <a:cs typeface="Times New Roman" pitchFamily="18" charset="0"/>
              </a:rPr>
              <a:t>npa-ua.org </a:t>
            </a:r>
            <a:endParaRPr lang="uk-UA" sz="2400" dirty="0" smtClean="0">
              <a:solidFill>
                <a:schemeClr val="accent2">
                  <a:lumMod val="75000"/>
                </a:schemeClr>
              </a:solidFill>
              <a:latin typeface="Times New Roman" pitchFamily="18" charset="0"/>
              <a:cs typeface="Times New Roman" pitchFamily="18" charset="0"/>
            </a:endParaRPr>
          </a:p>
          <a:p>
            <a:r>
              <a:rPr lang="uk-UA" sz="2400" dirty="0" smtClean="0">
                <a:solidFill>
                  <a:schemeClr val="accent2">
                    <a:lumMod val="75000"/>
                  </a:schemeClr>
                </a:solidFill>
                <a:latin typeface="Times New Roman" pitchFamily="18" charset="0"/>
                <a:cs typeface="Times New Roman" pitchFamily="18" charset="0"/>
              </a:rPr>
              <a:t>Благодійний </a:t>
            </a:r>
            <a:r>
              <a:rPr lang="uk-UA" sz="2400" dirty="0">
                <a:solidFill>
                  <a:schemeClr val="accent2">
                    <a:lumMod val="75000"/>
                  </a:schemeClr>
                </a:solidFill>
                <a:latin typeface="Times New Roman" pitchFamily="18" charset="0"/>
                <a:cs typeface="Times New Roman" pitchFamily="18" charset="0"/>
              </a:rPr>
              <a:t>фонд «Голоси дітей» Психологічна підтримка батьків та дітей під час війни: </a:t>
            </a:r>
            <a:r>
              <a:rPr lang="en-US" sz="2400" dirty="0">
                <a:solidFill>
                  <a:schemeClr val="accent2">
                    <a:lumMod val="75000"/>
                  </a:schemeClr>
                </a:solidFill>
                <a:latin typeface="Times New Roman" pitchFamily="18" charset="0"/>
                <a:cs typeface="Times New Roman" pitchFamily="18" charset="0"/>
              </a:rPr>
              <a:t>voices.org.ua </a:t>
            </a:r>
            <a:endParaRPr lang="uk-UA" sz="2400" dirty="0" smtClean="0">
              <a:solidFill>
                <a:schemeClr val="accent2">
                  <a:lumMod val="75000"/>
                </a:schemeClr>
              </a:solidFill>
              <a:latin typeface="Times New Roman" pitchFamily="18" charset="0"/>
              <a:cs typeface="Times New Roman" pitchFamily="18" charset="0"/>
            </a:endParaRPr>
          </a:p>
          <a:p>
            <a:r>
              <a:rPr lang="uk-UA" sz="2400" dirty="0" smtClean="0">
                <a:solidFill>
                  <a:schemeClr val="accent2">
                    <a:lumMod val="75000"/>
                  </a:schemeClr>
                </a:solidFill>
                <a:latin typeface="Times New Roman" pitchFamily="18" charset="0"/>
                <a:cs typeface="Times New Roman" pitchFamily="18" charset="0"/>
              </a:rPr>
              <a:t>Безкоштовна </a:t>
            </a:r>
            <a:r>
              <a:rPr lang="uk-UA" sz="2400" dirty="0">
                <a:solidFill>
                  <a:schemeClr val="accent2">
                    <a:lumMod val="75000"/>
                  </a:schemeClr>
                </a:solidFill>
                <a:latin typeface="Times New Roman" pitchFamily="18" charset="0"/>
                <a:cs typeface="Times New Roman" pitchFamily="18" charset="0"/>
              </a:rPr>
              <a:t>телефонна лінія психологічної підтримки для дітей та батьків: 0 800 210 106 (працює з 9:00 до 20:00</a:t>
            </a:r>
            <a:r>
              <a:rPr lang="uk-UA" sz="2400" dirty="0" smtClean="0">
                <a:solidFill>
                  <a:schemeClr val="accent2">
                    <a:lumMod val="75000"/>
                  </a:schemeClr>
                </a:solidFill>
                <a:latin typeface="Times New Roman" pitchFamily="18" charset="0"/>
                <a:cs typeface="Times New Roman" pitchFamily="18" charset="0"/>
              </a:rPr>
              <a:t>)</a:t>
            </a:r>
          </a:p>
          <a:p>
            <a:r>
              <a:rPr lang="uk-UA" sz="2400" dirty="0" smtClean="0">
                <a:solidFill>
                  <a:schemeClr val="accent2">
                    <a:lumMod val="75000"/>
                  </a:schemeClr>
                </a:solidFill>
                <a:latin typeface="Times New Roman" pitchFamily="18" charset="0"/>
                <a:cs typeface="Times New Roman" pitchFamily="18" charset="0"/>
              </a:rPr>
              <a:t> </a:t>
            </a:r>
            <a:r>
              <a:rPr lang="uk-UA" sz="2400" dirty="0">
                <a:solidFill>
                  <a:schemeClr val="accent2">
                    <a:lumMod val="75000"/>
                  </a:schemeClr>
                </a:solidFill>
                <a:latin typeface="Times New Roman" pitchFamily="18" charset="0"/>
                <a:cs typeface="Times New Roman" pitchFamily="18" charset="0"/>
              </a:rPr>
              <a:t>Телеграм, </a:t>
            </a:r>
            <a:r>
              <a:rPr lang="uk-UA" sz="2400" dirty="0" err="1">
                <a:solidFill>
                  <a:schemeClr val="accent2">
                    <a:lumMod val="75000"/>
                  </a:schemeClr>
                </a:solidFill>
                <a:latin typeface="Times New Roman" pitchFamily="18" charset="0"/>
                <a:cs typeface="Times New Roman" pitchFamily="18" charset="0"/>
              </a:rPr>
              <a:t>вайбер</a:t>
            </a:r>
            <a:r>
              <a:rPr lang="uk-UA" sz="2400" dirty="0">
                <a:solidFill>
                  <a:schemeClr val="accent2">
                    <a:lumMod val="75000"/>
                  </a:schemeClr>
                </a:solidFill>
                <a:latin typeface="Times New Roman" pitchFamily="18" charset="0"/>
                <a:cs typeface="Times New Roman" pitchFamily="18" charset="0"/>
              </a:rPr>
              <a:t>, </a:t>
            </a:r>
            <a:r>
              <a:rPr lang="en-US" sz="2400" dirty="0">
                <a:solidFill>
                  <a:schemeClr val="accent2">
                    <a:lumMod val="75000"/>
                  </a:schemeClr>
                </a:solidFill>
                <a:latin typeface="Times New Roman" pitchFamily="18" charset="0"/>
                <a:cs typeface="Times New Roman" pitchFamily="18" charset="0"/>
              </a:rPr>
              <a:t>WhatsApp: </a:t>
            </a:r>
            <a:r>
              <a:rPr lang="en-US" sz="2400" b="1" dirty="0">
                <a:solidFill>
                  <a:schemeClr val="accent2">
                    <a:lumMod val="75000"/>
                  </a:schemeClr>
                </a:solidFill>
                <a:latin typeface="Times New Roman" pitchFamily="18" charset="0"/>
                <a:cs typeface="Times New Roman" pitchFamily="18" charset="0"/>
              </a:rPr>
              <a:t>+38 099 198 57 95</a:t>
            </a:r>
            <a:endParaRPr lang="uk-UA" sz="2400" b="1" dirty="0">
              <a:solidFill>
                <a:schemeClr val="accent2">
                  <a:lumMod val="75000"/>
                </a:schemeClr>
              </a:solidFill>
              <a:latin typeface="Times New Roman" pitchFamily="18" charset="0"/>
              <a:cs typeface="Times New Roman" pitchFamily="18" charset="0"/>
            </a:endParaRPr>
          </a:p>
        </p:txBody>
      </p:sp>
      <p:pic>
        <p:nvPicPr>
          <p:cNvPr id="4" name="Рисунок 3"/>
          <p:cNvPicPr>
            <a:picLocks noChangeAspect="1"/>
          </p:cNvPicPr>
          <p:nvPr/>
        </p:nvPicPr>
        <p:blipFill>
          <a:blip r:embed="rId2"/>
          <a:stretch>
            <a:fillRect/>
          </a:stretch>
        </p:blipFill>
        <p:spPr>
          <a:xfrm>
            <a:off x="487344" y="324133"/>
            <a:ext cx="932769" cy="841321"/>
          </a:xfrm>
          <a:prstGeom prst="rect">
            <a:avLst/>
          </a:prstGeom>
        </p:spPr>
      </p:pic>
      <p:pic>
        <p:nvPicPr>
          <p:cNvPr id="5" name="Рисунок 4"/>
          <p:cNvPicPr>
            <a:picLocks noChangeAspect="1"/>
          </p:cNvPicPr>
          <p:nvPr/>
        </p:nvPicPr>
        <p:blipFill>
          <a:blip r:embed="rId3"/>
          <a:stretch>
            <a:fillRect/>
          </a:stretch>
        </p:blipFill>
        <p:spPr>
          <a:xfrm>
            <a:off x="9702739" y="324133"/>
            <a:ext cx="2343477" cy="2257740"/>
          </a:xfrm>
          <a:prstGeom prst="rect">
            <a:avLst/>
          </a:prstGeom>
        </p:spPr>
      </p:pic>
    </p:spTree>
    <p:extLst>
      <p:ext uri="{BB962C8B-B14F-4D97-AF65-F5344CB8AC3E}">
        <p14:creationId xmlns:p14="http://schemas.microsoft.com/office/powerpoint/2010/main" val="427336008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stretch>
            <a:fillRect/>
          </a:stretch>
        </p:blipFill>
        <p:spPr>
          <a:xfrm>
            <a:off x="725403" y="724519"/>
            <a:ext cx="932769" cy="841321"/>
          </a:xfrm>
          <a:prstGeom prst="rect">
            <a:avLst/>
          </a:prstGeom>
        </p:spPr>
      </p:pic>
      <p:sp>
        <p:nvSpPr>
          <p:cNvPr id="5" name="Заголовок 4"/>
          <p:cNvSpPr>
            <a:spLocks noGrp="1"/>
          </p:cNvSpPr>
          <p:nvPr>
            <p:ph type="title"/>
          </p:nvPr>
        </p:nvSpPr>
        <p:spPr>
          <a:xfrm>
            <a:off x="1658172" y="609600"/>
            <a:ext cx="7615830" cy="1320800"/>
          </a:xfrm>
        </p:spPr>
        <p:txBody>
          <a:bodyPr>
            <a:normAutofit fontScale="90000"/>
          </a:bodyPr>
          <a:lstStyle/>
          <a:p>
            <a:pPr algn="ctr"/>
            <a:r>
              <a:rPr lang="uk-UA" sz="3100" b="1" dirty="0">
                <a:latin typeface="Times New Roman" panose="02020603050405020304" pitchFamily="18" charset="0"/>
                <a:cs typeface="Times New Roman" panose="02020603050405020304" pitchFamily="18" charset="0"/>
              </a:rPr>
              <a:t>Презентацію підготувала практичний психолог Вільшанського закладу загальної середньої освіти І-ІІІ ступенів </a:t>
            </a:r>
            <a:r>
              <a:rPr lang="uk-UA" sz="3100" b="1" dirty="0" smtClean="0">
                <a:latin typeface="Times New Roman" panose="02020603050405020304" pitchFamily="18" charset="0"/>
                <a:cs typeface="Times New Roman" panose="02020603050405020304" pitchFamily="18" charset="0"/>
              </a:rPr>
              <a:t/>
            </a:r>
            <a:br>
              <a:rPr lang="uk-UA" sz="3100" b="1" dirty="0" smtClean="0">
                <a:latin typeface="Times New Roman" panose="02020603050405020304" pitchFamily="18" charset="0"/>
                <a:cs typeface="Times New Roman" panose="02020603050405020304" pitchFamily="18" charset="0"/>
              </a:rPr>
            </a:br>
            <a:r>
              <a:rPr lang="uk-UA" sz="3100" b="1" dirty="0" smtClean="0">
                <a:latin typeface="Times New Roman" panose="02020603050405020304" pitchFamily="18" charset="0"/>
                <a:cs typeface="Times New Roman" panose="02020603050405020304" pitchFamily="18" charset="0"/>
              </a:rPr>
              <a:t>Тимченко </a:t>
            </a:r>
            <a:r>
              <a:rPr lang="uk-UA" sz="3100" b="1" dirty="0">
                <a:latin typeface="Times New Roman" panose="02020603050405020304" pitchFamily="18" charset="0"/>
                <a:cs typeface="Times New Roman" panose="02020603050405020304" pitchFamily="18" charset="0"/>
              </a:rPr>
              <a:t>Раїса Василівна</a:t>
            </a:r>
            <a:r>
              <a:rPr lang="uk-UA" dirty="0"/>
              <a:t/>
            </a:r>
            <a:br>
              <a:rPr lang="uk-UA" dirty="0"/>
            </a:br>
            <a:endParaRPr lang="uk-UA" dirty="0"/>
          </a:p>
        </p:txBody>
      </p:sp>
      <p:sp>
        <p:nvSpPr>
          <p:cNvPr id="3" name="Содержимое 2"/>
          <p:cNvSpPr>
            <a:spLocks noGrp="1"/>
          </p:cNvSpPr>
          <p:nvPr>
            <p:ph sz="half" idx="1"/>
          </p:nvPr>
        </p:nvSpPr>
        <p:spPr>
          <a:xfrm>
            <a:off x="1658172" y="2871019"/>
            <a:ext cx="5312899" cy="3696928"/>
          </a:xfrm>
        </p:spPr>
        <p:txBody>
          <a:bodyPr>
            <a:normAutofit fontScale="92500"/>
          </a:bodyPr>
          <a:lstStyle/>
          <a:p>
            <a:pPr>
              <a:buNone/>
            </a:pPr>
            <a:r>
              <a:rPr lang="uk-UA" sz="3400" dirty="0" smtClean="0">
                <a:latin typeface="Times New Roman" panose="02020603050405020304" pitchFamily="18" charset="0"/>
                <a:cs typeface="Times New Roman" panose="02020603050405020304" pitchFamily="18" charset="0"/>
              </a:rPr>
              <a:t>   За матеріалами посібника </a:t>
            </a:r>
          </a:p>
          <a:p>
            <a:pPr>
              <a:buNone/>
            </a:pPr>
            <a:r>
              <a:rPr lang="uk-UA" sz="3400" dirty="0" smtClean="0">
                <a:latin typeface="Times New Roman" panose="02020603050405020304" pitchFamily="18" charset="0"/>
                <a:cs typeface="Times New Roman" panose="02020603050405020304" pitchFamily="18" charset="0"/>
              </a:rPr>
              <a:t>“</a:t>
            </a:r>
            <a:r>
              <a:rPr lang="ru-RU" sz="3400" dirty="0" err="1" smtClean="0">
                <a:latin typeface="Times New Roman" panose="02020603050405020304" pitchFamily="18" charset="0"/>
                <a:cs typeface="Times New Roman" panose="02020603050405020304" pitchFamily="18" charset="0"/>
              </a:rPr>
              <a:t>Ментальне</a:t>
            </a:r>
            <a:r>
              <a:rPr lang="ru-RU" sz="3400" dirty="0" smtClean="0">
                <a:latin typeface="Times New Roman" panose="02020603050405020304" pitchFamily="18" charset="0"/>
                <a:cs typeface="Times New Roman" panose="02020603050405020304" pitchFamily="18" charset="0"/>
              </a:rPr>
              <a:t> </a:t>
            </a:r>
            <a:r>
              <a:rPr lang="ru-RU" sz="3400" dirty="0" err="1" smtClean="0">
                <a:latin typeface="Times New Roman" panose="02020603050405020304" pitchFamily="18" charset="0"/>
                <a:cs typeface="Times New Roman" panose="02020603050405020304" pitchFamily="18" charset="0"/>
              </a:rPr>
              <a:t>здоров’я</a:t>
            </a:r>
            <a:r>
              <a:rPr lang="ru-RU" sz="3400" dirty="0" smtClean="0">
                <a:latin typeface="Times New Roman" panose="02020603050405020304" pitchFamily="18" charset="0"/>
                <a:cs typeface="Times New Roman" panose="02020603050405020304" pitchFamily="18" charset="0"/>
              </a:rPr>
              <a:t> </a:t>
            </a:r>
            <a:r>
              <a:rPr lang="ru-RU" sz="3400" dirty="0" err="1" smtClean="0">
                <a:latin typeface="Times New Roman" panose="02020603050405020304" pitchFamily="18" charset="0"/>
                <a:cs typeface="Times New Roman" panose="02020603050405020304" pitchFamily="18" charset="0"/>
              </a:rPr>
              <a:t>дітей</a:t>
            </a:r>
            <a:r>
              <a:rPr lang="ru-RU" sz="3400" dirty="0" smtClean="0">
                <a:latin typeface="Times New Roman" panose="02020603050405020304" pitchFamily="18" charset="0"/>
                <a:cs typeface="Times New Roman" panose="02020603050405020304" pitchFamily="18" charset="0"/>
              </a:rPr>
              <a:t> </a:t>
            </a:r>
            <a:r>
              <a:rPr lang="ru-RU" sz="3400" dirty="0" err="1" smtClean="0">
                <a:latin typeface="Times New Roman" panose="02020603050405020304" pitchFamily="18" charset="0"/>
                <a:cs typeface="Times New Roman" panose="02020603050405020304" pitchFamily="18" charset="0"/>
              </a:rPr>
              <a:t>під</a:t>
            </a:r>
            <a:r>
              <a:rPr lang="ru-RU" sz="3400" dirty="0" smtClean="0">
                <a:latin typeface="Times New Roman" panose="02020603050405020304" pitchFamily="18" charset="0"/>
                <a:cs typeface="Times New Roman" panose="02020603050405020304" pitchFamily="18" charset="0"/>
              </a:rPr>
              <a:t> час </a:t>
            </a:r>
            <a:r>
              <a:rPr lang="ru-RU" sz="3400" dirty="0" err="1" smtClean="0">
                <a:latin typeface="Times New Roman" panose="02020603050405020304" pitchFamily="18" charset="0"/>
                <a:cs typeface="Times New Roman" panose="02020603050405020304" pitchFamily="18" charset="0"/>
              </a:rPr>
              <a:t>війни</a:t>
            </a:r>
            <a:r>
              <a:rPr lang="ru-RU" sz="3400" dirty="0" smtClean="0">
                <a:latin typeface="Times New Roman" panose="02020603050405020304" pitchFamily="18" charset="0"/>
                <a:cs typeface="Times New Roman" panose="02020603050405020304" pitchFamily="18" charset="0"/>
              </a:rPr>
              <a:t>: </a:t>
            </a:r>
            <a:r>
              <a:rPr lang="ru-RU" sz="3400" dirty="0" err="1" smtClean="0">
                <a:latin typeface="Times New Roman" panose="02020603050405020304" pitchFamily="18" charset="0"/>
                <a:cs typeface="Times New Roman" panose="02020603050405020304" pitchFamily="18" charset="0"/>
              </a:rPr>
              <a:t>поради</a:t>
            </a:r>
            <a:r>
              <a:rPr lang="ru-RU" sz="3400" dirty="0" smtClean="0">
                <a:latin typeface="Times New Roman" panose="02020603050405020304" pitchFamily="18" charset="0"/>
                <a:cs typeface="Times New Roman" panose="02020603050405020304" pitchFamily="18" charset="0"/>
              </a:rPr>
              <a:t> батькам та </a:t>
            </a:r>
            <a:r>
              <a:rPr lang="ru-RU" sz="3400" dirty="0" err="1" smtClean="0">
                <a:latin typeface="Times New Roman" panose="02020603050405020304" pitchFamily="18" charset="0"/>
                <a:cs typeface="Times New Roman" panose="02020603050405020304" pitchFamily="18" charset="0"/>
              </a:rPr>
              <a:t>опікунам</a:t>
            </a:r>
            <a:r>
              <a:rPr lang="ru-RU" sz="3400" dirty="0" smtClean="0">
                <a:latin typeface="Times New Roman" panose="02020603050405020304" pitchFamily="18" charset="0"/>
                <a:cs typeface="Times New Roman" panose="02020603050405020304" pitchFamily="18" charset="0"/>
              </a:rPr>
              <a:t>»</a:t>
            </a:r>
          </a:p>
          <a:p>
            <a:pPr>
              <a:buNone/>
            </a:pPr>
            <a:r>
              <a:rPr lang="uk-UA" sz="2800" dirty="0" smtClean="0">
                <a:latin typeface="Times New Roman" panose="02020603050405020304" pitchFamily="18" charset="0"/>
                <a:cs typeface="Times New Roman" panose="02020603050405020304" pitchFamily="18" charset="0"/>
              </a:rPr>
              <a:t>      </a:t>
            </a:r>
            <a:r>
              <a:rPr lang="en-US" sz="2800" dirty="0" smtClean="0">
                <a:solidFill>
                  <a:srgbClr val="0070C0"/>
                </a:solidFill>
                <a:latin typeface="Times New Roman" panose="02020603050405020304" pitchFamily="18" charset="0"/>
                <a:cs typeface="Times New Roman" panose="02020603050405020304" pitchFamily="18" charset="0"/>
              </a:rPr>
              <a:t>https</a:t>
            </a:r>
            <a:r>
              <a:rPr lang="en-US" sz="2800" dirty="0">
                <a:solidFill>
                  <a:srgbClr val="0070C0"/>
                </a:solidFill>
                <a:latin typeface="Times New Roman" panose="02020603050405020304" pitchFamily="18" charset="0"/>
                <a:cs typeface="Times New Roman" panose="02020603050405020304" pitchFamily="18" charset="0"/>
              </a:rPr>
              <a:t>://spilnoteka.org/broshura-mentalne-zdorovya-ditej-pid-chas-vijny-porady-batkam-ta-opikunam/</a:t>
            </a:r>
            <a:endParaRPr lang="ru-RU" sz="2800" dirty="0">
              <a:solidFill>
                <a:srgbClr val="0070C0"/>
              </a:solidFill>
              <a:latin typeface="Times New Roman" panose="02020603050405020304" pitchFamily="18" charset="0"/>
              <a:cs typeface="Times New Roman" panose="02020603050405020304" pitchFamily="18" charset="0"/>
            </a:endParaRPr>
          </a:p>
        </p:txBody>
      </p:sp>
      <p:pic>
        <p:nvPicPr>
          <p:cNvPr id="8" name="Рисунок 7"/>
          <p:cNvPicPr>
            <a:picLocks noChangeAspect="1"/>
          </p:cNvPicPr>
          <p:nvPr/>
        </p:nvPicPr>
        <p:blipFill>
          <a:blip r:embed="rId3"/>
          <a:stretch>
            <a:fillRect/>
          </a:stretch>
        </p:blipFill>
        <p:spPr>
          <a:xfrm>
            <a:off x="7847662" y="1987534"/>
            <a:ext cx="3272621" cy="4716599"/>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8596668" cy="738753"/>
          </a:xfrm>
        </p:spPr>
        <p:txBody>
          <a:bodyPr/>
          <a:lstStyle/>
          <a:p>
            <a:pPr algn="ctr"/>
            <a:r>
              <a:rPr lang="uk-UA" b="1" dirty="0">
                <a:solidFill>
                  <a:schemeClr val="accent2">
                    <a:lumMod val="75000"/>
                  </a:schemeClr>
                </a:solidFill>
                <a:latin typeface="Times New Roman" pitchFamily="18" charset="0"/>
                <a:cs typeface="Times New Roman" pitchFamily="18" charset="0"/>
              </a:rPr>
              <a:t>Як допомогти дитині</a:t>
            </a:r>
          </a:p>
        </p:txBody>
      </p:sp>
      <p:sp>
        <p:nvSpPr>
          <p:cNvPr id="3" name="Объект 2"/>
          <p:cNvSpPr>
            <a:spLocks noGrp="1"/>
          </p:cNvSpPr>
          <p:nvPr>
            <p:ph sz="half" idx="1"/>
          </p:nvPr>
        </p:nvSpPr>
        <p:spPr>
          <a:xfrm>
            <a:off x="1189703" y="1565329"/>
            <a:ext cx="5073445" cy="4476032"/>
          </a:xfrm>
        </p:spPr>
        <p:txBody>
          <a:bodyPr>
            <a:noAutofit/>
          </a:bodyPr>
          <a:lstStyle/>
          <a:p>
            <a:r>
              <a:rPr lang="uk-UA" sz="2400" b="1" dirty="0">
                <a:solidFill>
                  <a:schemeClr val="accent2">
                    <a:lumMod val="75000"/>
                  </a:schemeClr>
                </a:solidFill>
                <a:latin typeface="Times New Roman" pitchFamily="18" charset="0"/>
                <a:cs typeface="Times New Roman" pitchFamily="18" charset="0"/>
              </a:rPr>
              <a:t>Дотримання режиму </a:t>
            </a:r>
            <a:r>
              <a:rPr lang="uk-UA" sz="2400" b="1" dirty="0" smtClean="0">
                <a:solidFill>
                  <a:schemeClr val="accent2">
                    <a:lumMod val="75000"/>
                  </a:schemeClr>
                </a:solidFill>
                <a:latin typeface="Times New Roman" pitchFamily="18" charset="0"/>
                <a:cs typeface="Times New Roman" pitchFamily="18" charset="0"/>
              </a:rPr>
              <a:t>дня</a:t>
            </a:r>
          </a:p>
          <a:p>
            <a:r>
              <a:rPr lang="uk-UA" sz="2400" b="1" dirty="0">
                <a:solidFill>
                  <a:schemeClr val="accent2">
                    <a:lumMod val="75000"/>
                  </a:schemeClr>
                </a:solidFill>
                <a:latin typeface="Times New Roman" pitchFamily="18" charset="0"/>
                <a:cs typeface="Times New Roman" pitchFamily="18" charset="0"/>
              </a:rPr>
              <a:t>Обговорення тривожних </a:t>
            </a:r>
            <a:r>
              <a:rPr lang="uk-UA" sz="2400" b="1" dirty="0" smtClean="0">
                <a:solidFill>
                  <a:schemeClr val="accent2">
                    <a:lumMod val="75000"/>
                  </a:schemeClr>
                </a:solidFill>
                <a:latin typeface="Times New Roman" pitchFamily="18" charset="0"/>
                <a:cs typeface="Times New Roman" pitchFamily="18" charset="0"/>
              </a:rPr>
              <a:t>подій</a:t>
            </a:r>
          </a:p>
          <a:p>
            <a:r>
              <a:rPr lang="uk-UA" sz="2400" b="1" dirty="0">
                <a:solidFill>
                  <a:schemeClr val="accent2">
                    <a:lumMod val="75000"/>
                  </a:schemeClr>
                </a:solidFill>
                <a:latin typeface="Times New Roman" pitchFamily="18" charset="0"/>
                <a:cs typeface="Times New Roman" pitchFamily="18" charset="0"/>
              </a:rPr>
              <a:t>Створення нових </a:t>
            </a:r>
            <a:r>
              <a:rPr lang="uk-UA" sz="2400" b="1" dirty="0" smtClean="0">
                <a:solidFill>
                  <a:schemeClr val="accent2">
                    <a:lumMod val="75000"/>
                  </a:schemeClr>
                </a:solidFill>
                <a:latin typeface="Times New Roman" pitchFamily="18" charset="0"/>
                <a:cs typeface="Times New Roman" pitchFamily="18" charset="0"/>
              </a:rPr>
              <a:t>ритуалів</a:t>
            </a:r>
          </a:p>
          <a:p>
            <a:r>
              <a:rPr lang="ru-RU" sz="2400" b="1" dirty="0" err="1">
                <a:solidFill>
                  <a:schemeClr val="accent2">
                    <a:lumMod val="75000"/>
                  </a:schemeClr>
                </a:solidFill>
                <a:latin typeface="Times New Roman" pitchFamily="18" charset="0"/>
                <a:cs typeface="Times New Roman" pitchFamily="18" charset="0"/>
              </a:rPr>
              <a:t>Щоденне</a:t>
            </a:r>
            <a:r>
              <a:rPr lang="ru-RU" sz="2400" b="1" dirty="0">
                <a:solidFill>
                  <a:schemeClr val="accent2">
                    <a:lumMod val="75000"/>
                  </a:schemeClr>
                </a:solidFill>
                <a:latin typeface="Times New Roman" pitchFamily="18" charset="0"/>
                <a:cs typeface="Times New Roman" pitchFamily="18" charset="0"/>
              </a:rPr>
              <a:t> </a:t>
            </a:r>
            <a:r>
              <a:rPr lang="ru-RU" sz="2400" b="1" dirty="0" err="1">
                <a:solidFill>
                  <a:schemeClr val="accent2">
                    <a:lumMod val="75000"/>
                  </a:schemeClr>
                </a:solidFill>
                <a:latin typeface="Times New Roman" pitchFamily="18" charset="0"/>
                <a:cs typeface="Times New Roman" pitchFamily="18" charset="0"/>
              </a:rPr>
              <a:t>спілкування</a:t>
            </a:r>
            <a:r>
              <a:rPr lang="ru-RU" sz="2400" b="1" dirty="0">
                <a:solidFill>
                  <a:schemeClr val="accent2">
                    <a:lumMod val="75000"/>
                  </a:schemeClr>
                </a:solidFill>
                <a:latin typeface="Times New Roman" pitchFamily="18" charset="0"/>
                <a:cs typeface="Times New Roman" pitchFamily="18" charset="0"/>
              </a:rPr>
              <a:t> на </a:t>
            </a:r>
            <a:r>
              <a:rPr lang="ru-RU" sz="2400" b="1" dirty="0" err="1">
                <a:solidFill>
                  <a:schemeClr val="accent2">
                    <a:lumMod val="75000"/>
                  </a:schemeClr>
                </a:solidFill>
                <a:latin typeface="Times New Roman" pitchFamily="18" charset="0"/>
                <a:cs typeface="Times New Roman" pitchFamily="18" charset="0"/>
              </a:rPr>
              <a:t>різні</a:t>
            </a:r>
            <a:r>
              <a:rPr lang="ru-RU" sz="2400" b="1" dirty="0">
                <a:solidFill>
                  <a:schemeClr val="accent2">
                    <a:lumMod val="75000"/>
                  </a:schemeClr>
                </a:solidFill>
                <a:latin typeface="Times New Roman" pitchFamily="18" charset="0"/>
                <a:cs typeface="Times New Roman" pitchFamily="18" charset="0"/>
              </a:rPr>
              <a:t> </a:t>
            </a:r>
            <a:r>
              <a:rPr lang="ru-RU" sz="2400" b="1" dirty="0" smtClean="0">
                <a:solidFill>
                  <a:schemeClr val="accent2">
                    <a:lumMod val="75000"/>
                  </a:schemeClr>
                </a:solidFill>
                <a:latin typeface="Times New Roman" pitchFamily="18" charset="0"/>
                <a:cs typeface="Times New Roman" pitchFamily="18" charset="0"/>
              </a:rPr>
              <a:t>теми</a:t>
            </a:r>
          </a:p>
          <a:p>
            <a:r>
              <a:rPr lang="uk-UA" sz="2400" b="1" dirty="0">
                <a:solidFill>
                  <a:schemeClr val="accent2">
                    <a:lumMod val="75000"/>
                  </a:schemeClr>
                </a:solidFill>
                <a:latin typeface="Times New Roman" pitchFamily="18" charset="0"/>
                <a:cs typeface="Times New Roman" pitchFamily="18" charset="0"/>
              </a:rPr>
              <a:t>Підтримання емоційного </a:t>
            </a:r>
            <a:r>
              <a:rPr lang="uk-UA" sz="2400" b="1" dirty="0" smtClean="0">
                <a:solidFill>
                  <a:schemeClr val="accent2">
                    <a:lumMod val="75000"/>
                  </a:schemeClr>
                </a:solidFill>
                <a:latin typeface="Times New Roman" pitchFamily="18" charset="0"/>
                <a:cs typeface="Times New Roman" pitchFamily="18" charset="0"/>
              </a:rPr>
              <a:t>зв’язку</a:t>
            </a:r>
          </a:p>
          <a:p>
            <a:r>
              <a:rPr lang="uk-UA" sz="2400" b="1" dirty="0">
                <a:solidFill>
                  <a:schemeClr val="accent2">
                    <a:lumMod val="75000"/>
                  </a:schemeClr>
                </a:solidFill>
                <a:latin typeface="Times New Roman" pitchFamily="18" charset="0"/>
                <a:cs typeface="Times New Roman" pitchFamily="18" charset="0"/>
              </a:rPr>
              <a:t>Розвиток почуття </a:t>
            </a:r>
            <a:r>
              <a:rPr lang="uk-UA" sz="2400" b="1" dirty="0" smtClean="0">
                <a:solidFill>
                  <a:schemeClr val="accent2">
                    <a:lumMod val="75000"/>
                  </a:schemeClr>
                </a:solidFill>
                <a:latin typeface="Times New Roman" pitchFamily="18" charset="0"/>
                <a:cs typeface="Times New Roman" pitchFamily="18" charset="0"/>
              </a:rPr>
              <a:t>гумору</a:t>
            </a:r>
          </a:p>
          <a:p>
            <a:r>
              <a:rPr lang="uk-UA" sz="2400" b="1" dirty="0">
                <a:solidFill>
                  <a:schemeClr val="accent2">
                    <a:lumMod val="75000"/>
                  </a:schemeClr>
                </a:solidFill>
                <a:latin typeface="Times New Roman" pitchFamily="18" charset="0"/>
                <a:cs typeface="Times New Roman" pitchFamily="18" charset="0"/>
              </a:rPr>
              <a:t>Звернення до психолога</a:t>
            </a:r>
          </a:p>
        </p:txBody>
      </p:sp>
      <p:pic>
        <p:nvPicPr>
          <p:cNvPr id="5" name="Объект 4"/>
          <p:cNvPicPr>
            <a:picLocks noGrp="1" noChangeAspect="1"/>
          </p:cNvPicPr>
          <p:nvPr>
            <p:ph sz="half" idx="2"/>
          </p:nvPr>
        </p:nvPicPr>
        <p:blipFill>
          <a:blip r:embed="rId2"/>
          <a:stretch>
            <a:fillRect/>
          </a:stretch>
        </p:blipFill>
        <p:spPr>
          <a:xfrm>
            <a:off x="6137275" y="2365758"/>
            <a:ext cx="4867275" cy="2767833"/>
          </a:xfrm>
          <a:prstGeom prst="rect">
            <a:avLst/>
          </a:prstGeom>
        </p:spPr>
      </p:pic>
      <p:pic>
        <p:nvPicPr>
          <p:cNvPr id="6" name="Рисунок 5"/>
          <p:cNvPicPr>
            <a:picLocks noChangeAspect="1"/>
          </p:cNvPicPr>
          <p:nvPr/>
        </p:nvPicPr>
        <p:blipFill>
          <a:blip r:embed="rId3"/>
          <a:stretch>
            <a:fillRect/>
          </a:stretch>
        </p:blipFill>
        <p:spPr>
          <a:xfrm>
            <a:off x="398853" y="294635"/>
            <a:ext cx="932769" cy="841321"/>
          </a:xfrm>
          <a:prstGeom prst="rect">
            <a:avLst/>
          </a:prstGeom>
        </p:spPr>
      </p:pic>
    </p:spTree>
    <p:extLst>
      <p:ext uri="{BB962C8B-B14F-4D97-AF65-F5344CB8AC3E}">
        <p14:creationId xmlns:p14="http://schemas.microsoft.com/office/powerpoint/2010/main" val="3984976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3" y="247973"/>
            <a:ext cx="9971002" cy="1207201"/>
          </a:xfrm>
        </p:spPr>
        <p:txBody>
          <a:bodyPr>
            <a:normAutofit fontScale="90000"/>
          </a:bodyPr>
          <a:lstStyle/>
          <a:p>
            <a:pPr algn="ctr"/>
            <a:r>
              <a:rPr lang="ru-RU" dirty="0" err="1">
                <a:latin typeface="Times New Roman" panose="02020603050405020304" pitchFamily="18" charset="0"/>
                <a:cs typeface="Times New Roman" panose="02020603050405020304" pitchFamily="18" charset="0"/>
              </a:rPr>
              <a:t>Щоб</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мати</a:t>
            </a:r>
            <a:r>
              <a:rPr lang="ru-RU" dirty="0">
                <a:latin typeface="Times New Roman" panose="02020603050405020304" pitchFamily="18" charset="0"/>
                <a:cs typeface="Times New Roman" panose="02020603050405020304" pitchFamily="18" charset="0"/>
              </a:rPr>
              <a:t> ресурс і </a:t>
            </a:r>
            <a:r>
              <a:rPr lang="ru-RU" dirty="0" err="1">
                <a:latin typeface="Times New Roman" panose="02020603050405020304" pitchFamily="18" charset="0"/>
                <a:cs typeface="Times New Roman" panose="02020603050405020304" pitchFamily="18" charset="0"/>
              </a:rPr>
              <a:t>можливості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допомогти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дитині</a:t>
            </a:r>
            <a:r>
              <a:rPr lang="ru-RU" dirty="0">
                <a:latin typeface="Times New Roman" panose="02020603050405020304" pitchFamily="18" charset="0"/>
                <a:cs typeface="Times New Roman" panose="02020603050405020304" pitchFamily="18" charset="0"/>
              </a:rPr>
              <a:t>, батькам </a:t>
            </a:r>
            <a:r>
              <a:rPr lang="ru-RU" dirty="0" err="1">
                <a:latin typeface="Times New Roman" panose="02020603050405020304" pitchFamily="18" charset="0"/>
                <a:cs typeface="Times New Roman" panose="02020603050405020304" pitchFamily="18" charset="0"/>
              </a:rPr>
              <a:t>варто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пам’ятати</a:t>
            </a:r>
            <a:r>
              <a:rPr lang="ru-RU" dirty="0">
                <a:latin typeface="Times New Roman" panose="02020603050405020304" pitchFamily="18" charset="0"/>
                <a:cs typeface="Times New Roman" panose="02020603050405020304" pitchFamily="18" charset="0"/>
              </a:rPr>
              <a:t> про </a:t>
            </a:r>
            <a:r>
              <a:rPr lang="ru-RU" dirty="0" err="1">
                <a:latin typeface="Times New Roman" panose="02020603050405020304" pitchFamily="18" charset="0"/>
                <a:cs typeface="Times New Roman" panose="02020603050405020304" pitchFamily="18" charset="0"/>
              </a:rPr>
              <a:t>власні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сили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стійкість</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піклуватися</a:t>
            </a:r>
            <a:r>
              <a:rPr lang="ru-RU" dirty="0">
                <a:latin typeface="Times New Roman" panose="02020603050405020304" pitchFamily="18" charset="0"/>
                <a:cs typeface="Times New Roman" panose="02020603050405020304" pitchFamily="18" charset="0"/>
              </a:rPr>
              <a:t> про себе</a:t>
            </a:r>
            <a:endParaRPr lang="uk-UA"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371959" y="1797802"/>
            <a:ext cx="10275377" cy="5060197"/>
          </a:xfrm>
        </p:spPr>
        <p:txBody>
          <a:bodyPr>
            <a:normAutofit/>
          </a:bodyPr>
          <a:lstStyle/>
          <a:p>
            <a:r>
              <a:rPr lang="ru-RU" b="1" dirty="0" err="1">
                <a:latin typeface="Times New Roman" panose="02020603050405020304" pitchFamily="18" charset="0"/>
                <a:cs typeface="Times New Roman" panose="02020603050405020304" pitchFamily="18" charset="0"/>
              </a:rPr>
              <a:t>Їжте</a:t>
            </a:r>
            <a:r>
              <a:rPr lang="ru-RU" b="1" dirty="0">
                <a:latin typeface="Times New Roman" panose="02020603050405020304" pitchFamily="18" charset="0"/>
                <a:cs typeface="Times New Roman" panose="02020603050405020304" pitchFamily="18" charset="0"/>
              </a:rPr>
              <a:t> та </a:t>
            </a:r>
            <a:r>
              <a:rPr lang="ru-RU" b="1" dirty="0" err="1">
                <a:latin typeface="Times New Roman" panose="02020603050405020304" pitchFamily="18" charset="0"/>
                <a:cs typeface="Times New Roman" panose="02020603050405020304" pitchFamily="18" charset="0"/>
              </a:rPr>
              <a:t>спіть</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Якщо</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харчування</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доступне</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обов’язково</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їжте</a:t>
            </a:r>
            <a:r>
              <a:rPr lang="ru-RU" b="1" dirty="0">
                <a:latin typeface="Times New Roman" panose="02020603050405020304" pitchFamily="18" charset="0"/>
                <a:cs typeface="Times New Roman" panose="02020603050405020304" pitchFamily="18" charset="0"/>
              </a:rPr>
              <a:t> і </a:t>
            </a:r>
            <a:r>
              <a:rPr lang="ru-RU" b="1" dirty="0" err="1">
                <a:latin typeface="Times New Roman" panose="02020603050405020304" pitchFamily="18" charset="0"/>
                <a:cs typeface="Times New Roman" panose="02020603050405020304" pitchFamily="18" charset="0"/>
              </a:rPr>
              <a:t>ви</a:t>
            </a:r>
            <a:r>
              <a:rPr lang="ru-RU" b="1" dirty="0">
                <a:latin typeface="Times New Roman" panose="02020603050405020304" pitchFamily="18" charset="0"/>
                <a:cs typeface="Times New Roman" panose="02020603050405020304" pitchFamily="18" charset="0"/>
              </a:rPr>
              <a:t>, а не </a:t>
            </a:r>
            <a:r>
              <a:rPr lang="ru-RU" b="1" dirty="0" err="1">
                <a:latin typeface="Times New Roman" panose="02020603050405020304" pitchFamily="18" charset="0"/>
                <a:cs typeface="Times New Roman" panose="02020603050405020304" pitchFamily="18" charset="0"/>
              </a:rPr>
              <a:t>лише</a:t>
            </a:r>
            <a:r>
              <a:rPr lang="ru-RU" b="1" dirty="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годуйте</a:t>
            </a:r>
            <a:r>
              <a:rPr lang="ru-RU" b="1" dirty="0" smtClean="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дитину</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Намагайтеся</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спати</a:t>
            </a:r>
            <a:r>
              <a:rPr lang="ru-RU" b="1" dirty="0">
                <a:latin typeface="Times New Roman" panose="02020603050405020304" pitchFamily="18" charset="0"/>
                <a:cs typeface="Times New Roman" panose="02020603050405020304" pitchFamily="18" charset="0"/>
              </a:rPr>
              <a:t>, коли </a:t>
            </a:r>
            <a:r>
              <a:rPr lang="ru-RU" b="1" dirty="0" err="1">
                <a:latin typeface="Times New Roman" panose="02020603050405020304" pitchFamily="18" charset="0"/>
                <a:cs typeface="Times New Roman" panose="02020603050405020304" pitchFamily="18" charset="0"/>
              </a:rPr>
              <a:t>це</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можливо</a:t>
            </a:r>
            <a:r>
              <a:rPr lang="ru-RU" b="1" dirty="0">
                <a:latin typeface="Times New Roman" panose="02020603050405020304" pitchFamily="18" charset="0"/>
                <a:cs typeface="Times New Roman" panose="02020603050405020304" pitchFamily="18" charset="0"/>
              </a:rPr>
              <a:t>. Ваш </a:t>
            </a:r>
            <a:r>
              <a:rPr lang="ru-RU" b="1" dirty="0" err="1">
                <a:latin typeface="Times New Roman" panose="02020603050405020304" pitchFamily="18" charset="0"/>
                <a:cs typeface="Times New Roman" panose="02020603050405020304" pitchFamily="18" charset="0"/>
              </a:rPr>
              <a:t>добрий</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фізичний</a:t>
            </a:r>
            <a:r>
              <a:rPr lang="ru-RU" b="1" dirty="0">
                <a:latin typeface="Times New Roman" panose="02020603050405020304" pitchFamily="18" charset="0"/>
                <a:cs typeface="Times New Roman" panose="02020603050405020304" pitchFamily="18" charset="0"/>
              </a:rPr>
              <a:t> стан — </a:t>
            </a:r>
            <a:r>
              <a:rPr lang="ru-RU" b="1" dirty="0" err="1" smtClean="0">
                <a:latin typeface="Times New Roman" panose="02020603050405020304" pitchFamily="18" charset="0"/>
                <a:cs typeface="Times New Roman" panose="02020603050405020304" pitchFamily="18" charset="0"/>
              </a:rPr>
              <a:t>гарантія</a:t>
            </a:r>
            <a:r>
              <a:rPr lang="ru-RU" b="1" dirty="0" smtClean="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безпеки</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вашої</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дитини</a:t>
            </a:r>
            <a:r>
              <a:rPr lang="ru-RU" b="1" dirty="0">
                <a:latin typeface="Times New Roman" panose="02020603050405020304" pitchFamily="18" charset="0"/>
                <a:cs typeface="Times New Roman" panose="02020603050405020304" pitchFamily="18" charset="0"/>
              </a:rPr>
              <a:t>. </a:t>
            </a:r>
            <a:endParaRPr lang="ru-RU" b="1" dirty="0" smtClean="0">
              <a:latin typeface="Times New Roman" panose="02020603050405020304" pitchFamily="18" charset="0"/>
              <a:cs typeface="Times New Roman" panose="02020603050405020304" pitchFamily="18" charset="0"/>
            </a:endParaRPr>
          </a:p>
          <a:p>
            <a:r>
              <a:rPr lang="ru-RU" b="1" dirty="0" err="1" smtClean="0">
                <a:latin typeface="Times New Roman" panose="02020603050405020304" pitchFamily="18" charset="0"/>
                <a:cs typeface="Times New Roman" panose="02020603050405020304" pitchFamily="18" charset="0"/>
              </a:rPr>
              <a:t>Просіть</a:t>
            </a:r>
            <a:r>
              <a:rPr lang="ru-RU" b="1" dirty="0" smtClean="0">
                <a:latin typeface="Times New Roman" panose="02020603050405020304" pitchFamily="18" charset="0"/>
                <a:cs typeface="Times New Roman" panose="02020603050405020304" pitchFamily="18" charset="0"/>
              </a:rPr>
              <a:t> </a:t>
            </a:r>
            <a:r>
              <a:rPr lang="ru-RU" b="1" dirty="0">
                <a:latin typeface="Times New Roman" panose="02020603050405020304" pitchFamily="18" charset="0"/>
                <a:cs typeface="Times New Roman" panose="02020603050405020304" pitchFamily="18" charset="0"/>
              </a:rPr>
              <a:t>про </a:t>
            </a:r>
            <a:r>
              <a:rPr lang="ru-RU" b="1" dirty="0" err="1">
                <a:latin typeface="Times New Roman" panose="02020603050405020304" pitchFamily="18" charset="0"/>
                <a:cs typeface="Times New Roman" panose="02020603050405020304" pitchFamily="18" charset="0"/>
              </a:rPr>
              <a:t>допомогу</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Якщо</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ви</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потребуєте</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допомоги</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або</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підтримки</a:t>
            </a:r>
            <a:r>
              <a:rPr lang="ru-RU" b="1" dirty="0">
                <a:latin typeface="Times New Roman" panose="02020603050405020304" pitchFamily="18" charset="0"/>
                <a:cs typeface="Times New Roman" panose="02020603050405020304" pitchFamily="18" charset="0"/>
              </a:rPr>
              <a:t> — </a:t>
            </a:r>
            <a:r>
              <a:rPr lang="ru-RU" b="1" dirty="0" err="1">
                <a:latin typeface="Times New Roman" panose="02020603050405020304" pitchFamily="18" charset="0"/>
                <a:cs typeface="Times New Roman" panose="02020603050405020304" pitchFamily="18" charset="0"/>
              </a:rPr>
              <a:t>попросіть</a:t>
            </a:r>
            <a:r>
              <a:rPr lang="ru-RU" b="1" dirty="0">
                <a:latin typeface="Times New Roman" panose="02020603050405020304" pitchFamily="18" charset="0"/>
                <a:cs typeface="Times New Roman" panose="02020603050405020304" pitchFamily="18" charset="0"/>
              </a:rPr>
              <a:t> про </a:t>
            </a:r>
            <a:r>
              <a:rPr lang="ru-RU" b="1" dirty="0" err="1">
                <a:latin typeface="Times New Roman" panose="02020603050405020304" pitchFamily="18" charset="0"/>
                <a:cs typeface="Times New Roman" panose="02020603050405020304" pitchFamily="18" charset="0"/>
              </a:rPr>
              <a:t>неї</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Звертатися</a:t>
            </a:r>
            <a:r>
              <a:rPr lang="ru-RU" b="1" dirty="0">
                <a:latin typeface="Times New Roman" panose="02020603050405020304" pitchFamily="18" charset="0"/>
                <a:cs typeface="Times New Roman" panose="02020603050405020304" pitchFamily="18" charset="0"/>
              </a:rPr>
              <a:t> по </a:t>
            </a:r>
            <a:r>
              <a:rPr lang="ru-RU" b="1" dirty="0" err="1">
                <a:latin typeface="Times New Roman" panose="02020603050405020304" pitchFamily="18" charset="0"/>
                <a:cs typeface="Times New Roman" panose="02020603050405020304" pitchFamily="18" charset="0"/>
              </a:rPr>
              <a:t>допомогу</a:t>
            </a:r>
            <a:r>
              <a:rPr lang="ru-RU" b="1" dirty="0">
                <a:latin typeface="Times New Roman" panose="02020603050405020304" pitchFamily="18" charset="0"/>
                <a:cs typeface="Times New Roman" panose="02020603050405020304" pitchFamily="18" charset="0"/>
              </a:rPr>
              <a:t> не соромно, </a:t>
            </a:r>
            <a:r>
              <a:rPr lang="ru-RU" b="1" dirty="0" err="1">
                <a:latin typeface="Times New Roman" panose="02020603050405020304" pitchFamily="18" charset="0"/>
                <a:cs typeface="Times New Roman" panose="02020603050405020304" pitchFamily="18" charset="0"/>
              </a:rPr>
              <a:t>навпаки</a:t>
            </a:r>
            <a:r>
              <a:rPr lang="ru-RU" b="1" dirty="0">
                <a:latin typeface="Times New Roman" panose="02020603050405020304" pitchFamily="18" charset="0"/>
                <a:cs typeface="Times New Roman" panose="02020603050405020304" pitchFamily="18" charset="0"/>
              </a:rPr>
              <a:t> — </a:t>
            </a:r>
            <a:r>
              <a:rPr lang="ru-RU" b="1" dirty="0" err="1">
                <a:latin typeface="Times New Roman" panose="02020603050405020304" pitchFamily="18" charset="0"/>
                <a:cs typeface="Times New Roman" panose="02020603050405020304" pitchFamily="18" charset="0"/>
              </a:rPr>
              <a:t>це</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ознака</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сили</a:t>
            </a:r>
            <a:r>
              <a:rPr lang="ru-RU" b="1" dirty="0">
                <a:latin typeface="Times New Roman" panose="02020603050405020304" pitchFamily="18" charset="0"/>
                <a:cs typeface="Times New Roman" panose="02020603050405020304" pitchFamily="18" charset="0"/>
              </a:rPr>
              <a:t> і </a:t>
            </a:r>
            <a:r>
              <a:rPr lang="ru-RU" b="1" dirty="0" err="1">
                <a:latin typeface="Times New Roman" panose="02020603050405020304" pitchFamily="18" charset="0"/>
                <a:cs typeface="Times New Roman" panose="02020603050405020304" pitchFamily="18" charset="0"/>
              </a:rPr>
              <a:t>справжньої</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турботи</a:t>
            </a:r>
            <a:r>
              <a:rPr lang="ru-RU" b="1" dirty="0">
                <a:latin typeface="Times New Roman" panose="02020603050405020304" pitchFamily="18" charset="0"/>
                <a:cs typeface="Times New Roman" panose="02020603050405020304" pitchFamily="18" charset="0"/>
              </a:rPr>
              <a:t>. </a:t>
            </a:r>
            <a:endParaRPr lang="ru-RU" b="1" dirty="0" smtClean="0">
              <a:latin typeface="Times New Roman" panose="02020603050405020304" pitchFamily="18" charset="0"/>
              <a:cs typeface="Times New Roman" panose="02020603050405020304" pitchFamily="18" charset="0"/>
            </a:endParaRPr>
          </a:p>
          <a:p>
            <a:r>
              <a:rPr lang="ru-RU" b="1" dirty="0" err="1" smtClean="0">
                <a:latin typeface="Times New Roman" panose="02020603050405020304" pitchFamily="18" charset="0"/>
                <a:cs typeface="Times New Roman" panose="02020603050405020304" pitchFamily="18" charset="0"/>
              </a:rPr>
              <a:t>Говоріть</a:t>
            </a:r>
            <a:r>
              <a:rPr lang="ru-RU" b="1" dirty="0" smtClean="0">
                <a:latin typeface="Times New Roman" panose="02020603050405020304" pitchFamily="18" charset="0"/>
                <a:cs typeface="Times New Roman" panose="02020603050405020304" pitchFamily="18" charset="0"/>
              </a:rPr>
              <a:t> </a:t>
            </a:r>
            <a:r>
              <a:rPr lang="ru-RU" b="1" dirty="0">
                <a:latin typeface="Times New Roman" panose="02020603050405020304" pitchFamily="18" charset="0"/>
                <a:cs typeface="Times New Roman" panose="02020603050405020304" pitchFamily="18" charset="0"/>
              </a:rPr>
              <a:t>про </a:t>
            </a:r>
            <a:r>
              <a:rPr lang="ru-RU" b="1" dirty="0" err="1">
                <a:latin typeface="Times New Roman" panose="02020603050405020304" pitchFamily="18" charset="0"/>
                <a:cs typeface="Times New Roman" panose="02020603050405020304" pitchFamily="18" charset="0"/>
              </a:rPr>
              <a:t>свої</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емоції</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Спілкуйтеся</a:t>
            </a:r>
            <a:r>
              <a:rPr lang="ru-RU" b="1" dirty="0">
                <a:latin typeface="Times New Roman" panose="02020603050405020304" pitchFamily="18" charset="0"/>
                <a:cs typeface="Times New Roman" panose="02020603050405020304" pitchFamily="18" charset="0"/>
              </a:rPr>
              <a:t> з </a:t>
            </a:r>
            <a:r>
              <a:rPr lang="ru-RU" b="1" dirty="0" err="1">
                <a:latin typeface="Times New Roman" panose="02020603050405020304" pitchFamily="18" charset="0"/>
                <a:cs typeface="Times New Roman" panose="02020603050405020304" pitchFamily="18" charset="0"/>
              </a:rPr>
              <a:t>важливими</a:t>
            </a:r>
            <a:r>
              <a:rPr lang="ru-RU" b="1" dirty="0">
                <a:latin typeface="Times New Roman" panose="02020603050405020304" pitchFamily="18" charset="0"/>
                <a:cs typeface="Times New Roman" panose="02020603050405020304" pitchFamily="18" charset="0"/>
              </a:rPr>
              <a:t> для вас людьми, </a:t>
            </a:r>
            <a:r>
              <a:rPr lang="ru-RU" b="1" dirty="0" err="1">
                <a:latin typeface="Times New Roman" panose="02020603050405020304" pitchFamily="18" charset="0"/>
                <a:cs typeface="Times New Roman" panose="02020603050405020304" pitchFamily="18" charset="0"/>
              </a:rPr>
              <a:t>розповідайте</a:t>
            </a:r>
            <a:r>
              <a:rPr lang="ru-RU" b="1" dirty="0">
                <a:latin typeface="Times New Roman" panose="02020603050405020304" pitchFamily="18" charset="0"/>
                <a:cs typeface="Times New Roman" panose="02020603050405020304" pitchFamily="18" charset="0"/>
              </a:rPr>
              <a:t> про </a:t>
            </a:r>
            <a:r>
              <a:rPr lang="ru-RU" b="1" dirty="0" err="1">
                <a:latin typeface="Times New Roman" panose="02020603050405020304" pitchFamily="18" charset="0"/>
                <a:cs typeface="Times New Roman" panose="02020603050405020304" pitchFamily="18" charset="0"/>
              </a:rPr>
              <a:t>свої</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емоції</a:t>
            </a:r>
            <a:r>
              <a:rPr lang="ru-RU" b="1" dirty="0">
                <a:latin typeface="Times New Roman" panose="02020603050405020304" pitchFamily="18" charset="0"/>
                <a:cs typeface="Times New Roman" panose="02020603050405020304" pitchFamily="18" charset="0"/>
              </a:rPr>
              <a:t> та </a:t>
            </a:r>
            <a:r>
              <a:rPr lang="ru-RU" b="1" dirty="0" err="1">
                <a:latin typeface="Times New Roman" panose="02020603050405020304" pitchFamily="18" charset="0"/>
                <a:cs typeface="Times New Roman" panose="02020603050405020304" pitchFamily="18" charset="0"/>
              </a:rPr>
              <a:t>переживання</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Телефонуйте</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рідним</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Просте</a:t>
            </a:r>
            <a:r>
              <a:rPr lang="ru-RU" b="1" dirty="0">
                <a:latin typeface="Times New Roman" panose="02020603050405020304" pitchFamily="18" charset="0"/>
                <a:cs typeface="Times New Roman" panose="02020603050405020304" pitchFamily="18" charset="0"/>
              </a:rPr>
              <a:t> «Як </a:t>
            </a:r>
            <a:r>
              <a:rPr lang="ru-RU" b="1" dirty="0" err="1">
                <a:latin typeface="Times New Roman" panose="02020603050405020304" pitchFamily="18" charset="0"/>
                <a:cs typeface="Times New Roman" panose="02020603050405020304" pitchFamily="18" charset="0"/>
              </a:rPr>
              <a:t>ти</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здатне</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підтримати</a:t>
            </a:r>
            <a:r>
              <a:rPr lang="ru-RU" b="1" dirty="0">
                <a:latin typeface="Times New Roman" panose="02020603050405020304" pitchFamily="18" charset="0"/>
                <a:cs typeface="Times New Roman" panose="02020603050405020304" pitchFamily="18" charset="0"/>
              </a:rPr>
              <a:t> і вас, </a:t>
            </a:r>
            <a:r>
              <a:rPr lang="ru-RU" b="1"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і</a:t>
            </a:r>
            <a:r>
              <a:rPr lang="ru-RU" b="1" dirty="0" smtClean="0">
                <a:latin typeface="Times New Roman" panose="02020603050405020304" pitchFamily="18" charset="0"/>
                <a:cs typeface="Times New Roman" panose="02020603050405020304" pitchFamily="18" charset="0"/>
              </a:rPr>
              <a:t> </a:t>
            </a:r>
            <a:r>
              <a:rPr lang="ru-RU" b="1" dirty="0">
                <a:latin typeface="Times New Roman" panose="02020603050405020304" pitchFamily="18" charset="0"/>
                <a:cs typeface="Times New Roman" panose="02020603050405020304" pitchFamily="18" charset="0"/>
              </a:rPr>
              <a:t>того, кому </a:t>
            </a:r>
            <a:r>
              <a:rPr lang="ru-RU" b="1" dirty="0" err="1">
                <a:latin typeface="Times New Roman" panose="02020603050405020304" pitchFamily="18" charset="0"/>
                <a:cs typeface="Times New Roman" panose="02020603050405020304" pitchFamily="18" charset="0"/>
              </a:rPr>
              <a:t>ви</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його</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адресуєте</a:t>
            </a:r>
            <a:r>
              <a:rPr lang="ru-RU" b="1" dirty="0" smtClean="0">
                <a:latin typeface="Times New Roman" panose="02020603050405020304" pitchFamily="18" charset="0"/>
                <a:cs typeface="Times New Roman" panose="02020603050405020304" pitchFamily="18" charset="0"/>
              </a:rPr>
              <a:t>.</a:t>
            </a:r>
          </a:p>
          <a:p>
            <a:r>
              <a:rPr lang="ru-RU" b="1" dirty="0" smtClean="0">
                <a:latin typeface="Times New Roman" panose="02020603050405020304" pitchFamily="18" charset="0"/>
                <a:cs typeface="Times New Roman" panose="02020603050405020304" pitchFamily="18" charset="0"/>
              </a:rPr>
              <a:t> </a:t>
            </a:r>
            <a:r>
              <a:rPr lang="ru-RU" b="1" dirty="0">
                <a:latin typeface="Times New Roman" panose="02020603050405020304" pitchFamily="18" charset="0"/>
                <a:cs typeface="Times New Roman" panose="02020603050405020304" pitchFamily="18" charset="0"/>
              </a:rPr>
              <a:t>Дозвольте </a:t>
            </a:r>
            <a:r>
              <a:rPr lang="ru-RU" b="1" dirty="0" err="1">
                <a:latin typeface="Times New Roman" panose="02020603050405020304" pitchFamily="18" charset="0"/>
                <a:cs typeface="Times New Roman" panose="02020603050405020304" pitchFamily="18" charset="0"/>
              </a:rPr>
              <a:t>собі</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думати</a:t>
            </a:r>
            <a:r>
              <a:rPr lang="ru-RU" b="1" dirty="0">
                <a:latin typeface="Times New Roman" panose="02020603050405020304" pitchFamily="18" charset="0"/>
                <a:cs typeface="Times New Roman" panose="02020603050405020304" pitchFamily="18" charset="0"/>
              </a:rPr>
              <a:t> про </a:t>
            </a:r>
            <a:r>
              <a:rPr lang="ru-RU" b="1" dirty="0" err="1">
                <a:latin typeface="Times New Roman" panose="02020603050405020304" pitchFamily="18" charset="0"/>
                <a:cs typeface="Times New Roman" panose="02020603050405020304" pitchFamily="18" charset="0"/>
              </a:rPr>
              <a:t>майбутнє</a:t>
            </a:r>
            <a:r>
              <a:rPr lang="ru-RU" b="1" dirty="0">
                <a:latin typeface="Times New Roman" panose="02020603050405020304" pitchFamily="18" charset="0"/>
                <a:cs typeface="Times New Roman" panose="02020603050405020304" pitchFamily="18" charset="0"/>
              </a:rPr>
              <a:t>, а не про </a:t>
            </a:r>
            <a:r>
              <a:rPr lang="ru-RU" b="1" dirty="0" err="1">
                <a:latin typeface="Times New Roman" panose="02020603050405020304" pitchFamily="18" charset="0"/>
                <a:cs typeface="Times New Roman" panose="02020603050405020304" pitchFamily="18" charset="0"/>
              </a:rPr>
              <a:t>минуле</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тобто</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мріяти</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планувати</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обговорювати</a:t>
            </a:r>
            <a:r>
              <a:rPr lang="ru-RU" b="1" dirty="0">
                <a:latin typeface="Times New Roman" panose="02020603050405020304" pitchFamily="18" charset="0"/>
                <a:cs typeface="Times New Roman" panose="02020603050405020304" pitchFamily="18" charset="0"/>
              </a:rPr>
              <a:t> з </a:t>
            </a:r>
            <a:r>
              <a:rPr lang="ru-RU" b="1" dirty="0" err="1">
                <a:latin typeface="Times New Roman" panose="02020603050405020304" pitchFamily="18" charset="0"/>
                <a:cs typeface="Times New Roman" panose="02020603050405020304" pitchFamily="18" charset="0"/>
              </a:rPr>
              <a:t>важливими</a:t>
            </a:r>
            <a:r>
              <a:rPr lang="ru-RU" b="1" dirty="0">
                <a:latin typeface="Times New Roman" panose="02020603050405020304" pitchFamily="18" charset="0"/>
                <a:cs typeface="Times New Roman" panose="02020603050405020304" pitchFamily="18" charset="0"/>
              </a:rPr>
              <a:t> людьми, </a:t>
            </a:r>
            <a:r>
              <a:rPr lang="ru-RU" b="1" dirty="0" err="1">
                <a:latin typeface="Times New Roman" panose="02020603050405020304" pitchFamily="18" charset="0"/>
                <a:cs typeface="Times New Roman" panose="02020603050405020304" pitchFamily="18" charset="0"/>
              </a:rPr>
              <a:t>що</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ви</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зробите</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найперше</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після</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закінчення</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війни</a:t>
            </a:r>
            <a:r>
              <a:rPr lang="ru-RU" b="1" dirty="0">
                <a:latin typeface="Times New Roman" panose="02020603050405020304" pitchFamily="18" charset="0"/>
                <a:cs typeface="Times New Roman" panose="02020603050405020304" pitchFamily="18" charset="0"/>
              </a:rPr>
              <a:t>. </a:t>
            </a:r>
            <a:r>
              <a:rPr lang="ru-RU" b="1"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Такі</a:t>
            </a:r>
            <a:r>
              <a:rPr lang="ru-RU" b="1" dirty="0" smtClean="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роздуми</a:t>
            </a:r>
            <a:r>
              <a:rPr lang="ru-RU" b="1" dirty="0">
                <a:latin typeface="Times New Roman" panose="02020603050405020304" pitchFamily="18" charset="0"/>
                <a:cs typeface="Times New Roman" panose="02020603050405020304" pitchFamily="18" charset="0"/>
              </a:rPr>
              <a:t> та </a:t>
            </a:r>
            <a:r>
              <a:rPr lang="ru-RU" b="1" dirty="0" err="1">
                <a:latin typeface="Times New Roman" panose="02020603050405020304" pitchFamily="18" charset="0"/>
                <a:cs typeface="Times New Roman" panose="02020603050405020304" pitchFamily="18" charset="0"/>
              </a:rPr>
              <a:t>розмови</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надихають</a:t>
            </a:r>
            <a:r>
              <a:rPr lang="ru-RU" b="1" dirty="0">
                <a:latin typeface="Times New Roman" panose="02020603050405020304" pitchFamily="18" charset="0"/>
                <a:cs typeface="Times New Roman" panose="02020603050405020304" pitchFamily="18" charset="0"/>
              </a:rPr>
              <a:t> і </a:t>
            </a:r>
            <a:r>
              <a:rPr lang="ru-RU" b="1" dirty="0" err="1">
                <a:latin typeface="Times New Roman" panose="02020603050405020304" pitchFamily="18" charset="0"/>
                <a:cs typeface="Times New Roman" panose="02020603050405020304" pitchFamily="18" charset="0"/>
              </a:rPr>
              <a:t>стабілізують</a:t>
            </a:r>
            <a:r>
              <a:rPr lang="ru-RU" b="1" dirty="0">
                <a:latin typeface="Times New Roman" panose="02020603050405020304" pitchFamily="18" charset="0"/>
                <a:cs typeface="Times New Roman" panose="02020603050405020304" pitchFamily="18" charset="0"/>
              </a:rPr>
              <a:t>. </a:t>
            </a:r>
            <a:endParaRPr lang="ru-RU" b="1" dirty="0" smtClean="0">
              <a:latin typeface="Times New Roman" panose="02020603050405020304" pitchFamily="18" charset="0"/>
              <a:cs typeface="Times New Roman" panose="02020603050405020304" pitchFamily="18" charset="0"/>
            </a:endParaRPr>
          </a:p>
          <a:p>
            <a:r>
              <a:rPr lang="ru-RU" b="1" dirty="0" smtClean="0">
                <a:latin typeface="Times New Roman" panose="02020603050405020304" pitchFamily="18" charset="0"/>
                <a:cs typeface="Times New Roman" panose="02020603050405020304" pitchFamily="18" charset="0"/>
              </a:rPr>
              <a:t>Не </a:t>
            </a:r>
            <a:r>
              <a:rPr lang="ru-RU" b="1" dirty="0" err="1">
                <a:latin typeface="Times New Roman" panose="02020603050405020304" pitchFamily="18" charset="0"/>
                <a:cs typeface="Times New Roman" panose="02020603050405020304" pitchFamily="18" charset="0"/>
              </a:rPr>
              <a:t>звинувачуйте</a:t>
            </a:r>
            <a:r>
              <a:rPr lang="ru-RU" b="1" dirty="0">
                <a:latin typeface="Times New Roman" panose="02020603050405020304" pitchFamily="18" charset="0"/>
                <a:cs typeface="Times New Roman" panose="02020603050405020304" pitchFamily="18" charset="0"/>
              </a:rPr>
              <a:t> себе в тому, </a:t>
            </a:r>
            <a:r>
              <a:rPr lang="ru-RU" b="1" dirty="0" err="1">
                <a:latin typeface="Times New Roman" panose="02020603050405020304" pitchFamily="18" charset="0"/>
                <a:cs typeface="Times New Roman" panose="02020603050405020304" pitchFamily="18" charset="0"/>
              </a:rPr>
              <a:t>що</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сталося</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або</a:t>
            </a:r>
            <a:r>
              <a:rPr lang="ru-RU" b="1" dirty="0">
                <a:latin typeface="Times New Roman" panose="02020603050405020304" pitchFamily="18" charset="0"/>
                <a:cs typeface="Times New Roman" panose="02020603050405020304" pitchFamily="18" charset="0"/>
              </a:rPr>
              <a:t> в тому, </a:t>
            </a:r>
            <a:r>
              <a:rPr lang="ru-RU" b="1" dirty="0" err="1">
                <a:latin typeface="Times New Roman" panose="02020603050405020304" pitchFamily="18" charset="0"/>
                <a:cs typeface="Times New Roman" panose="02020603050405020304" pitchFamily="18" charset="0"/>
              </a:rPr>
              <a:t>що</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ви</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щось</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зробили</a:t>
            </a:r>
            <a:r>
              <a:rPr lang="ru-RU" b="1" dirty="0">
                <a:latin typeface="Times New Roman" panose="02020603050405020304" pitchFamily="18" charset="0"/>
                <a:cs typeface="Times New Roman" panose="02020603050405020304" pitchFamily="18" charset="0"/>
              </a:rPr>
              <a:t> не так. </a:t>
            </a:r>
            <a:r>
              <a:rPr lang="ru-RU" b="1"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Ви</a:t>
            </a:r>
            <a:r>
              <a:rPr lang="ru-RU" b="1" dirty="0" smtClean="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зробили</a:t>
            </a:r>
            <a:r>
              <a:rPr lang="ru-RU" b="1" dirty="0">
                <a:latin typeface="Times New Roman" panose="02020603050405020304" pitchFamily="18" charset="0"/>
                <a:cs typeface="Times New Roman" panose="02020603050405020304" pitchFamily="18" charset="0"/>
              </a:rPr>
              <a:t> все, </a:t>
            </a:r>
            <a:r>
              <a:rPr lang="ru-RU" b="1" dirty="0" err="1">
                <a:latin typeface="Times New Roman" panose="02020603050405020304" pitchFamily="18" charset="0"/>
                <a:cs typeface="Times New Roman" panose="02020603050405020304" pitchFamily="18" charset="0"/>
              </a:rPr>
              <a:t>що</a:t>
            </a:r>
            <a:r>
              <a:rPr lang="ru-RU" b="1" dirty="0">
                <a:latin typeface="Times New Roman" panose="02020603050405020304" pitchFamily="18" charset="0"/>
                <a:cs typeface="Times New Roman" panose="02020603050405020304" pitchFamily="18" charset="0"/>
              </a:rPr>
              <a:t> могли на той момент. </a:t>
            </a:r>
            <a:r>
              <a:rPr lang="ru-RU" b="1" dirty="0" err="1">
                <a:latin typeface="Times New Roman" panose="02020603050405020304" pitchFamily="18" charset="0"/>
                <a:cs typeface="Times New Roman" panose="02020603050405020304" pitchFamily="18" charset="0"/>
              </a:rPr>
              <a:t>Крапка</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Почуття</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провини</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відбирає</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сили</a:t>
            </a:r>
            <a:r>
              <a:rPr lang="ru-RU" b="1" dirty="0">
                <a:latin typeface="Times New Roman" panose="02020603050405020304" pitchFamily="18" charset="0"/>
                <a:cs typeface="Times New Roman" panose="02020603050405020304" pitchFamily="18" charset="0"/>
              </a:rPr>
              <a:t>. </a:t>
            </a:r>
            <a:endParaRPr lang="ru-RU" b="1" dirty="0" smtClean="0">
              <a:latin typeface="Times New Roman" panose="02020603050405020304" pitchFamily="18" charset="0"/>
              <a:cs typeface="Times New Roman" panose="02020603050405020304" pitchFamily="18" charset="0"/>
            </a:endParaRPr>
          </a:p>
          <a:p>
            <a:r>
              <a:rPr lang="ru-RU" b="1" dirty="0" err="1" smtClean="0">
                <a:latin typeface="Times New Roman" panose="02020603050405020304" pitchFamily="18" charset="0"/>
                <a:cs typeface="Times New Roman" panose="02020603050405020304" pitchFamily="18" charset="0"/>
              </a:rPr>
              <a:t>Якщо</a:t>
            </a:r>
            <a:r>
              <a:rPr lang="ru-RU" b="1" dirty="0" smtClean="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відчуваєте</a:t>
            </a:r>
            <a:r>
              <a:rPr lang="ru-RU" b="1" dirty="0">
                <a:latin typeface="Times New Roman" panose="02020603050405020304" pitchFamily="18" charset="0"/>
                <a:cs typeface="Times New Roman" panose="02020603050405020304" pitchFamily="18" charset="0"/>
              </a:rPr>
              <a:t> потребу, </a:t>
            </a:r>
            <a:r>
              <a:rPr lang="ru-RU" b="1" dirty="0" err="1">
                <a:latin typeface="Times New Roman" panose="02020603050405020304" pitchFamily="18" charset="0"/>
                <a:cs typeface="Times New Roman" panose="02020603050405020304" pitchFamily="18" charset="0"/>
              </a:rPr>
              <a:t>зверніться</a:t>
            </a:r>
            <a:r>
              <a:rPr lang="ru-RU" b="1" dirty="0">
                <a:latin typeface="Times New Roman" panose="02020603050405020304" pitchFamily="18" charset="0"/>
                <a:cs typeface="Times New Roman" panose="02020603050405020304" pitchFamily="18" charset="0"/>
              </a:rPr>
              <a:t> до </a:t>
            </a:r>
            <a:r>
              <a:rPr lang="ru-RU" b="1" dirty="0" err="1">
                <a:latin typeface="Times New Roman" panose="02020603050405020304" pitchFamily="18" charset="0"/>
                <a:cs typeface="Times New Roman" panose="02020603050405020304" pitchFamily="18" charset="0"/>
              </a:rPr>
              <a:t>спеціаліста</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чи</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зателефонуйте</a:t>
            </a:r>
            <a:r>
              <a:rPr lang="ru-RU" b="1" dirty="0">
                <a:latin typeface="Times New Roman" panose="02020603050405020304" pitchFamily="18" charset="0"/>
                <a:cs typeface="Times New Roman" panose="02020603050405020304" pitchFamily="18" charset="0"/>
              </a:rPr>
              <a:t> на </a:t>
            </a:r>
            <a:r>
              <a:rPr lang="ru-RU" b="1" dirty="0" err="1">
                <a:latin typeface="Times New Roman" panose="02020603050405020304" pitchFamily="18" charset="0"/>
                <a:cs typeface="Times New Roman" panose="02020603050405020304" pitchFamily="18" charset="0"/>
              </a:rPr>
              <a:t>гарячу</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лінію</a:t>
            </a:r>
            <a:r>
              <a:rPr lang="ru-RU" b="1" dirty="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підтримки</a:t>
            </a:r>
            <a:endParaRPr lang="uk-UA" b="1" dirty="0">
              <a:latin typeface="Times New Roman" panose="02020603050405020304" pitchFamily="18" charset="0"/>
              <a:cs typeface="Times New Roman" panose="02020603050405020304" pitchFamily="18" charset="0"/>
            </a:endParaRPr>
          </a:p>
        </p:txBody>
      </p:sp>
      <p:pic>
        <p:nvPicPr>
          <p:cNvPr id="4" name="Рисунок 3"/>
          <p:cNvPicPr>
            <a:picLocks noChangeAspect="1"/>
          </p:cNvPicPr>
          <p:nvPr/>
        </p:nvPicPr>
        <p:blipFill>
          <a:blip r:embed="rId2"/>
          <a:stretch>
            <a:fillRect/>
          </a:stretch>
        </p:blipFill>
        <p:spPr>
          <a:xfrm>
            <a:off x="133382" y="166817"/>
            <a:ext cx="932769" cy="841321"/>
          </a:xfrm>
          <a:prstGeom prst="rect">
            <a:avLst/>
          </a:prstGeom>
        </p:spPr>
      </p:pic>
    </p:spTree>
    <p:extLst>
      <p:ext uri="{BB962C8B-B14F-4D97-AF65-F5344CB8AC3E}">
        <p14:creationId xmlns:p14="http://schemas.microsoft.com/office/powerpoint/2010/main" val="3822721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43718" y="609600"/>
            <a:ext cx="8130284" cy="1320800"/>
          </a:xfrm>
        </p:spPr>
        <p:txBody>
          <a:bodyPr/>
          <a:lstStyle/>
          <a:p>
            <a:pPr algn="ctr"/>
            <a:r>
              <a:rPr lang="uk-UA" b="1" u="sng" dirty="0">
                <a:latin typeface="Times New Roman" pitchFamily="18" charset="0"/>
                <a:cs typeface="Times New Roman" pitchFamily="18" charset="0"/>
              </a:rPr>
              <a:t>Ознаки психологічної травми у </a:t>
            </a:r>
            <a:r>
              <a:rPr lang="uk-UA" b="1" u="sng" dirty="0" smtClean="0">
                <a:latin typeface="Times New Roman" pitchFamily="18" charset="0"/>
                <a:cs typeface="Times New Roman" pitchFamily="18" charset="0"/>
              </a:rPr>
              <a:t>дітей</a:t>
            </a:r>
            <a:endParaRPr lang="uk-UA" b="1" u="sng" dirty="0">
              <a:latin typeface="Times New Roman" pitchFamily="18" charset="0"/>
              <a:cs typeface="Times New Roman" pitchFamily="18" charset="0"/>
            </a:endParaRPr>
          </a:p>
        </p:txBody>
      </p:sp>
      <p:sp>
        <p:nvSpPr>
          <p:cNvPr id="3" name="Объект 2"/>
          <p:cNvSpPr>
            <a:spLocks noGrp="1"/>
          </p:cNvSpPr>
          <p:nvPr>
            <p:ph idx="1"/>
          </p:nvPr>
        </p:nvSpPr>
        <p:spPr>
          <a:xfrm>
            <a:off x="677333" y="1518835"/>
            <a:ext cx="9102097" cy="4522528"/>
          </a:xfrm>
        </p:spPr>
        <p:txBody>
          <a:bodyPr/>
          <a:lstStyle/>
          <a:p>
            <a:r>
              <a:rPr lang="uk-UA" sz="2800" dirty="0" smtClean="0">
                <a:solidFill>
                  <a:schemeClr val="accent2">
                    <a:lumMod val="75000"/>
                  </a:schemeClr>
                </a:solidFill>
                <a:latin typeface="Times New Roman" pitchFamily="18" charset="0"/>
                <a:cs typeface="Times New Roman" pitchFamily="18" charset="0"/>
              </a:rPr>
              <a:t>Дитина </a:t>
            </a:r>
            <a:r>
              <a:rPr lang="uk-UA" sz="2800" dirty="0">
                <a:solidFill>
                  <a:schemeClr val="accent2">
                    <a:lumMod val="75000"/>
                  </a:schemeClr>
                </a:solidFill>
                <a:latin typeface="Times New Roman" pitchFamily="18" charset="0"/>
                <a:cs typeface="Times New Roman" pitchFamily="18" charset="0"/>
              </a:rPr>
              <a:t>стала пасивною і мовчазною</a:t>
            </a:r>
            <a:r>
              <a:rPr lang="uk-UA" sz="2800" dirty="0" smtClean="0">
                <a:solidFill>
                  <a:schemeClr val="accent2">
                    <a:lumMod val="75000"/>
                  </a:schemeClr>
                </a:solidFill>
                <a:latin typeface="Times New Roman" pitchFamily="18" charset="0"/>
                <a:cs typeface="Times New Roman" pitchFamily="18" charset="0"/>
              </a:rPr>
              <a:t>.</a:t>
            </a:r>
          </a:p>
          <a:p>
            <a:r>
              <a:rPr lang="uk-UA" sz="2800" dirty="0" smtClean="0">
                <a:solidFill>
                  <a:schemeClr val="accent2">
                    <a:lumMod val="75000"/>
                  </a:schemeClr>
                </a:solidFill>
                <a:latin typeface="Times New Roman" pitchFamily="18" charset="0"/>
                <a:cs typeface="Times New Roman" pitchFamily="18" charset="0"/>
              </a:rPr>
              <a:t> </a:t>
            </a:r>
            <a:r>
              <a:rPr lang="uk-UA" sz="2800" dirty="0">
                <a:solidFill>
                  <a:schemeClr val="accent2">
                    <a:lumMod val="75000"/>
                  </a:schemeClr>
                </a:solidFill>
                <a:latin typeface="Times New Roman" pitchFamily="18" charset="0"/>
                <a:cs typeface="Times New Roman" pitchFamily="18" charset="0"/>
              </a:rPr>
              <a:t>В дитини з’явилися проблеми зі сном. </a:t>
            </a:r>
            <a:endParaRPr lang="uk-UA" sz="2800" dirty="0" smtClean="0">
              <a:solidFill>
                <a:schemeClr val="accent2">
                  <a:lumMod val="75000"/>
                </a:schemeClr>
              </a:solidFill>
              <a:latin typeface="Times New Roman" pitchFamily="18" charset="0"/>
              <a:cs typeface="Times New Roman" pitchFamily="18" charset="0"/>
            </a:endParaRPr>
          </a:p>
          <a:p>
            <a:r>
              <a:rPr lang="uk-UA" sz="2800" dirty="0" smtClean="0">
                <a:solidFill>
                  <a:schemeClr val="accent2">
                    <a:lumMod val="75000"/>
                  </a:schemeClr>
                </a:solidFill>
                <a:latin typeface="Times New Roman" pitchFamily="18" charset="0"/>
                <a:cs typeface="Times New Roman" pitchFamily="18" charset="0"/>
              </a:rPr>
              <a:t>Дитина </a:t>
            </a:r>
            <a:r>
              <a:rPr lang="uk-UA" sz="2800" dirty="0">
                <a:solidFill>
                  <a:schemeClr val="accent2">
                    <a:lumMod val="75000"/>
                  </a:schemeClr>
                </a:solidFill>
                <a:latin typeface="Times New Roman" pitchFamily="18" charset="0"/>
                <a:cs typeface="Times New Roman" pitchFamily="18" charset="0"/>
              </a:rPr>
              <a:t>боїться звуків чи зображень, що нагадують про травматичні події. </a:t>
            </a:r>
            <a:endParaRPr lang="uk-UA" sz="2800" dirty="0" smtClean="0">
              <a:solidFill>
                <a:schemeClr val="accent2">
                  <a:lumMod val="75000"/>
                </a:schemeClr>
              </a:solidFill>
              <a:latin typeface="Times New Roman" pitchFamily="18" charset="0"/>
              <a:cs typeface="Times New Roman" pitchFamily="18" charset="0"/>
            </a:endParaRPr>
          </a:p>
          <a:p>
            <a:r>
              <a:rPr lang="uk-UA" sz="2800" dirty="0" smtClean="0">
                <a:solidFill>
                  <a:schemeClr val="accent2">
                    <a:lumMod val="75000"/>
                  </a:schemeClr>
                </a:solidFill>
                <a:latin typeface="Times New Roman" pitchFamily="18" charset="0"/>
                <a:cs typeface="Times New Roman" pitchFamily="18" charset="0"/>
              </a:rPr>
              <a:t>Дитина </a:t>
            </a:r>
            <a:r>
              <a:rPr lang="uk-UA" sz="2800" dirty="0">
                <a:solidFill>
                  <a:schemeClr val="accent2">
                    <a:lumMod val="75000"/>
                  </a:schemeClr>
                </a:solidFill>
                <a:latin typeface="Times New Roman" pitchFamily="18" charset="0"/>
                <a:cs typeface="Times New Roman" pitchFamily="18" charset="0"/>
              </a:rPr>
              <a:t>демонструє тривожну поведінку: вона постійно насторожена та </a:t>
            </a:r>
            <a:r>
              <a:rPr lang="uk-UA" sz="2800" dirty="0" err="1">
                <a:solidFill>
                  <a:schemeClr val="accent2">
                    <a:lumMod val="75000"/>
                  </a:schemeClr>
                </a:solidFill>
                <a:latin typeface="Times New Roman" pitchFamily="18" charset="0"/>
                <a:cs typeface="Times New Roman" pitchFamily="18" charset="0"/>
              </a:rPr>
              <a:t>гіперчутлива</a:t>
            </a:r>
            <a:r>
              <a:rPr lang="uk-UA" sz="2800" dirty="0">
                <a:solidFill>
                  <a:schemeClr val="accent2">
                    <a:lumMod val="75000"/>
                  </a:schemeClr>
                </a:solidFill>
                <a:latin typeface="Times New Roman" pitchFamily="18" charset="0"/>
                <a:cs typeface="Times New Roman" pitchFamily="18" charset="0"/>
              </a:rPr>
              <a:t> до будь-яких </a:t>
            </a:r>
            <a:r>
              <a:rPr lang="uk-UA" sz="2800" dirty="0" smtClean="0">
                <a:solidFill>
                  <a:schemeClr val="accent2">
                    <a:lumMod val="75000"/>
                  </a:schemeClr>
                </a:solidFill>
                <a:latin typeface="Times New Roman" pitchFamily="18" charset="0"/>
                <a:cs typeface="Times New Roman" pitchFamily="18" charset="0"/>
              </a:rPr>
              <a:t>подразників.</a:t>
            </a:r>
          </a:p>
          <a:p>
            <a:r>
              <a:rPr lang="uk-UA" sz="2800" dirty="0" smtClean="0">
                <a:solidFill>
                  <a:schemeClr val="accent2">
                    <a:lumMod val="75000"/>
                  </a:schemeClr>
                </a:solidFill>
                <a:latin typeface="Times New Roman" pitchFamily="18" charset="0"/>
                <a:cs typeface="Times New Roman" pitchFamily="18" charset="0"/>
              </a:rPr>
              <a:t>Дитина </a:t>
            </a:r>
            <a:r>
              <a:rPr lang="uk-UA" sz="2800" dirty="0">
                <a:solidFill>
                  <a:schemeClr val="accent2">
                    <a:lumMod val="75000"/>
                  </a:schemeClr>
                </a:solidFill>
                <a:latin typeface="Times New Roman" pitchFamily="18" charset="0"/>
                <a:cs typeface="Times New Roman" pitchFamily="18" charset="0"/>
              </a:rPr>
              <a:t>знову і знову відтворює в іграх або переказує травматичну подію</a:t>
            </a:r>
            <a:r>
              <a:rPr lang="uk-UA" dirty="0">
                <a:solidFill>
                  <a:schemeClr val="accent2">
                    <a:lumMod val="75000"/>
                  </a:schemeClr>
                </a:solidFill>
                <a:latin typeface="Times New Roman" pitchFamily="18" charset="0"/>
                <a:cs typeface="Times New Roman" pitchFamily="18" charset="0"/>
              </a:rPr>
              <a:t>.</a:t>
            </a:r>
          </a:p>
        </p:txBody>
      </p:sp>
      <p:pic>
        <p:nvPicPr>
          <p:cNvPr id="4" name="Рисунок 3"/>
          <p:cNvPicPr>
            <a:picLocks noChangeAspect="1"/>
          </p:cNvPicPr>
          <p:nvPr/>
        </p:nvPicPr>
        <p:blipFill>
          <a:blip r:embed="rId2"/>
          <a:stretch>
            <a:fillRect/>
          </a:stretch>
        </p:blipFill>
        <p:spPr>
          <a:xfrm>
            <a:off x="210949" y="222896"/>
            <a:ext cx="932769" cy="841321"/>
          </a:xfrm>
          <a:prstGeom prst="rect">
            <a:avLst/>
          </a:prstGeom>
        </p:spPr>
      </p:pic>
    </p:spTree>
    <p:extLst>
      <p:ext uri="{BB962C8B-B14F-4D97-AF65-F5344CB8AC3E}">
        <p14:creationId xmlns:p14="http://schemas.microsoft.com/office/powerpoint/2010/main" val="18923528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796413"/>
            <a:ext cx="8596668" cy="5244949"/>
          </a:xfrm>
        </p:spPr>
        <p:txBody>
          <a:bodyPr>
            <a:noAutofit/>
          </a:bodyPr>
          <a:lstStyle/>
          <a:p>
            <a:pPr marL="0" indent="0">
              <a:buNone/>
            </a:pPr>
            <a:r>
              <a:rPr lang="uk-UA" sz="2400" dirty="0" smtClean="0">
                <a:solidFill>
                  <a:schemeClr val="accent2">
                    <a:lumMod val="75000"/>
                  </a:schemeClr>
                </a:solidFill>
                <a:latin typeface="Times New Roman" panose="02020603050405020304" pitchFamily="18" charset="0"/>
                <a:cs typeface="Times New Roman" panose="02020603050405020304" pitchFamily="18" charset="0"/>
              </a:rPr>
              <a:t>              </a:t>
            </a:r>
            <a:r>
              <a:rPr lang="uk-UA" sz="2400" b="1" u="sng" dirty="0" smtClean="0">
                <a:solidFill>
                  <a:schemeClr val="accent2">
                    <a:lumMod val="75000"/>
                  </a:schemeClr>
                </a:solidFill>
                <a:latin typeface="Times New Roman" panose="02020603050405020304" pitchFamily="18" charset="0"/>
                <a:cs typeface="Times New Roman" panose="02020603050405020304" pitchFamily="18" charset="0"/>
              </a:rPr>
              <a:t>У </a:t>
            </a:r>
            <a:r>
              <a:rPr lang="uk-UA" sz="2400" b="1" u="sng" dirty="0">
                <a:solidFill>
                  <a:schemeClr val="accent2">
                    <a:lumMod val="75000"/>
                  </a:schemeClr>
                </a:solidFill>
                <a:latin typeface="Times New Roman" panose="02020603050405020304" pitchFamily="18" charset="0"/>
                <a:cs typeface="Times New Roman" panose="02020603050405020304" pitchFamily="18" charset="0"/>
              </a:rPr>
              <a:t>молодших дітей</a:t>
            </a:r>
            <a:r>
              <a:rPr lang="uk-UA" sz="2400" b="1" u="sng" dirty="0" smtClean="0">
                <a:solidFill>
                  <a:schemeClr val="accent2">
                    <a:lumMod val="75000"/>
                  </a:schemeClr>
                </a:solidFill>
                <a:latin typeface="Times New Roman" panose="02020603050405020304" pitchFamily="18" charset="0"/>
                <a:cs typeface="Times New Roman" panose="02020603050405020304" pitchFamily="18" charset="0"/>
              </a:rPr>
              <a:t>:</a:t>
            </a:r>
          </a:p>
          <a:p>
            <a:r>
              <a:rPr lang="uk-UA" sz="2400" dirty="0" smtClean="0">
                <a:solidFill>
                  <a:schemeClr val="accent2">
                    <a:lumMod val="75000"/>
                  </a:schemeClr>
                </a:solidFill>
                <a:latin typeface="Times New Roman" panose="02020603050405020304" pitchFamily="18" charset="0"/>
                <a:cs typeface="Times New Roman" panose="02020603050405020304" pitchFamily="18" charset="0"/>
              </a:rPr>
              <a:t> </a:t>
            </a:r>
            <a:r>
              <a:rPr lang="uk-UA" sz="2400" dirty="0">
                <a:solidFill>
                  <a:schemeClr val="accent2">
                    <a:lumMod val="75000"/>
                  </a:schemeClr>
                </a:solidFill>
                <a:latin typeface="Times New Roman" panose="02020603050405020304" pitchFamily="18" charset="0"/>
                <a:cs typeface="Times New Roman" panose="02020603050405020304" pitchFamily="18" charset="0"/>
              </a:rPr>
              <a:t>Повернення до більш ранньої поведінки (наприклад, смоктання пальця</a:t>
            </a:r>
            <a:r>
              <a:rPr lang="uk-UA" sz="2400" dirty="0" smtClean="0">
                <a:solidFill>
                  <a:schemeClr val="accent2">
                    <a:lumMod val="75000"/>
                  </a:schemeClr>
                </a:solidFill>
                <a:latin typeface="Times New Roman" panose="02020603050405020304" pitchFamily="18" charset="0"/>
                <a:cs typeface="Times New Roman" panose="02020603050405020304" pitchFamily="18" charset="0"/>
              </a:rPr>
              <a:t>).</a:t>
            </a:r>
          </a:p>
          <a:p>
            <a:r>
              <a:rPr lang="uk-UA" sz="2400" dirty="0" smtClean="0">
                <a:solidFill>
                  <a:schemeClr val="accent2">
                    <a:lumMod val="75000"/>
                  </a:schemeClr>
                </a:solidFill>
                <a:latin typeface="Times New Roman" panose="02020603050405020304" pitchFamily="18" charset="0"/>
                <a:cs typeface="Times New Roman" panose="02020603050405020304" pitchFamily="18" charset="0"/>
              </a:rPr>
              <a:t>Дитина </a:t>
            </a:r>
            <a:r>
              <a:rPr lang="uk-UA" sz="2400" dirty="0">
                <a:solidFill>
                  <a:schemeClr val="accent2">
                    <a:lumMod val="75000"/>
                  </a:schemeClr>
                </a:solidFill>
                <a:latin typeface="Times New Roman" panose="02020603050405020304" pitchFamily="18" charset="0"/>
                <a:cs typeface="Times New Roman" panose="02020603050405020304" pitchFamily="18" charset="0"/>
              </a:rPr>
              <a:t>не розуміє причини події, а тому думає, що це її провина. </a:t>
            </a:r>
          </a:p>
          <a:p>
            <a:pPr marL="0" indent="0">
              <a:buNone/>
            </a:pPr>
            <a:r>
              <a:rPr lang="uk-UA" sz="2400" b="1" dirty="0" smtClean="0">
                <a:solidFill>
                  <a:schemeClr val="accent2">
                    <a:lumMod val="75000"/>
                  </a:schemeClr>
                </a:solidFill>
                <a:latin typeface="Times New Roman" panose="02020603050405020304" pitchFamily="18" charset="0"/>
                <a:cs typeface="Times New Roman" panose="02020603050405020304" pitchFamily="18" charset="0"/>
              </a:rPr>
              <a:t>                </a:t>
            </a:r>
            <a:r>
              <a:rPr lang="uk-UA" sz="2400" b="1" u="sng" dirty="0" smtClean="0">
                <a:solidFill>
                  <a:schemeClr val="accent2">
                    <a:lumMod val="75000"/>
                  </a:schemeClr>
                </a:solidFill>
                <a:latin typeface="Times New Roman" panose="02020603050405020304" pitchFamily="18" charset="0"/>
                <a:cs typeface="Times New Roman" panose="02020603050405020304" pitchFamily="18" charset="0"/>
              </a:rPr>
              <a:t> У підлітків</a:t>
            </a:r>
          </a:p>
          <a:p>
            <a:r>
              <a:rPr lang="uk-UA" sz="2400" dirty="0" smtClean="0">
                <a:solidFill>
                  <a:schemeClr val="accent2">
                    <a:lumMod val="75000"/>
                  </a:schemeClr>
                </a:solidFill>
                <a:latin typeface="Times New Roman" panose="02020603050405020304" pitchFamily="18" charset="0"/>
                <a:cs typeface="Times New Roman" panose="02020603050405020304" pitchFamily="18" charset="0"/>
              </a:rPr>
              <a:t>Незвична</a:t>
            </a:r>
            <a:r>
              <a:rPr lang="uk-UA" sz="2400" dirty="0">
                <a:solidFill>
                  <a:schemeClr val="accent2">
                    <a:lumMod val="75000"/>
                  </a:schemeClr>
                </a:solidFill>
                <a:latin typeface="Times New Roman" panose="02020603050405020304" pitchFamily="18" charset="0"/>
                <a:cs typeface="Times New Roman" panose="02020603050405020304" pitchFamily="18" charset="0"/>
              </a:rPr>
              <a:t>, часом агресивна чи деструктивна поведінка</a:t>
            </a:r>
            <a:r>
              <a:rPr lang="uk-UA" sz="2400" dirty="0" smtClean="0">
                <a:solidFill>
                  <a:schemeClr val="accent2">
                    <a:lumMod val="75000"/>
                  </a:schemeClr>
                </a:solidFill>
                <a:latin typeface="Times New Roman" panose="02020603050405020304" pitchFamily="18" charset="0"/>
                <a:cs typeface="Times New Roman" panose="02020603050405020304" pitchFamily="18" charset="0"/>
              </a:rPr>
              <a:t>.</a:t>
            </a:r>
          </a:p>
          <a:p>
            <a:r>
              <a:rPr lang="uk-UA" sz="2400" dirty="0" smtClean="0">
                <a:solidFill>
                  <a:schemeClr val="accent2">
                    <a:lumMod val="75000"/>
                  </a:schemeClr>
                </a:solidFill>
                <a:latin typeface="Times New Roman" panose="02020603050405020304" pitchFamily="18" charset="0"/>
                <a:cs typeface="Times New Roman" panose="02020603050405020304" pitchFamily="18" charset="0"/>
              </a:rPr>
              <a:t> </a:t>
            </a:r>
            <a:r>
              <a:rPr lang="uk-UA" sz="2400" dirty="0">
                <a:solidFill>
                  <a:schemeClr val="accent2">
                    <a:lumMod val="75000"/>
                  </a:schemeClr>
                </a:solidFill>
                <a:latin typeface="Times New Roman" panose="02020603050405020304" pitchFamily="18" charset="0"/>
                <a:cs typeface="Times New Roman" panose="02020603050405020304" pitchFamily="18" charset="0"/>
              </a:rPr>
              <a:t>Різка зміна міжособистісних стосунків (наприклад, дитина відсторонюється від батьків). </a:t>
            </a:r>
            <a:endParaRPr lang="uk-UA" sz="2400" dirty="0" smtClean="0">
              <a:solidFill>
                <a:schemeClr val="accent2">
                  <a:lumMod val="75000"/>
                </a:schemeClr>
              </a:solidFill>
              <a:latin typeface="Times New Roman" panose="02020603050405020304" pitchFamily="18" charset="0"/>
              <a:cs typeface="Times New Roman" panose="02020603050405020304" pitchFamily="18" charset="0"/>
            </a:endParaRPr>
          </a:p>
          <a:p>
            <a:r>
              <a:rPr lang="uk-UA" sz="2400" dirty="0" smtClean="0">
                <a:solidFill>
                  <a:schemeClr val="accent2">
                    <a:lumMod val="75000"/>
                  </a:schemeClr>
                </a:solidFill>
                <a:latin typeface="Times New Roman" panose="02020603050405020304" pitchFamily="18" charset="0"/>
                <a:cs typeface="Times New Roman" panose="02020603050405020304" pitchFamily="18" charset="0"/>
              </a:rPr>
              <a:t>Відчуття </a:t>
            </a:r>
            <a:r>
              <a:rPr lang="uk-UA" sz="2400" dirty="0">
                <a:solidFill>
                  <a:schemeClr val="accent2">
                    <a:lumMod val="75000"/>
                  </a:schemeClr>
                </a:solidFill>
                <a:latin typeface="Times New Roman" panose="02020603050405020304" pitchFamily="18" charset="0"/>
                <a:cs typeface="Times New Roman" panose="02020603050405020304" pitchFamily="18" charset="0"/>
              </a:rPr>
              <a:t>провини чи сорому. </a:t>
            </a:r>
            <a:endParaRPr lang="uk-UA" sz="2400" dirty="0" smtClean="0">
              <a:solidFill>
                <a:schemeClr val="accent2">
                  <a:lumMod val="75000"/>
                </a:schemeClr>
              </a:solidFill>
              <a:latin typeface="Times New Roman" panose="02020603050405020304" pitchFamily="18" charset="0"/>
              <a:cs typeface="Times New Roman" panose="02020603050405020304" pitchFamily="18" charset="0"/>
            </a:endParaRPr>
          </a:p>
          <a:p>
            <a:r>
              <a:rPr lang="uk-UA" sz="2400" dirty="0" smtClean="0">
                <a:solidFill>
                  <a:schemeClr val="accent2">
                    <a:lumMod val="75000"/>
                  </a:schemeClr>
                </a:solidFill>
                <a:latin typeface="Times New Roman" panose="02020603050405020304" pitchFamily="18" charset="0"/>
                <a:cs typeface="Times New Roman" panose="02020603050405020304" pitchFamily="18" charset="0"/>
              </a:rPr>
              <a:t>Різке </a:t>
            </a:r>
            <a:r>
              <a:rPr lang="uk-UA" sz="2400" dirty="0">
                <a:solidFill>
                  <a:schemeClr val="accent2">
                    <a:lumMod val="75000"/>
                  </a:schemeClr>
                </a:solidFill>
                <a:latin typeface="Times New Roman" panose="02020603050405020304" pitchFamily="18" charset="0"/>
                <a:cs typeface="Times New Roman" panose="02020603050405020304" pitchFamily="18" charset="0"/>
              </a:rPr>
              <a:t>дорослішання, зокрема перевантаження себе домашніми завданнями </a:t>
            </a:r>
            <a:r>
              <a:rPr lang="uk-UA" sz="2400" dirty="0" smtClean="0">
                <a:solidFill>
                  <a:schemeClr val="accent2">
                    <a:lumMod val="75000"/>
                  </a:schemeClr>
                </a:solidFill>
                <a:latin typeface="Times New Roman" panose="02020603050405020304" pitchFamily="18" charset="0"/>
                <a:cs typeface="Times New Roman" panose="02020603050405020304" pitchFamily="18" charset="0"/>
              </a:rPr>
              <a:t>/домашньою </a:t>
            </a:r>
            <a:r>
              <a:rPr lang="uk-UA" sz="2400" dirty="0">
                <a:solidFill>
                  <a:schemeClr val="accent2">
                    <a:lumMod val="75000"/>
                  </a:schemeClr>
                </a:solidFill>
                <a:latin typeface="Times New Roman" panose="02020603050405020304" pitchFamily="18" charset="0"/>
                <a:cs typeface="Times New Roman" panose="02020603050405020304" pitchFamily="18" charset="0"/>
              </a:rPr>
              <a:t>роботою.</a:t>
            </a:r>
          </a:p>
        </p:txBody>
      </p:sp>
      <p:pic>
        <p:nvPicPr>
          <p:cNvPr id="2" name="Рисунок 1"/>
          <p:cNvPicPr>
            <a:picLocks noChangeAspect="1"/>
          </p:cNvPicPr>
          <p:nvPr/>
        </p:nvPicPr>
        <p:blipFill>
          <a:blip r:embed="rId2"/>
          <a:stretch>
            <a:fillRect/>
          </a:stretch>
        </p:blipFill>
        <p:spPr>
          <a:xfrm>
            <a:off x="210949" y="294636"/>
            <a:ext cx="932769" cy="841321"/>
          </a:xfrm>
          <a:prstGeom prst="rect">
            <a:avLst/>
          </a:prstGeom>
        </p:spPr>
      </p:pic>
    </p:spTree>
    <p:extLst>
      <p:ext uri="{BB962C8B-B14F-4D97-AF65-F5344CB8AC3E}">
        <p14:creationId xmlns:p14="http://schemas.microsoft.com/office/powerpoint/2010/main" val="23966492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1100381"/>
            <a:ext cx="8250356" cy="4940982"/>
          </a:xfrm>
        </p:spPr>
        <p:txBody>
          <a:bodyPr>
            <a:normAutofit/>
          </a:bodyPr>
          <a:lstStyle/>
          <a:p>
            <a:pPr marL="0" indent="0" algn="ctr">
              <a:buNone/>
            </a:pPr>
            <a:r>
              <a:rPr lang="uk-UA" sz="3600" b="1" dirty="0">
                <a:solidFill>
                  <a:schemeClr val="accent2">
                    <a:lumMod val="75000"/>
                  </a:schemeClr>
                </a:solidFill>
                <a:latin typeface="Times New Roman" pitchFamily="18" charset="0"/>
                <a:cs typeface="Times New Roman" pitchFamily="18" charset="0"/>
              </a:rPr>
              <a:t>Як підтримати дитину, яка пережила травматичний досвід </a:t>
            </a:r>
            <a:endParaRPr lang="uk-UA" sz="3600" b="1" dirty="0" smtClean="0">
              <a:solidFill>
                <a:schemeClr val="accent2">
                  <a:lumMod val="75000"/>
                </a:schemeClr>
              </a:solidFill>
              <a:latin typeface="Times New Roman" pitchFamily="18" charset="0"/>
              <a:cs typeface="Times New Roman" pitchFamily="18" charset="0"/>
            </a:endParaRPr>
          </a:p>
          <a:p>
            <a:r>
              <a:rPr lang="uk-UA" sz="2800" dirty="0" smtClean="0">
                <a:solidFill>
                  <a:schemeClr val="accent2">
                    <a:lumMod val="75000"/>
                  </a:schemeClr>
                </a:solidFill>
                <a:latin typeface="Times New Roman" pitchFamily="18" charset="0"/>
                <a:cs typeface="Times New Roman" pitchFamily="18" charset="0"/>
              </a:rPr>
              <a:t>Слухайте </a:t>
            </a:r>
            <a:r>
              <a:rPr lang="uk-UA" sz="2800" dirty="0">
                <a:solidFill>
                  <a:schemeClr val="accent2">
                    <a:lumMod val="75000"/>
                  </a:schemeClr>
                </a:solidFill>
                <a:latin typeface="Times New Roman" pitchFamily="18" charset="0"/>
                <a:cs typeface="Times New Roman" pitchFamily="18" charset="0"/>
              </a:rPr>
              <a:t>дитину. </a:t>
            </a:r>
            <a:endParaRPr lang="uk-UA" sz="2800" dirty="0" smtClean="0">
              <a:solidFill>
                <a:schemeClr val="accent2">
                  <a:lumMod val="75000"/>
                </a:schemeClr>
              </a:solidFill>
              <a:latin typeface="Times New Roman" pitchFamily="18" charset="0"/>
              <a:cs typeface="Times New Roman" pitchFamily="18" charset="0"/>
            </a:endParaRPr>
          </a:p>
          <a:p>
            <a:r>
              <a:rPr lang="uk-UA" sz="2800" dirty="0" smtClean="0">
                <a:solidFill>
                  <a:schemeClr val="accent2">
                    <a:lumMod val="75000"/>
                  </a:schemeClr>
                </a:solidFill>
                <a:latin typeface="Times New Roman" pitchFamily="18" charset="0"/>
                <a:cs typeface="Times New Roman" pitchFamily="18" charset="0"/>
              </a:rPr>
              <a:t>Допоможіть </a:t>
            </a:r>
            <a:r>
              <a:rPr lang="uk-UA" sz="2800" dirty="0">
                <a:solidFill>
                  <a:schemeClr val="accent2">
                    <a:lumMod val="75000"/>
                  </a:schemeClr>
                </a:solidFill>
                <a:latin typeface="Times New Roman" pitchFamily="18" charset="0"/>
                <a:cs typeface="Times New Roman" pitchFamily="18" charset="0"/>
              </a:rPr>
              <a:t>зрозуміти: те, що вона відчуває, нормально. Уникайте як зайвої драматизації, </a:t>
            </a:r>
            <a:endParaRPr lang="uk-UA" sz="2800" dirty="0" smtClean="0">
              <a:solidFill>
                <a:schemeClr val="accent2">
                  <a:lumMod val="75000"/>
                </a:schemeClr>
              </a:solidFill>
              <a:latin typeface="Times New Roman" pitchFamily="18" charset="0"/>
              <a:cs typeface="Times New Roman" pitchFamily="18" charset="0"/>
            </a:endParaRPr>
          </a:p>
          <a:p>
            <a:pPr marL="0" indent="0">
              <a:buNone/>
            </a:pPr>
            <a:r>
              <a:rPr lang="uk-UA" sz="2800" dirty="0">
                <a:solidFill>
                  <a:schemeClr val="accent2">
                    <a:lumMod val="75000"/>
                  </a:schemeClr>
                </a:solidFill>
                <a:latin typeface="Times New Roman" pitchFamily="18" charset="0"/>
                <a:cs typeface="Times New Roman" pitchFamily="18" charset="0"/>
              </a:rPr>
              <a:t> </a:t>
            </a:r>
            <a:r>
              <a:rPr lang="uk-UA" sz="2800" dirty="0" smtClean="0">
                <a:solidFill>
                  <a:schemeClr val="accent2">
                    <a:lumMod val="75000"/>
                  </a:schemeClr>
                </a:solidFill>
                <a:latin typeface="Times New Roman" pitchFamily="18" charset="0"/>
                <a:cs typeface="Times New Roman" pitchFamily="18" charset="0"/>
              </a:rPr>
              <a:t>   так </a:t>
            </a:r>
            <a:r>
              <a:rPr lang="uk-UA" sz="2800" dirty="0">
                <a:solidFill>
                  <a:schemeClr val="accent2">
                    <a:lumMod val="75000"/>
                  </a:schemeClr>
                </a:solidFill>
                <a:latin typeface="Times New Roman" pitchFamily="18" charset="0"/>
                <a:cs typeface="Times New Roman" pitchFamily="18" charset="0"/>
              </a:rPr>
              <a:t>і знецінювання пережитого дитиною </a:t>
            </a:r>
            <a:endParaRPr lang="uk-UA" sz="2800" dirty="0" smtClean="0">
              <a:solidFill>
                <a:schemeClr val="accent2">
                  <a:lumMod val="75000"/>
                </a:schemeClr>
              </a:solidFill>
              <a:latin typeface="Times New Roman" pitchFamily="18" charset="0"/>
              <a:cs typeface="Times New Roman" pitchFamily="18" charset="0"/>
            </a:endParaRPr>
          </a:p>
          <a:p>
            <a:pPr marL="0" indent="0">
              <a:buNone/>
            </a:pPr>
            <a:r>
              <a:rPr lang="uk-UA" sz="2800" dirty="0">
                <a:solidFill>
                  <a:schemeClr val="accent2">
                    <a:lumMod val="75000"/>
                  </a:schemeClr>
                </a:solidFill>
                <a:latin typeface="Times New Roman" pitchFamily="18" charset="0"/>
                <a:cs typeface="Times New Roman" pitchFamily="18" charset="0"/>
              </a:rPr>
              <a:t> </a:t>
            </a:r>
            <a:r>
              <a:rPr lang="uk-UA" sz="2800" dirty="0" smtClean="0">
                <a:solidFill>
                  <a:schemeClr val="accent2">
                    <a:lumMod val="75000"/>
                  </a:schemeClr>
                </a:solidFill>
                <a:latin typeface="Times New Roman" pitchFamily="18" charset="0"/>
                <a:cs typeface="Times New Roman" pitchFamily="18" charset="0"/>
              </a:rPr>
              <a:t>    досвіду.</a:t>
            </a:r>
          </a:p>
          <a:p>
            <a:r>
              <a:rPr lang="uk-UA" sz="2800" dirty="0" smtClean="0">
                <a:solidFill>
                  <a:schemeClr val="accent2">
                    <a:lumMod val="75000"/>
                  </a:schemeClr>
                </a:solidFill>
                <a:latin typeface="Times New Roman" pitchFamily="18" charset="0"/>
                <a:cs typeface="Times New Roman" pitchFamily="18" charset="0"/>
              </a:rPr>
              <a:t>Зверніться </a:t>
            </a:r>
            <a:r>
              <a:rPr lang="uk-UA" sz="2800" dirty="0">
                <a:solidFill>
                  <a:schemeClr val="accent2">
                    <a:lumMod val="75000"/>
                  </a:schemeClr>
                </a:solidFill>
                <a:latin typeface="Times New Roman" pitchFamily="18" charset="0"/>
                <a:cs typeface="Times New Roman" pitchFamily="18" charset="0"/>
              </a:rPr>
              <a:t>з дитиною по допомогу до </a:t>
            </a:r>
            <a:r>
              <a:rPr lang="uk-UA" sz="2800" dirty="0" smtClean="0">
                <a:solidFill>
                  <a:schemeClr val="accent2">
                    <a:lumMod val="75000"/>
                  </a:schemeClr>
                </a:solidFill>
                <a:latin typeface="Times New Roman" pitchFamily="18" charset="0"/>
                <a:cs typeface="Times New Roman" pitchFamily="18" charset="0"/>
              </a:rPr>
              <a:t>спеціалістів</a:t>
            </a:r>
            <a:endParaRPr lang="uk-UA" sz="2800" dirty="0">
              <a:solidFill>
                <a:schemeClr val="accent2">
                  <a:lumMod val="75000"/>
                </a:schemeClr>
              </a:solidFill>
              <a:latin typeface="Times New Roman" pitchFamily="18" charset="0"/>
              <a:cs typeface="Times New Roman" pitchFamily="18" charset="0"/>
            </a:endParaRPr>
          </a:p>
        </p:txBody>
      </p:sp>
      <p:pic>
        <p:nvPicPr>
          <p:cNvPr id="2" name="Рисунок 1"/>
          <p:cNvPicPr>
            <a:picLocks noChangeAspect="1"/>
          </p:cNvPicPr>
          <p:nvPr/>
        </p:nvPicPr>
        <p:blipFill>
          <a:blip r:embed="rId2"/>
          <a:stretch>
            <a:fillRect/>
          </a:stretch>
        </p:blipFill>
        <p:spPr>
          <a:xfrm>
            <a:off x="389021" y="373294"/>
            <a:ext cx="932769" cy="841321"/>
          </a:xfrm>
          <a:prstGeom prst="rect">
            <a:avLst/>
          </a:prstGeom>
        </p:spPr>
      </p:pic>
      <p:pic>
        <p:nvPicPr>
          <p:cNvPr id="4" name="Рисунок 3"/>
          <p:cNvPicPr>
            <a:picLocks noChangeAspect="1"/>
          </p:cNvPicPr>
          <p:nvPr/>
        </p:nvPicPr>
        <p:blipFill>
          <a:blip r:embed="rId3"/>
          <a:stretch>
            <a:fillRect/>
          </a:stretch>
        </p:blipFill>
        <p:spPr>
          <a:xfrm>
            <a:off x="8070227" y="1759398"/>
            <a:ext cx="4067341" cy="2891260"/>
          </a:xfrm>
          <a:prstGeom prst="rect">
            <a:avLst/>
          </a:prstGeom>
        </p:spPr>
      </p:pic>
    </p:spTree>
    <p:extLst>
      <p:ext uri="{BB962C8B-B14F-4D97-AF65-F5344CB8AC3E}">
        <p14:creationId xmlns:p14="http://schemas.microsoft.com/office/powerpoint/2010/main" val="28032614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err="1" smtClean="0">
                <a:solidFill>
                  <a:schemeClr val="accent2">
                    <a:lumMod val="75000"/>
                  </a:schemeClr>
                </a:solidFill>
                <a:latin typeface="Times New Roman" pitchFamily="18" charset="0"/>
                <a:cs typeface="Times New Roman" pitchFamily="18" charset="0"/>
              </a:rPr>
              <a:t>Панічна</a:t>
            </a:r>
            <a:r>
              <a:rPr lang="ru-RU" b="1" dirty="0" smtClean="0">
                <a:solidFill>
                  <a:schemeClr val="accent2">
                    <a:lumMod val="75000"/>
                  </a:schemeClr>
                </a:solidFill>
                <a:latin typeface="Times New Roman" pitchFamily="18" charset="0"/>
                <a:cs typeface="Times New Roman" pitchFamily="18" charset="0"/>
              </a:rPr>
              <a:t> </a:t>
            </a:r>
            <a:r>
              <a:rPr lang="ru-RU" b="1" dirty="0">
                <a:solidFill>
                  <a:schemeClr val="accent2">
                    <a:lumMod val="75000"/>
                  </a:schemeClr>
                </a:solidFill>
                <a:latin typeface="Times New Roman" pitchFamily="18" charset="0"/>
                <a:cs typeface="Times New Roman" pitchFamily="18" charset="0"/>
              </a:rPr>
              <a:t>атака </a:t>
            </a:r>
            <a:endParaRPr lang="uk-UA" b="1" dirty="0">
              <a:solidFill>
                <a:schemeClr val="accent2">
                  <a:lumMod val="75000"/>
                </a:schemeClr>
              </a:solidFill>
              <a:latin typeface="Times New Roman" pitchFamily="18" charset="0"/>
              <a:cs typeface="Times New Roman" pitchFamily="18" charset="0"/>
            </a:endParaRPr>
          </a:p>
        </p:txBody>
      </p:sp>
      <p:sp>
        <p:nvSpPr>
          <p:cNvPr id="3" name="Объект 2"/>
          <p:cNvSpPr>
            <a:spLocks noGrp="1"/>
          </p:cNvSpPr>
          <p:nvPr>
            <p:ph idx="1"/>
          </p:nvPr>
        </p:nvSpPr>
        <p:spPr>
          <a:xfrm>
            <a:off x="677333" y="1441343"/>
            <a:ext cx="9210585" cy="4711484"/>
          </a:xfrm>
        </p:spPr>
        <p:txBody>
          <a:bodyPr>
            <a:noAutofit/>
          </a:bodyPr>
          <a:lstStyle/>
          <a:p>
            <a:pPr>
              <a:buNone/>
            </a:pP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Це</a:t>
            </a:r>
            <a:r>
              <a:rPr lang="ru-RU" sz="2400" dirty="0" smtClean="0">
                <a:latin typeface="Times New Roman" pitchFamily="18" charset="0"/>
                <a:cs typeface="Times New Roman" pitchFamily="18" charset="0"/>
              </a:rPr>
              <a:t> </a:t>
            </a:r>
            <a:r>
              <a:rPr lang="ru-RU" sz="2400" dirty="0" err="1">
                <a:latin typeface="Times New Roman" pitchFamily="18" charset="0"/>
                <a:cs typeface="Times New Roman" pitchFamily="18" charset="0"/>
              </a:rPr>
              <a:t>раптове</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відчуття</a:t>
            </a:r>
            <a:r>
              <a:rPr lang="ru-RU" sz="2400" dirty="0">
                <a:latin typeface="Times New Roman" pitchFamily="18" charset="0"/>
                <a:cs typeface="Times New Roman" pitchFamily="18" charset="0"/>
              </a:rPr>
              <a:t> сильного страху без </a:t>
            </a:r>
            <a:r>
              <a:rPr lang="ru-RU" sz="2400" dirty="0" err="1">
                <a:latin typeface="Times New Roman" pitchFamily="18" charset="0"/>
                <a:cs typeface="Times New Roman" pitchFamily="18" charset="0"/>
              </a:rPr>
              <a:t>реальної</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небезпеки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чи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очевидної</a:t>
            </a:r>
            <a:r>
              <a:rPr lang="ru-RU" sz="2400" dirty="0">
                <a:latin typeface="Times New Roman" pitchFamily="18" charset="0"/>
                <a:cs typeface="Times New Roman" pitchFamily="18" charset="0"/>
              </a:rPr>
              <a:t> причини</a:t>
            </a:r>
            <a:r>
              <a:rPr lang="ru-RU" sz="2400" dirty="0" smtClean="0">
                <a:latin typeface="Times New Roman" pitchFamily="18" charset="0"/>
                <a:cs typeface="Times New Roman" pitchFamily="18" charset="0"/>
              </a:rPr>
              <a:t>.                                                                                                         </a:t>
            </a:r>
            <a:r>
              <a:rPr lang="ru-RU" sz="2400" dirty="0">
                <a:latin typeface="Times New Roman" pitchFamily="18" charset="0"/>
                <a:cs typeface="Times New Roman" pitchFamily="18" charset="0"/>
              </a:rPr>
              <a:t>Напади часто </a:t>
            </a:r>
            <a:r>
              <a:rPr lang="ru-RU" sz="2400" dirty="0" err="1">
                <a:latin typeface="Times New Roman" pitchFamily="18" charset="0"/>
                <a:cs typeface="Times New Roman" pitchFamily="18" charset="0"/>
              </a:rPr>
              <a:t>відбуваються</a:t>
            </a:r>
            <a:r>
              <a:rPr lang="ru-RU" sz="2400" dirty="0">
                <a:latin typeface="Times New Roman" pitchFamily="18" charset="0"/>
                <a:cs typeface="Times New Roman" pitchFamily="18" charset="0"/>
              </a:rPr>
              <a:t>, коли людей </a:t>
            </a:r>
            <a:r>
              <a:rPr lang="ru-RU" sz="2400" dirty="0" err="1">
                <a:latin typeface="Times New Roman" pitchFamily="18" charset="0"/>
                <a:cs typeface="Times New Roman" pitchFamily="18" charset="0"/>
              </a:rPr>
              <a:t>щось</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непокоїть</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або</a:t>
            </a:r>
            <a:r>
              <a:rPr lang="ru-RU" sz="2400" dirty="0">
                <a:latin typeface="Times New Roman" pitchFamily="18" charset="0"/>
                <a:cs typeface="Times New Roman" pitchFamily="18" charset="0"/>
              </a:rPr>
              <a:t> вони пережили </a:t>
            </a:r>
            <a:r>
              <a:rPr lang="ru-RU" sz="2400" dirty="0" err="1">
                <a:latin typeface="Times New Roman" pitchFamily="18" charset="0"/>
                <a:cs typeface="Times New Roman" pitchFamily="18" charset="0"/>
              </a:rPr>
              <a:t>складний</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чи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стресовий</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досвід</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Також</a:t>
            </a:r>
            <a:r>
              <a:rPr lang="ru-RU" sz="2400" dirty="0">
                <a:latin typeface="Times New Roman" pitchFamily="18" charset="0"/>
                <a:cs typeface="Times New Roman" pitchFamily="18" charset="0"/>
              </a:rPr>
              <a:t> вони </a:t>
            </a:r>
            <a:r>
              <a:rPr lang="ru-RU" sz="2400" dirty="0" err="1">
                <a:latin typeface="Times New Roman" pitchFamily="18" charset="0"/>
                <a:cs typeface="Times New Roman" pitchFamily="18" charset="0"/>
              </a:rPr>
              <a:t>можуть</a:t>
            </a:r>
            <a:r>
              <a:rPr lang="ru-RU" sz="2400" dirty="0">
                <a:latin typeface="Times New Roman" pitchFamily="18" charset="0"/>
                <a:cs typeface="Times New Roman" pitchFamily="18" charset="0"/>
              </a:rPr>
              <a:t> бути </a:t>
            </a:r>
            <a:r>
              <a:rPr lang="ru-RU" sz="2400" dirty="0" err="1">
                <a:latin typeface="Times New Roman" pitchFamily="18" charset="0"/>
                <a:cs typeface="Times New Roman" pitchFamily="18" charset="0"/>
              </a:rPr>
              <a:t>наслідком</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перенесених</a:t>
            </a:r>
            <a:r>
              <a:rPr lang="ru-RU" sz="2400" dirty="0">
                <a:latin typeface="Times New Roman" pitchFamily="18" charset="0"/>
                <a:cs typeface="Times New Roman" pitchFamily="18" charset="0"/>
              </a:rPr>
              <a:t> хвороб</a:t>
            </a:r>
            <a:r>
              <a:rPr lang="ru-RU" sz="2400" dirty="0" smtClean="0">
                <a:latin typeface="Times New Roman" pitchFamily="18" charset="0"/>
                <a:cs typeface="Times New Roman" pitchFamily="18" charset="0"/>
              </a:rPr>
              <a:t>.                                                                                                          </a:t>
            </a:r>
            <a:r>
              <a:rPr lang="ru-RU" sz="2400" dirty="0" err="1">
                <a:latin typeface="Times New Roman" pitchFamily="18" charset="0"/>
                <a:cs typeface="Times New Roman" pitchFamily="18" charset="0"/>
              </a:rPr>
              <a:t>Панічна</a:t>
            </a:r>
            <a:r>
              <a:rPr lang="ru-RU" sz="2400" dirty="0">
                <a:latin typeface="Times New Roman" pitchFamily="18" charset="0"/>
                <a:cs typeface="Times New Roman" pitchFamily="18" charset="0"/>
              </a:rPr>
              <a:t> атака </a:t>
            </a:r>
            <a:r>
              <a:rPr lang="ru-RU" sz="2400" dirty="0" err="1">
                <a:latin typeface="Times New Roman" pitchFamily="18" charset="0"/>
                <a:cs typeface="Times New Roman" pitchFamily="18" charset="0"/>
              </a:rPr>
              <a:t>може</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тривати</a:t>
            </a:r>
            <a:r>
              <a:rPr lang="ru-RU" sz="2400" dirty="0">
                <a:latin typeface="Times New Roman" pitchFamily="18" charset="0"/>
                <a:cs typeface="Times New Roman" pitchFamily="18" charset="0"/>
              </a:rPr>
              <a:t> до 30 </a:t>
            </a:r>
            <a:r>
              <a:rPr lang="ru-RU" sz="2400" dirty="0" err="1">
                <a:latin typeface="Times New Roman" pitchFamily="18" charset="0"/>
                <a:cs typeface="Times New Roman" pitchFamily="18" charset="0"/>
              </a:rPr>
              <a:t>хвилин</a:t>
            </a:r>
            <a:r>
              <a:rPr lang="ru-RU" sz="2400" dirty="0">
                <a:latin typeface="Times New Roman" pitchFamily="18" charset="0"/>
                <a:cs typeface="Times New Roman" pitchFamily="18" charset="0"/>
              </a:rPr>
              <a:t>. </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Панічні</a:t>
            </a:r>
            <a:r>
              <a:rPr lang="ru-RU" sz="2400" dirty="0" smtClean="0">
                <a:latin typeface="Times New Roman" pitchFamily="18" charset="0"/>
                <a:cs typeface="Times New Roman" pitchFamily="18" charset="0"/>
              </a:rPr>
              <a:t> </a:t>
            </a:r>
            <a:r>
              <a:rPr lang="ru-RU" sz="2400" dirty="0">
                <a:latin typeface="Times New Roman" pitchFamily="18" charset="0"/>
                <a:cs typeface="Times New Roman" pitchFamily="18" charset="0"/>
              </a:rPr>
              <a:t>атаки не </a:t>
            </a:r>
            <a:r>
              <a:rPr lang="ru-RU" sz="2400" dirty="0" err="1">
                <a:latin typeface="Times New Roman" pitchFamily="18" charset="0"/>
                <a:cs typeface="Times New Roman" pitchFamily="18" charset="0"/>
              </a:rPr>
              <a:t>загрожують</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життю</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Проте</a:t>
            </a:r>
            <a:r>
              <a:rPr lang="ru-RU" sz="2400" dirty="0">
                <a:latin typeface="Times New Roman" pitchFamily="18" charset="0"/>
                <a:cs typeface="Times New Roman" pitchFamily="18" charset="0"/>
              </a:rPr>
              <a:t> з ними </a:t>
            </a:r>
            <a:r>
              <a:rPr lang="ru-RU" sz="2400" dirty="0" err="1">
                <a:latin typeface="Times New Roman" pitchFamily="18" charset="0"/>
                <a:cs typeface="Times New Roman" pitchFamily="18" charset="0"/>
              </a:rPr>
              <a:t>важко</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впоратися</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самостійно</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Крім</a:t>
            </a:r>
            <a:r>
              <a:rPr lang="ru-RU" sz="2400" dirty="0">
                <a:latin typeface="Times New Roman" pitchFamily="18" charset="0"/>
                <a:cs typeface="Times New Roman" pitchFamily="18" charset="0"/>
              </a:rPr>
              <a:t> того, без </a:t>
            </a:r>
            <a:r>
              <a:rPr lang="ru-RU" sz="2400" dirty="0" err="1">
                <a:latin typeface="Times New Roman" pitchFamily="18" charset="0"/>
                <a:cs typeface="Times New Roman" pitchFamily="18" charset="0"/>
              </a:rPr>
              <a:t>професійної</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допомоги</a:t>
            </a:r>
            <a:r>
              <a:rPr lang="ru-RU" sz="2400" dirty="0">
                <a:latin typeface="Times New Roman" pitchFamily="18" charset="0"/>
                <a:cs typeface="Times New Roman" pitchFamily="18" charset="0"/>
              </a:rPr>
              <a:t> вони </a:t>
            </a:r>
            <a:r>
              <a:rPr lang="ru-RU" sz="2400" dirty="0" err="1">
                <a:latin typeface="Times New Roman" pitchFamily="18" charset="0"/>
                <a:cs typeface="Times New Roman" pitchFamily="18" charset="0"/>
              </a:rPr>
              <a:t>можуть</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із</a:t>
            </a:r>
            <a:r>
              <a:rPr lang="ru-RU" sz="2400" dirty="0">
                <a:latin typeface="Times New Roman" pitchFamily="18" charset="0"/>
                <a:cs typeface="Times New Roman" pitchFamily="18" charset="0"/>
              </a:rPr>
              <a:t> часом </a:t>
            </a:r>
            <a:r>
              <a:rPr lang="ru-RU" sz="2400" dirty="0" err="1">
                <a:latin typeface="Times New Roman" pitchFamily="18" charset="0"/>
                <a:cs typeface="Times New Roman" pitchFamily="18" charset="0"/>
              </a:rPr>
              <a:t>посилитися</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Якщо</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епізоди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панічних</a:t>
            </a:r>
            <a:r>
              <a:rPr lang="ru-RU" sz="2400" dirty="0">
                <a:latin typeface="Times New Roman" pitchFamily="18" charset="0"/>
                <a:cs typeface="Times New Roman" pitchFamily="18" charset="0"/>
              </a:rPr>
              <a:t> атак </a:t>
            </a:r>
            <a:r>
              <a:rPr lang="ru-RU" sz="2400" dirty="0" err="1">
                <a:latin typeface="Times New Roman" pitchFamily="18" charset="0"/>
                <a:cs typeface="Times New Roman" pitchFamily="18" charset="0"/>
              </a:rPr>
              <a:t>повторюються</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обов’язково</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зверніться</a:t>
            </a:r>
            <a:r>
              <a:rPr lang="ru-RU" sz="2400" dirty="0">
                <a:latin typeface="Times New Roman" pitchFamily="18" charset="0"/>
                <a:cs typeface="Times New Roman" pitchFamily="18" charset="0"/>
              </a:rPr>
              <a:t> до </a:t>
            </a:r>
            <a:r>
              <a:rPr lang="ru-RU" sz="2400" dirty="0" err="1">
                <a:latin typeface="Times New Roman" pitchFamily="18" charset="0"/>
                <a:cs typeface="Times New Roman" pitchFamily="18" charset="0"/>
              </a:rPr>
              <a:t>фахівців</a:t>
            </a:r>
            <a:r>
              <a:rPr lang="ru-RU" sz="2400" dirty="0" smtClean="0">
                <a:latin typeface="Times New Roman" pitchFamily="18" charset="0"/>
                <a:cs typeface="Times New Roman" pitchFamily="18" charset="0"/>
              </a:rPr>
              <a:t>.                                                                                </a:t>
            </a:r>
            <a:r>
              <a:rPr lang="ru-RU" sz="2400" dirty="0">
                <a:latin typeface="Times New Roman" pitchFamily="18" charset="0"/>
                <a:cs typeface="Times New Roman" pitchFamily="18" charset="0"/>
              </a:rPr>
              <a:t>Причиною </a:t>
            </a:r>
            <a:r>
              <a:rPr lang="ru-RU" sz="2400" dirty="0" err="1">
                <a:latin typeface="Times New Roman" pitchFamily="18" charset="0"/>
                <a:cs typeface="Times New Roman" pitchFamily="18" charset="0"/>
              </a:rPr>
              <a:t>панічних</a:t>
            </a:r>
            <a:r>
              <a:rPr lang="ru-RU" sz="2400" dirty="0">
                <a:latin typeface="Times New Roman" pitchFamily="18" charset="0"/>
                <a:cs typeface="Times New Roman" pitchFamily="18" charset="0"/>
              </a:rPr>
              <a:t> атак </a:t>
            </a:r>
            <a:r>
              <a:rPr lang="ru-RU" sz="2400" dirty="0" err="1">
                <a:latin typeface="Times New Roman" pitchFamily="18" charset="0"/>
                <a:cs typeface="Times New Roman" pitchFamily="18" charset="0"/>
              </a:rPr>
              <a:t>може</a:t>
            </a:r>
            <a:r>
              <a:rPr lang="ru-RU" sz="2400" dirty="0">
                <a:latin typeface="Times New Roman" pitchFamily="18" charset="0"/>
                <a:cs typeface="Times New Roman" pitchFamily="18" charset="0"/>
              </a:rPr>
              <a:t> бути </a:t>
            </a:r>
            <a:r>
              <a:rPr lang="ru-RU" sz="2400" dirty="0" err="1">
                <a:latin typeface="Times New Roman" pitchFamily="18" charset="0"/>
                <a:cs typeface="Times New Roman" pitchFamily="18" charset="0"/>
              </a:rPr>
              <a:t>багато</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чинників</a:t>
            </a:r>
            <a:r>
              <a:rPr lang="ru-RU" sz="2400" dirty="0">
                <a:latin typeface="Times New Roman" pitchFamily="18" charset="0"/>
                <a:cs typeface="Times New Roman" pitchFamily="18" charset="0"/>
              </a:rPr>
              <a:t> — як </a:t>
            </a:r>
            <a:r>
              <a:rPr lang="ru-RU" sz="2400" dirty="0" err="1">
                <a:latin typeface="Times New Roman" pitchFamily="18" charset="0"/>
                <a:cs typeface="Times New Roman" pitchFamily="18" charset="0"/>
              </a:rPr>
              <a:t>зовнішніх</a:t>
            </a:r>
            <a:r>
              <a:rPr lang="ru-RU" sz="2400" dirty="0">
                <a:latin typeface="Times New Roman" pitchFamily="18" charset="0"/>
                <a:cs typeface="Times New Roman" pitchFamily="18" charset="0"/>
              </a:rPr>
              <a:t>, так і </a:t>
            </a:r>
            <a:r>
              <a:rPr lang="ru-RU" sz="2400" dirty="0" err="1">
                <a:latin typeface="Times New Roman" pitchFamily="18" charset="0"/>
                <a:cs typeface="Times New Roman" pitchFamily="18" charset="0"/>
              </a:rPr>
              <a:t>внутрішніх</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Тільки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фахівець</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може</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визначити</a:t>
            </a:r>
            <a:r>
              <a:rPr lang="ru-RU" sz="2400" dirty="0">
                <a:latin typeface="Times New Roman" pitchFamily="18" charset="0"/>
                <a:cs typeface="Times New Roman" pitchFamily="18" charset="0"/>
              </a:rPr>
              <a:t>, як </a:t>
            </a:r>
            <a:r>
              <a:rPr lang="ru-RU" sz="2400" dirty="0" err="1">
                <a:latin typeface="Times New Roman" pitchFamily="18" charset="0"/>
                <a:cs typeface="Times New Roman" pitchFamily="18" charset="0"/>
              </a:rPr>
              <a:t>можна</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допомогти</a:t>
            </a:r>
            <a:endParaRPr lang="uk-UA" sz="2400" dirty="0">
              <a:latin typeface="Times New Roman" pitchFamily="18" charset="0"/>
              <a:cs typeface="Times New Roman" pitchFamily="18" charset="0"/>
            </a:endParaRPr>
          </a:p>
        </p:txBody>
      </p:sp>
      <p:pic>
        <p:nvPicPr>
          <p:cNvPr id="4" name="Рисунок 3"/>
          <p:cNvPicPr>
            <a:picLocks noChangeAspect="1"/>
          </p:cNvPicPr>
          <p:nvPr/>
        </p:nvPicPr>
        <p:blipFill>
          <a:blip r:embed="rId2"/>
          <a:stretch>
            <a:fillRect/>
          </a:stretch>
        </p:blipFill>
        <p:spPr>
          <a:xfrm>
            <a:off x="677333" y="274971"/>
            <a:ext cx="932769" cy="841321"/>
          </a:xfrm>
          <a:prstGeom prst="rect">
            <a:avLst/>
          </a:prstGeom>
        </p:spPr>
      </p:pic>
    </p:spTree>
    <p:extLst>
      <p:ext uri="{BB962C8B-B14F-4D97-AF65-F5344CB8AC3E}">
        <p14:creationId xmlns:p14="http://schemas.microsoft.com/office/powerpoint/2010/main" val="12814991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b="1" dirty="0" smtClean="0">
                <a:latin typeface="Times New Roman" pitchFamily="18" charset="0"/>
                <a:cs typeface="Times New Roman" pitchFamily="18" charset="0"/>
              </a:rPr>
              <a:t>Прояви панічної атаки</a:t>
            </a:r>
            <a:endParaRPr lang="ru-RU" b="1" dirty="0">
              <a:latin typeface="Times New Roman" pitchFamily="18" charset="0"/>
              <a:cs typeface="Times New Roman" pitchFamily="18" charset="0"/>
            </a:endParaRPr>
          </a:p>
        </p:txBody>
      </p:sp>
      <p:sp>
        <p:nvSpPr>
          <p:cNvPr id="3" name="Содержимое 2"/>
          <p:cNvSpPr>
            <a:spLocks noGrp="1"/>
          </p:cNvSpPr>
          <p:nvPr>
            <p:ph idx="1"/>
          </p:nvPr>
        </p:nvSpPr>
        <p:spPr>
          <a:xfrm>
            <a:off x="692832" y="1401172"/>
            <a:ext cx="8596668" cy="3880773"/>
          </a:xfrm>
        </p:spPr>
        <p:txBody>
          <a:bodyPr>
            <a:noAutofit/>
          </a:bodyPr>
          <a:lstStyle/>
          <a:p>
            <a:r>
              <a:rPr lang="ru-RU" sz="2800" dirty="0" err="1" smtClean="0">
                <a:latin typeface="Times New Roman" pitchFamily="18" charset="0"/>
                <a:cs typeface="Times New Roman" pitchFamily="18" charset="0"/>
              </a:rPr>
              <a:t>прискорене</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серцебиття</a:t>
            </a:r>
            <a:r>
              <a:rPr lang="ru-RU" sz="2800" dirty="0" smtClean="0">
                <a:latin typeface="Times New Roman" pitchFamily="18" charset="0"/>
                <a:cs typeface="Times New Roman" pitchFamily="18" charset="0"/>
              </a:rPr>
              <a:t>;</a:t>
            </a:r>
          </a:p>
          <a:p>
            <a:r>
              <a:rPr lang="ru-RU" sz="2800" dirty="0" err="1" smtClean="0">
                <a:latin typeface="Times New Roman" pitchFamily="18" charset="0"/>
                <a:cs typeface="Times New Roman" pitchFamily="18" charset="0"/>
              </a:rPr>
              <a:t>задуха</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прискорене</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або</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ускладнене</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дихання</a:t>
            </a:r>
            <a:r>
              <a:rPr lang="ru-RU" sz="2800" dirty="0" smtClean="0">
                <a:latin typeface="Times New Roman" pitchFamily="18" charset="0"/>
                <a:cs typeface="Times New Roman" pitchFamily="18" charset="0"/>
              </a:rPr>
              <a:t>;</a:t>
            </a:r>
          </a:p>
          <a:p>
            <a:r>
              <a:rPr lang="ru-RU" sz="2800" dirty="0" err="1" smtClean="0">
                <a:latin typeface="Times New Roman" pitchFamily="18" charset="0"/>
                <a:cs typeface="Times New Roman" pitchFamily="18" charset="0"/>
              </a:rPr>
              <a:t>оніміння</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або</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тремтіння</a:t>
            </a:r>
            <a:r>
              <a:rPr lang="ru-RU" sz="2800" dirty="0" smtClean="0">
                <a:latin typeface="Times New Roman" pitchFamily="18" charset="0"/>
                <a:cs typeface="Times New Roman" pitchFamily="18" charset="0"/>
              </a:rPr>
              <a:t> рук </a:t>
            </a:r>
            <a:r>
              <a:rPr lang="ru-RU" sz="2800" dirty="0" err="1" smtClean="0">
                <a:latin typeface="Times New Roman" pitchFamily="18" charset="0"/>
                <a:cs typeface="Times New Roman" pitchFamily="18" charset="0"/>
              </a:rPr>
              <a:t>і</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ніг</a:t>
            </a:r>
            <a:r>
              <a:rPr lang="ru-RU" sz="2800" dirty="0" smtClean="0">
                <a:latin typeface="Times New Roman" pitchFamily="18" charset="0"/>
                <a:cs typeface="Times New Roman" pitchFamily="18" charset="0"/>
              </a:rPr>
              <a:t>;</a:t>
            </a:r>
          </a:p>
          <a:p>
            <a:r>
              <a:rPr lang="ru-RU" sz="2800" dirty="0" err="1" smtClean="0">
                <a:latin typeface="Times New Roman" pitchFamily="18" charset="0"/>
                <a:cs typeface="Times New Roman" pitchFamily="18" charset="0"/>
              </a:rPr>
              <a:t>нудота</a:t>
            </a:r>
            <a:r>
              <a:rPr lang="ru-RU" sz="2800" dirty="0" smtClean="0">
                <a:latin typeface="Times New Roman" pitchFamily="18" charset="0"/>
                <a:cs typeface="Times New Roman" pitchFamily="18" charset="0"/>
              </a:rPr>
              <a:t> та дискомфорт у </a:t>
            </a:r>
            <a:r>
              <a:rPr lang="ru-RU" sz="2800" dirty="0" err="1" smtClean="0">
                <a:latin typeface="Times New Roman" pitchFamily="18" charset="0"/>
                <a:cs typeface="Times New Roman" pitchFamily="18" charset="0"/>
              </a:rPr>
              <a:t>шлунку</a:t>
            </a:r>
            <a:r>
              <a:rPr lang="ru-RU" sz="2800" dirty="0" smtClean="0">
                <a:latin typeface="Times New Roman" pitchFamily="18" charset="0"/>
                <a:cs typeface="Times New Roman" pitchFamily="18" charset="0"/>
              </a:rPr>
              <a:t>;</a:t>
            </a:r>
          </a:p>
          <a:p>
            <a:r>
              <a:rPr lang="ru-RU" sz="2800" dirty="0" err="1" smtClean="0">
                <a:latin typeface="Times New Roman" pitchFamily="18" charset="0"/>
                <a:cs typeface="Times New Roman" pitchFamily="18" charset="0"/>
              </a:rPr>
              <a:t>запаморочення</a:t>
            </a:r>
            <a:r>
              <a:rPr lang="ru-RU" sz="2800" dirty="0" smtClean="0">
                <a:latin typeface="Times New Roman" pitchFamily="18" charset="0"/>
                <a:cs typeface="Times New Roman" pitchFamily="18" charset="0"/>
              </a:rPr>
              <a:t>;</a:t>
            </a:r>
          </a:p>
          <a:p>
            <a:r>
              <a:rPr lang="ru-RU" sz="2800" dirty="0" err="1" smtClean="0">
                <a:latin typeface="Times New Roman" pitchFamily="18" charset="0"/>
                <a:cs typeface="Times New Roman" pitchFamily="18" charset="0"/>
              </a:rPr>
              <a:t>світло</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здається</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яскравішим</a:t>
            </a:r>
            <a:r>
              <a:rPr lang="ru-RU" sz="2800" dirty="0" smtClean="0">
                <a:latin typeface="Times New Roman" pitchFamily="18" charset="0"/>
                <a:cs typeface="Times New Roman" pitchFamily="18" charset="0"/>
              </a:rPr>
              <a:t> та </a:t>
            </a:r>
            <a:r>
              <a:rPr lang="ru-RU" sz="2800" dirty="0" err="1" smtClean="0">
                <a:latin typeface="Times New Roman" pitchFamily="18" charset="0"/>
                <a:cs typeface="Times New Roman" pitchFamily="18" charset="0"/>
              </a:rPr>
              <a:t>інтенсивнішим</a:t>
            </a:r>
            <a:r>
              <a:rPr lang="ru-RU" sz="2800" dirty="0" smtClean="0">
                <a:latin typeface="Times New Roman" pitchFamily="18" charset="0"/>
                <a:cs typeface="Times New Roman" pitchFamily="18" charset="0"/>
              </a:rPr>
              <a:t>;</a:t>
            </a:r>
          </a:p>
          <a:p>
            <a:r>
              <a:rPr lang="ru-RU" sz="2800" dirty="0" err="1" smtClean="0">
                <a:latin typeface="Times New Roman" pitchFamily="18" charset="0"/>
                <a:cs typeface="Times New Roman" pitchFamily="18" charset="0"/>
              </a:rPr>
              <a:t>сльози</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незмога</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перестати</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плакати</a:t>
            </a:r>
            <a:r>
              <a:rPr lang="ru-RU" sz="2800" dirty="0" smtClean="0">
                <a:latin typeface="Times New Roman" pitchFamily="18" charset="0"/>
                <a:cs typeface="Times New Roman" pitchFamily="18" charset="0"/>
              </a:rPr>
              <a:t>;</a:t>
            </a:r>
          </a:p>
          <a:p>
            <a:r>
              <a:rPr lang="ru-RU" sz="2800" dirty="0" err="1" smtClean="0">
                <a:latin typeface="Times New Roman" pitchFamily="18" charset="0"/>
                <a:cs typeface="Times New Roman" pitchFamily="18" charset="0"/>
              </a:rPr>
              <a:t>відчуття</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ніби</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людина</a:t>
            </a:r>
            <a:r>
              <a:rPr lang="ru-RU" sz="2800" dirty="0" smtClean="0">
                <a:latin typeface="Times New Roman" pitchFamily="18" charset="0"/>
                <a:cs typeface="Times New Roman" pitchFamily="18" charset="0"/>
              </a:rPr>
              <a:t> «застигла» та не </a:t>
            </a:r>
            <a:r>
              <a:rPr lang="ru-RU" sz="2800" dirty="0" err="1" smtClean="0">
                <a:latin typeface="Times New Roman" pitchFamily="18" charset="0"/>
                <a:cs typeface="Times New Roman" pitchFamily="18" charset="0"/>
              </a:rPr>
              <a:t>може</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рухатися</a:t>
            </a:r>
            <a:endParaRPr lang="ru-RU" sz="2800" dirty="0">
              <a:latin typeface="Times New Roman" pitchFamily="18" charset="0"/>
              <a:cs typeface="Times New Roman" pitchFamily="18" charset="0"/>
            </a:endParaRPr>
          </a:p>
        </p:txBody>
      </p:sp>
      <p:pic>
        <p:nvPicPr>
          <p:cNvPr id="4" name="Рисунок 3"/>
          <p:cNvPicPr>
            <a:picLocks noChangeAspect="1"/>
          </p:cNvPicPr>
          <p:nvPr/>
        </p:nvPicPr>
        <p:blipFill>
          <a:blip r:embed="rId2"/>
          <a:stretch>
            <a:fillRect/>
          </a:stretch>
        </p:blipFill>
        <p:spPr>
          <a:xfrm>
            <a:off x="661836" y="428679"/>
            <a:ext cx="932769" cy="841321"/>
          </a:xfrm>
          <a:prstGeom prst="rect">
            <a:avLst/>
          </a:prstGeom>
        </p:spPr>
      </p:pic>
      <p:pic>
        <p:nvPicPr>
          <p:cNvPr id="5" name="Рисунок 4"/>
          <p:cNvPicPr>
            <a:picLocks noChangeAspect="1"/>
          </p:cNvPicPr>
          <p:nvPr/>
        </p:nvPicPr>
        <p:blipFill>
          <a:blip r:embed="rId3"/>
          <a:stretch>
            <a:fillRect/>
          </a:stretch>
        </p:blipFill>
        <p:spPr>
          <a:xfrm>
            <a:off x="8935822" y="2407977"/>
            <a:ext cx="2343477" cy="1867161"/>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Аспект">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221</TotalTime>
  <Words>2633</Words>
  <Application>Microsoft Office PowerPoint</Application>
  <PresentationFormat>Широкий екран</PresentationFormat>
  <Paragraphs>137</Paragraphs>
  <Slides>22</Slides>
  <Notes>0</Notes>
  <HiddenSlides>0</HiddenSlides>
  <MMClips>0</MMClips>
  <ScaleCrop>false</ScaleCrop>
  <HeadingPairs>
    <vt:vector size="6" baseType="variant">
      <vt:variant>
        <vt:lpstr>Використані шрифти</vt:lpstr>
      </vt:variant>
      <vt:variant>
        <vt:i4>4</vt:i4>
      </vt:variant>
      <vt:variant>
        <vt:lpstr>Тема</vt:lpstr>
      </vt:variant>
      <vt:variant>
        <vt:i4>1</vt:i4>
      </vt:variant>
      <vt:variant>
        <vt:lpstr>Заголовки слайдів</vt:lpstr>
      </vt:variant>
      <vt:variant>
        <vt:i4>22</vt:i4>
      </vt:variant>
    </vt:vector>
  </HeadingPairs>
  <TitlesOfParts>
    <vt:vector size="27" baseType="lpstr">
      <vt:lpstr>Arial</vt:lpstr>
      <vt:lpstr>Times New Roman</vt:lpstr>
      <vt:lpstr>Trebuchet MS</vt:lpstr>
      <vt:lpstr>Wingdings 3</vt:lpstr>
      <vt:lpstr>Аспект</vt:lpstr>
      <vt:lpstr>Ментальне здоров’я дітей під час війни</vt:lpstr>
      <vt:lpstr>Презентація PowerPoint</vt:lpstr>
      <vt:lpstr>Як допомогти дитині</vt:lpstr>
      <vt:lpstr>Щоб мати ресурс і можливості допомогти дитині, батькам варто пам’ятати про власні сили, стійкість та піклуватися про себе</vt:lpstr>
      <vt:lpstr>Ознаки психологічної травми у дітей</vt:lpstr>
      <vt:lpstr>Презентація PowerPoint</vt:lpstr>
      <vt:lpstr>Презентація PowerPoint</vt:lpstr>
      <vt:lpstr>Панічна атака </vt:lpstr>
      <vt:lpstr>Прояви панічної атаки</vt:lpstr>
      <vt:lpstr>Як допомогти дитині у разі появи панічної атаки</vt:lpstr>
      <vt:lpstr>Вправи та техніки  для роботи з дитиною</vt:lpstr>
      <vt:lpstr>       Посттравматичний стресовий розлад</vt:lpstr>
      <vt:lpstr>Прояви ПТСР у дітей:</vt:lpstr>
      <vt:lpstr>Що дорослі можуть зробити для дітей</vt:lpstr>
      <vt:lpstr>Депресія та її симптоми</vt:lpstr>
      <vt:lpstr>Як зрозуміти, що в дитини депресія</vt:lpstr>
      <vt:lpstr>Як можна допомогти дитині</vt:lpstr>
      <vt:lpstr>Що робити, якщо дитині наснився кошмар і вона кричить уві сні</vt:lpstr>
      <vt:lpstr>Ознаки відновлення у дітей різного віку</vt:lpstr>
      <vt:lpstr>До чого батькам/опікунам потрібно бути готовими</vt:lpstr>
      <vt:lpstr>Куди звернутися по допомогу: </vt:lpstr>
      <vt:lpstr>Презентацію підготувала практичний психолог Вільшанського закладу загальної середньої освіти І-ІІІ ступенів  Тимченко Раїса Василівна </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Ментальне здоров’я дітей під час війни</dc:title>
  <dc:creator>User</dc:creator>
  <cp:lastModifiedBy>Admin</cp:lastModifiedBy>
  <cp:revision>25</cp:revision>
  <dcterms:created xsi:type="dcterms:W3CDTF">2023-10-19T10:37:15Z</dcterms:created>
  <dcterms:modified xsi:type="dcterms:W3CDTF">2024-10-10T09:47:43Z</dcterms:modified>
</cp:coreProperties>
</file>