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0" r:id="rId8"/>
    <p:sldId id="261" r:id="rId9"/>
    <p:sldId id="264" r:id="rId10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17.03.2021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напис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17.03.2021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напис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17.03.2021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17.03.2021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17.03.2021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17.03.2021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17.03.2021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17.03.2021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17.03.2021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17.03.2021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рисунка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17.03.2021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3959E6-847B-4937-8C3D-49CDB5BA4EF3}" type="datetimeFigureOut">
              <a:rPr lang="uk-UA" smtClean="0"/>
              <a:pPr/>
              <a:t>17.03.2021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4.pn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://i053.radikal.ru/1203/ec/784a71603cc9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11560" y="1268760"/>
            <a:ext cx="85324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00"/>
                </a:solidFill>
              </a:rPr>
              <a:t>Інтернет</a:t>
            </a:r>
            <a:r>
              <a:rPr lang="ru-RU" sz="72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00"/>
                </a:solidFill>
              </a:rPr>
              <a:t> </a:t>
            </a:r>
            <a:r>
              <a:rPr lang="ru-RU" sz="72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00"/>
                </a:solidFill>
              </a:rPr>
              <a:t>безпека</a:t>
            </a:r>
            <a:r>
              <a:rPr lang="ru-RU" sz="72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00"/>
                </a:solidFill>
              </a:rPr>
              <a:t> -твоя </a:t>
            </a:r>
            <a:r>
              <a:rPr lang="ru-RU" sz="72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00"/>
                </a:solidFill>
              </a:rPr>
              <a:t>відповідальність</a:t>
            </a:r>
            <a:endParaRPr lang="ru-RU" sz="7200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" descr="denj_internet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331640" y="404664"/>
            <a:ext cx="56166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8000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Інтернет</a:t>
            </a:r>
            <a:endParaRPr lang="ru-RU" sz="8000" dirty="0">
              <a:ln>
                <a:solidFill>
                  <a:srgbClr val="FFFF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1841242"/>
            <a:ext cx="820891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Інтернет – це частина нашого життя. Ми вже не уявляємо нашого життя без цієї всесвітньої павутини. Інтернет - світова комп'ютерна мережа. </a:t>
            </a:r>
            <a:r>
              <a:rPr lang="ru-RU" sz="4000" b="1" dirty="0" err="1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Він</a:t>
            </a:r>
            <a:r>
              <a:rPr lang="ru-RU" sz="4000" b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dirty="0" err="1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дає</a:t>
            </a:r>
            <a:r>
              <a:rPr lang="ru-RU" sz="4000" b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dirty="0" err="1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безліч</a:t>
            </a:r>
            <a:r>
              <a:rPr lang="ru-RU" sz="4000" b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dirty="0" err="1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різних</a:t>
            </a:r>
            <a:r>
              <a:rPr lang="ru-RU" sz="4000" b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dirty="0" err="1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можливостей</a:t>
            </a:r>
            <a:r>
              <a:rPr lang="ru-RU" sz="4000" b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4000" b="1" dirty="0" err="1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Однак</a:t>
            </a:r>
            <a:r>
              <a:rPr lang="ru-RU" sz="4000" b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dirty="0" err="1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щоб</a:t>
            </a:r>
            <a:r>
              <a:rPr lang="ru-RU" sz="4000" b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 </a:t>
            </a:r>
            <a:r>
              <a:rPr lang="ru-RU" sz="4000" b="1" dirty="0" err="1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виникало</a:t>
            </a:r>
            <a:r>
              <a:rPr lang="ru-RU" sz="4000" b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проблем, </a:t>
            </a:r>
            <a:r>
              <a:rPr lang="ru-RU" sz="4000" b="1" dirty="0" err="1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важливо</a:t>
            </a:r>
            <a:r>
              <a:rPr lang="ru-RU" sz="4000" b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dirty="0" err="1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захистити</a:t>
            </a:r>
            <a:r>
              <a:rPr lang="ru-RU" sz="4000" b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себе. </a:t>
            </a:r>
            <a:endParaRPr lang="ru-RU" sz="4000" dirty="0">
              <a:ln>
                <a:solidFill>
                  <a:schemeClr val="bg2">
                    <a:lumMod val="10000"/>
                  </a:schemeClr>
                </a:solidFill>
              </a:ln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ᐈ Картинки интернета рисунки, фото интернет | скачать на Depositphotos®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кутник 4"/>
          <p:cNvSpPr/>
          <p:nvPr/>
        </p:nvSpPr>
        <p:spPr>
          <a:xfrm>
            <a:off x="825258" y="404664"/>
            <a:ext cx="712567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4800" b="1" dirty="0" smtClean="0">
                <a:ln>
                  <a:solidFill>
                    <a:srgbClr val="FFFF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Загроза особистій безпеці</a:t>
            </a:r>
            <a:endParaRPr lang="ru-RU" sz="4800" dirty="0">
              <a:ln>
                <a:solidFill>
                  <a:srgbClr val="FFFF00"/>
                </a:solidFill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Місце для вмісту 16">
            <a:extLst>
              <a:ext uri="{FF2B5EF4-FFF2-40B4-BE49-F238E27FC236}">
                <a16:creationId xmlns:a16="http://schemas.microsoft.com/office/drawing/2014/main" xmlns="" id="{B648F4FA-9505-4F95-896C-D24D78E6767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3068960"/>
            <a:ext cx="3635896" cy="3789040"/>
          </a:xfrm>
          <a:prstGeom prst="rect">
            <a:avLst/>
          </a:prstGeom>
        </p:spPr>
      </p:pic>
      <p:sp>
        <p:nvSpPr>
          <p:cNvPr id="8" name="Прямокутник 7"/>
          <p:cNvSpPr/>
          <p:nvPr/>
        </p:nvSpPr>
        <p:spPr>
          <a:xfrm>
            <a:off x="0" y="1340768"/>
            <a:ext cx="550810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uk-UA" sz="28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2060"/>
                </a:solidFill>
              </a:rPr>
              <a:t>Загроза </a:t>
            </a:r>
            <a:r>
              <a:rPr lang="uk-UA" sz="28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2060"/>
                </a:solidFill>
              </a:rPr>
              <a:t>отримання недостовірної чи неправдивої інформації.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uk-UA" sz="28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2060"/>
                </a:solidFill>
              </a:rPr>
              <a:t>Формування залежності (ігрової, комп’ютерної, </a:t>
            </a:r>
            <a:r>
              <a:rPr lang="uk-UA" sz="28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2060"/>
                </a:solidFill>
              </a:rPr>
              <a:t>інтернет</a:t>
            </a:r>
            <a:r>
              <a:rPr lang="uk-UA" sz="28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2060"/>
                </a:solidFill>
              </a:rPr>
              <a:t>).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uk-UA" sz="28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2060"/>
                </a:solidFill>
              </a:rPr>
              <a:t>Спілкування з небезпечними людьми (збоченці, шахраї, </a:t>
            </a:r>
            <a:r>
              <a:rPr lang="uk-UA" sz="28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2060"/>
                </a:solidFill>
              </a:rPr>
              <a:t>грифери</a:t>
            </a:r>
            <a:r>
              <a:rPr lang="uk-UA" sz="28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2060"/>
                </a:solidFill>
              </a:rPr>
              <a:t>).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uk-UA" sz="28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2060"/>
                </a:solidFill>
              </a:rPr>
              <a:t>Залучення до виконання протиправних дій (</a:t>
            </a:r>
            <a:r>
              <a:rPr lang="uk-UA" sz="28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2060"/>
                </a:solidFill>
              </a:rPr>
              <a:t>хакерство</a:t>
            </a:r>
            <a:r>
              <a:rPr lang="uk-UA" sz="28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2060"/>
                </a:solidFill>
              </a:rPr>
              <a:t>, порушення прав та свобод інших).</a:t>
            </a:r>
            <a:endParaRPr lang="uk-UA" sz="280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Рынок интернета Ростова-на-Дон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кутник 2"/>
          <p:cNvSpPr/>
          <p:nvPr/>
        </p:nvSpPr>
        <p:spPr>
          <a:xfrm>
            <a:off x="1907704" y="188640"/>
            <a:ext cx="49214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Небезпека для інших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5" name="Місце для зображення 9">
            <a:extLst>
              <a:ext uri="{FF2B5EF4-FFF2-40B4-BE49-F238E27FC236}">
                <a16:creationId xmlns:a16="http://schemas.microsoft.com/office/drawing/2014/main" xmlns="" id="{CB407F19-4E03-4929-8D04-7C011E64958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l="5954" r="5954"/>
          <a:stretch>
            <a:fillRect/>
          </a:stretch>
        </p:blipFill>
        <p:spPr>
          <a:xfrm>
            <a:off x="6156176" y="2708920"/>
            <a:ext cx="2802594" cy="3597423"/>
          </a:xfrm>
          <a:prstGeom prst="round2DiagRect">
            <a:avLst>
              <a:gd name="adj1" fmla="val 5608"/>
              <a:gd name="adj2" fmla="val 0"/>
            </a:avLst>
          </a:prstGeom>
        </p:spPr>
      </p:pic>
      <p:sp>
        <p:nvSpPr>
          <p:cNvPr id="6" name="Прямокутник 5"/>
          <p:cNvSpPr/>
          <p:nvPr/>
        </p:nvSpPr>
        <p:spPr>
          <a:xfrm>
            <a:off x="467544" y="733246"/>
            <a:ext cx="54006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uk-UA" sz="2800" dirty="0" smtClean="0"/>
              <a:t>Матеріали, існування та використання яких може стати причиною посягання на безпеку оточуючих (наприклад, інформація про створення вибухівки).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uk-UA" sz="2800" dirty="0" smtClean="0"/>
              <a:t>Свідоме та несвідоме введення в оману.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uk-UA" sz="2800" dirty="0" smtClean="0"/>
              <a:t>Вчинення протиправних дій, що тягнуть за собою відповідальність згідно з чинним законодавством.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uk-UA" sz="2800" dirty="0" err="1" smtClean="0"/>
              <a:t>Кібербулінг</a:t>
            </a:r>
            <a:r>
              <a:rPr lang="uk-UA" sz="2800" dirty="0" smtClean="0"/>
              <a:t> (приниження та цькування інших в мережі</a:t>
            </a:r>
            <a:r>
              <a:rPr lang="uk-UA" sz="2400" dirty="0" smtClean="0"/>
              <a:t>).</a:t>
            </a:r>
            <a:endParaRPr lang="uk-UA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 descr="Что случилось с интернетом в Казахстане — официальные разъяснения |  Бизнес-мир, деловой журнал Казахстана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6" name="AutoShape 4" descr="Что случилось с интернетом в Казахстане — официальные разъяснения |  Бизнес-мир, деловой журнал Казахстана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8" name="AutoShape 6" descr="Сколько людей в Украине пользуются интернетом и какой портрет украинского  интернет-пользователя: статистика | Информатор Tec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40" name="Picture 8" descr="ᐈ Картинка интернет фото, фотографии интернет сеть | скачать на  Depositphotos®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Місце для зображення 9">
            <a:extLst>
              <a:ext uri="{FF2B5EF4-FFF2-40B4-BE49-F238E27FC236}">
                <a16:creationId xmlns:a16="http://schemas.microsoft.com/office/drawing/2014/main" xmlns="" id="{C74284D0-D984-4BDB-9675-0B3D9C647D0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l="1803" r="1803"/>
          <a:stretch>
            <a:fillRect/>
          </a:stretch>
        </p:blipFill>
        <p:spPr>
          <a:xfrm>
            <a:off x="4860032" y="1676400"/>
            <a:ext cx="5185972" cy="5181600"/>
          </a:xfrm>
          <a:prstGeom prst="round2DiagRect">
            <a:avLst>
              <a:gd name="adj1" fmla="val 5608"/>
              <a:gd name="adj2" fmla="val 0"/>
            </a:avLst>
          </a:prstGeom>
          <a:effectLst>
            <a:outerShdw blurRad="88900" dist="38100" dir="5400000" algn="t" rotWithShape="0">
              <a:prstClr val="black">
                <a:alpha val="40000"/>
              </a:prstClr>
            </a:outerShdw>
            <a:softEdge rad="38100"/>
          </a:effectLst>
        </p:spPr>
      </p:pic>
      <p:sp>
        <p:nvSpPr>
          <p:cNvPr id="7" name="Прямокутник 6"/>
          <p:cNvSpPr/>
          <p:nvPr/>
        </p:nvSpPr>
        <p:spPr>
          <a:xfrm>
            <a:off x="805426" y="404664"/>
            <a:ext cx="68868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Загроза персональній інформації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196752"/>
            <a:ext cx="507605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uk-UA" sz="2800" dirty="0" smtClean="0">
                <a:solidFill>
                  <a:srgbClr val="FFFF00"/>
                </a:solidFill>
              </a:rPr>
              <a:t>Розголошення персональної та конфіденційної інформації (передусім через </a:t>
            </a:r>
            <a:r>
              <a:rPr lang="uk-UA" sz="2800" dirty="0" err="1" smtClean="0">
                <a:solidFill>
                  <a:srgbClr val="FFFF00"/>
                </a:solidFill>
              </a:rPr>
              <a:t>соцмережі</a:t>
            </a:r>
            <a:r>
              <a:rPr lang="uk-UA" sz="2800" dirty="0" smtClean="0">
                <a:solidFill>
                  <a:srgbClr val="FFFF00"/>
                </a:solidFill>
              </a:rPr>
              <a:t>):</a:t>
            </a:r>
          </a:p>
          <a:p>
            <a:pPr marL="800100" lvl="1" indent="-342900" fontAlgn="base">
              <a:buFont typeface="Wingdings" panose="05000000000000000000" pitchFamily="2" charset="2"/>
              <a:buChar char="ü"/>
            </a:pPr>
            <a:r>
              <a:rPr lang="uk-UA" sz="2000" dirty="0" smtClean="0">
                <a:solidFill>
                  <a:srgbClr val="FFFF00"/>
                </a:solidFill>
              </a:rPr>
              <a:t>прізвища</a:t>
            </a:r>
          </a:p>
          <a:p>
            <a:pPr marL="800100" lvl="1" indent="-342900" fontAlgn="base">
              <a:buFont typeface="Wingdings" panose="05000000000000000000" pitchFamily="2" charset="2"/>
              <a:buChar char="ü"/>
            </a:pPr>
            <a:r>
              <a:rPr lang="uk-UA" sz="2000" dirty="0" smtClean="0">
                <a:solidFill>
                  <a:srgbClr val="FFFF00"/>
                </a:solidFill>
              </a:rPr>
              <a:t>імена</a:t>
            </a:r>
          </a:p>
          <a:p>
            <a:pPr marL="800100" lvl="1" indent="-342900" fontAlgn="base">
              <a:buFont typeface="Wingdings" panose="05000000000000000000" pitchFamily="2" charset="2"/>
              <a:buChar char="ü"/>
            </a:pPr>
            <a:r>
              <a:rPr lang="uk-UA" sz="2000" dirty="0" smtClean="0">
                <a:solidFill>
                  <a:srgbClr val="FFFF00"/>
                </a:solidFill>
              </a:rPr>
              <a:t>контакти</a:t>
            </a:r>
          </a:p>
          <a:p>
            <a:pPr marL="800100" lvl="1" indent="-342900" fontAlgn="base">
              <a:buFont typeface="Wingdings" panose="05000000000000000000" pitchFamily="2" charset="2"/>
              <a:buChar char="ü"/>
            </a:pPr>
            <a:r>
              <a:rPr lang="uk-UA" sz="2000" dirty="0" smtClean="0">
                <a:solidFill>
                  <a:srgbClr val="FFFF00"/>
                </a:solidFill>
              </a:rPr>
              <a:t>секретні дані кредитних карток</a:t>
            </a:r>
          </a:p>
          <a:p>
            <a:pPr marL="800100" lvl="1" indent="-342900" fontAlgn="base">
              <a:buFont typeface="Wingdings" panose="05000000000000000000" pitchFamily="2" charset="2"/>
              <a:buChar char="ü"/>
            </a:pPr>
            <a:r>
              <a:rPr lang="uk-UA" sz="2000" dirty="0" smtClean="0">
                <a:solidFill>
                  <a:srgbClr val="FFFF00"/>
                </a:solidFill>
              </a:rPr>
              <a:t>номери телефонів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uk-UA" sz="2800" dirty="0" smtClean="0">
                <a:solidFill>
                  <a:srgbClr val="FFFF00"/>
                </a:solidFill>
              </a:rPr>
              <a:t>Загроза зараження ПК вірусами різної категорії.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uk-UA" sz="2800" dirty="0" smtClean="0">
                <a:solidFill>
                  <a:srgbClr val="FFFF00"/>
                </a:solidFill>
              </a:rPr>
              <a:t>Небезпека завантаження програм зі шкідливими функціями.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Безпека в Інтернеті: що потрібно знати » Профспілка працівників освіти і  науки Україн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27584" y="188640"/>
            <a:ext cx="76133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3600" dirty="0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Правила безпечної роботи в </a:t>
            </a:r>
            <a:r>
              <a:rPr lang="uk-UA" sz="3600" dirty="0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Інтернеті</a:t>
            </a:r>
            <a:endParaRPr lang="ru-RU" sz="3600" dirty="0">
              <a:ln>
                <a:solidFill>
                  <a:srgbClr val="FFC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467544" y="1052736"/>
            <a:ext cx="597666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buFont typeface="+mj-lt"/>
              <a:buAutoNum type="arabicPeriod"/>
            </a:pPr>
            <a:r>
              <a:rPr lang="uk-UA" sz="2400" b="1" dirty="0" smtClean="0"/>
              <a:t>Не давайте нікому своїх паролів.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uk-UA" sz="2400" b="1" dirty="0" smtClean="0"/>
              <a:t>Не надавайте особистої інформації поштою чи в чатах без гострої на те потреби.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uk-UA" sz="2400" b="1" dirty="0" smtClean="0"/>
              <a:t>Не реагуйте на непристойні та грубі коментарі, адресовані вам.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uk-UA" sz="2400" b="1" dirty="0" smtClean="0"/>
              <a:t>Повідомляйте про ситуації в </a:t>
            </a:r>
            <a:r>
              <a:rPr lang="uk-UA" sz="2400" b="1" dirty="0" err="1" smtClean="0"/>
              <a:t>інтернеті</a:t>
            </a:r>
            <a:r>
              <a:rPr lang="uk-UA" sz="2400" b="1" dirty="0" smtClean="0"/>
              <a:t>, які вас непокоять (погрози, файли певного місту, пропозиції).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uk-UA" sz="2400" b="1" dirty="0" smtClean="0"/>
              <a:t>Відмовляйтесь від зустрічей з випадковими людьми, з якими познайомились в </a:t>
            </a:r>
            <a:r>
              <a:rPr lang="uk-UA" sz="2400" b="1" dirty="0" err="1" smtClean="0"/>
              <a:t>онлайні</a:t>
            </a:r>
            <a:r>
              <a:rPr lang="uk-UA" sz="2400" b="1" dirty="0" smtClean="0"/>
              <a:t>.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uk-UA" sz="2400" b="1" dirty="0" smtClean="0"/>
              <a:t>Не діліться своїми фото з незнайомцями</a:t>
            </a:r>
            <a:r>
              <a:rPr lang="uk-UA" dirty="0" smtClean="0">
                <a:solidFill>
                  <a:schemeClr val="bg1"/>
                </a:solidFill>
              </a:rPr>
              <a:t>.</a:t>
            </a:r>
            <a:endParaRPr lang="uk-UA" dirty="0">
              <a:solidFill>
                <a:schemeClr val="bg1"/>
              </a:solidFill>
            </a:endParaRPr>
          </a:p>
        </p:txBody>
      </p:sp>
      <p:pic>
        <p:nvPicPr>
          <p:cNvPr id="5" name="Місце для зображення 5">
            <a:extLst>
              <a:ext uri="{FF2B5EF4-FFF2-40B4-BE49-F238E27FC236}">
                <a16:creationId xmlns:a16="http://schemas.microsoft.com/office/drawing/2014/main" xmlns="" id="{CFBDA865-A309-45C3-8543-DA13D4E050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335000"/>
                    </a14:imgEffect>
                  </a14:imgLayer>
                </a14:imgProps>
              </a:ext>
            </a:extLst>
          </a:blip>
          <a:srcRect l="23460" r="23460"/>
          <a:stretch>
            <a:fillRect/>
          </a:stretch>
        </p:blipFill>
        <p:spPr>
          <a:xfrm>
            <a:off x="6012160" y="1268760"/>
            <a:ext cx="3131840" cy="4437112"/>
          </a:xfrm>
          <a:prstGeom prst="round2DiagRect">
            <a:avLst>
              <a:gd name="adj1" fmla="val 5608"/>
              <a:gd name="adj2" fmla="val 0"/>
            </a:avLst>
          </a:prstGeom>
          <a:ln>
            <a:solidFill>
              <a:schemeClr val="tx2">
                <a:lumMod val="60000"/>
                <a:lumOff val="40000"/>
                <a:alpha val="59000"/>
              </a:schemeClr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Интернет Сатурн Спутниковый интернет в г. Воркут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51520" y="260648"/>
            <a:ext cx="5832648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>
              <a:buFont typeface="+mj-lt"/>
              <a:buAutoNum type="arabicPeriod" startAt="7"/>
            </a:pPr>
            <a:r>
              <a:rPr lang="uk-UA" sz="2400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Не повідомляйте інформацію про кредитки батьків (номер картки, термін дії та таємний код).</a:t>
            </a:r>
          </a:p>
          <a:p>
            <a:pPr marL="342900" indent="-342900" fontAlgn="base">
              <a:buFont typeface="+mj-lt"/>
              <a:buAutoNum type="arabicPeriod" startAt="7"/>
            </a:pPr>
            <a:r>
              <a:rPr lang="uk-UA" sz="2400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Не викладайте фото квитків, на яких видно штрих-код чи QR-код.</a:t>
            </a:r>
          </a:p>
          <a:p>
            <a:pPr marL="342900" indent="-342900" fontAlgn="base">
              <a:buFont typeface="+mj-lt"/>
              <a:buAutoNum type="arabicPeriod" startAt="7"/>
            </a:pPr>
            <a:r>
              <a:rPr lang="uk-UA" sz="2400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Не скачуйте та не встановлюйте невідомі програми за посиланнями, навіть якщо їх надали друзі.</a:t>
            </a:r>
          </a:p>
          <a:p>
            <a:pPr marL="342900" indent="-342900" fontAlgn="base">
              <a:buFont typeface="+mj-lt"/>
              <a:buAutoNum type="arabicPeriod" startAt="7"/>
            </a:pPr>
            <a:r>
              <a:rPr lang="uk-UA" sz="2400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 Встановлюючи перевірені програми, контролюйте, щоб на ПК не додались небажані програми.</a:t>
            </a:r>
          </a:p>
          <a:p>
            <a:pPr marL="342900" indent="-342900" fontAlgn="base">
              <a:buFont typeface="+mj-lt"/>
              <a:buAutoNum type="arabicPeriod" startAt="7"/>
            </a:pPr>
            <a:r>
              <a:rPr lang="uk-UA" sz="2400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 Не переглядайте інформацію за невідомими посиланнями (друзі, які ними діляться можуть не підозрювати про загрозу).</a:t>
            </a:r>
          </a:p>
          <a:p>
            <a:pPr marL="342900" indent="-342900" fontAlgn="base">
              <a:buFont typeface="+mj-lt"/>
              <a:buAutoNum type="arabicPeriod" startAt="7"/>
            </a:pPr>
            <a:r>
              <a:rPr lang="uk-UA" sz="2400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 Не відкривайте листи-спам, вони можуть містити віруси.</a:t>
            </a:r>
          </a:p>
          <a:p>
            <a:endParaRPr lang="ru-RU" dirty="0"/>
          </a:p>
        </p:txBody>
      </p:sp>
      <p:pic>
        <p:nvPicPr>
          <p:cNvPr id="7" name="Місце для зображення 5">
            <a:extLst>
              <a:ext uri="{FF2B5EF4-FFF2-40B4-BE49-F238E27FC236}">
                <a16:creationId xmlns:a16="http://schemas.microsoft.com/office/drawing/2014/main" xmlns="" id="{F3DDC500-B0A7-4BB1-BF17-E9DBDC6D73F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l="14614" r="14614"/>
          <a:stretch>
            <a:fillRect/>
          </a:stretch>
        </p:blipFill>
        <p:spPr>
          <a:xfrm>
            <a:off x="6192081" y="1988840"/>
            <a:ext cx="2951919" cy="3442320"/>
          </a:xfrm>
          <a:prstGeom prst="round2DiagRect">
            <a:avLst>
              <a:gd name="adj1" fmla="val 5608"/>
              <a:gd name="adj2" fmla="val 0"/>
            </a:avLst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Безпека в Інтернеті: що потрібно знати » Профспілка працівників освіти і  науки Україн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Прості секрети безпечного користування І</a:t>
            </a:r>
            <a:r>
              <a:rPr lang="uk-UA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нтернетом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4" name="Місце для зображення 19">
            <a:extLst>
              <a:ext uri="{FF2B5EF4-FFF2-40B4-BE49-F238E27FC236}">
                <a16:creationId xmlns:a16="http://schemas.microsoft.com/office/drawing/2014/main" xmlns="" id="{55173275-0A5C-436C-AA83-E100A74D5B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t="18207" b="18207"/>
          <a:stretch>
            <a:fillRect/>
          </a:stretch>
        </p:blipFill>
        <p:spPr>
          <a:xfrm>
            <a:off x="251520" y="1628800"/>
            <a:ext cx="2915816" cy="1524000"/>
          </a:xfrm>
          <a:prstGeom prst="round2DiagRect">
            <a:avLst/>
          </a:prstGeom>
          <a:effectLst>
            <a:outerShdw blurRad="88900" dist="38100" dir="5400000" algn="t" rotWithShape="0">
              <a:prstClr val="black">
                <a:alpha val="40000"/>
              </a:prstClr>
            </a:outerShdw>
            <a:softEdge rad="0"/>
          </a:effectLst>
        </p:spPr>
      </p:pic>
      <p:pic>
        <p:nvPicPr>
          <p:cNvPr id="5" name="Місце для зображення 21">
            <a:extLst>
              <a:ext uri="{FF2B5EF4-FFF2-40B4-BE49-F238E27FC236}">
                <a16:creationId xmlns:a16="http://schemas.microsoft.com/office/drawing/2014/main" xmlns="" id="{6B296963-628F-4C47-AEA7-952EEAF0491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t="12855" b="12855"/>
          <a:stretch>
            <a:fillRect/>
          </a:stretch>
        </p:blipFill>
        <p:spPr>
          <a:xfrm>
            <a:off x="3275856" y="1556792"/>
            <a:ext cx="2766892" cy="1524000"/>
          </a:xfrm>
          <a:prstGeom prst="round2DiagRect">
            <a:avLst/>
          </a:prstGeom>
        </p:spPr>
      </p:pic>
      <p:pic>
        <p:nvPicPr>
          <p:cNvPr id="6" name="Місце для зображення 37">
            <a:extLst>
              <a:ext uri="{FF2B5EF4-FFF2-40B4-BE49-F238E27FC236}">
                <a16:creationId xmlns:a16="http://schemas.microsoft.com/office/drawing/2014/main" xmlns="" id="{C770C229-CB4E-446F-A478-3732C3BBDEC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t="14232" b="14232"/>
          <a:stretch>
            <a:fillRect/>
          </a:stretch>
        </p:blipFill>
        <p:spPr>
          <a:xfrm>
            <a:off x="6228185" y="1628800"/>
            <a:ext cx="2915815" cy="1524000"/>
          </a:xfrm>
          <a:prstGeom prst="round2DiagRect">
            <a:avLst/>
          </a:prstGeom>
        </p:spPr>
      </p:pic>
      <p:sp>
        <p:nvSpPr>
          <p:cNvPr id="7" name="Прямокутник 6"/>
          <p:cNvSpPr/>
          <p:nvPr/>
        </p:nvSpPr>
        <p:spPr>
          <a:xfrm>
            <a:off x="493837" y="3429000"/>
            <a:ext cx="16943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FF0000"/>
                </a:solidFill>
              </a:rPr>
              <a:t>Пам'ятайте</a:t>
            </a:r>
            <a:endParaRPr lang="uk-UA" sz="2400" dirty="0">
              <a:solidFill>
                <a:srgbClr val="FF0000"/>
              </a:solidFill>
            </a:endParaRPr>
          </a:p>
        </p:txBody>
      </p:sp>
      <p:sp>
        <p:nvSpPr>
          <p:cNvPr id="9" name="Прямокутник 8"/>
          <p:cNvSpPr/>
          <p:nvPr/>
        </p:nvSpPr>
        <p:spPr>
          <a:xfrm>
            <a:off x="3563888" y="3429000"/>
            <a:ext cx="18466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FF0000"/>
                </a:solidFill>
              </a:rPr>
              <a:t>Перевіряйте</a:t>
            </a:r>
            <a:endParaRPr lang="uk-UA" sz="2400" dirty="0">
              <a:solidFill>
                <a:srgbClr val="FF0000"/>
              </a:solidFill>
            </a:endParaRPr>
          </a:p>
        </p:txBody>
      </p:sp>
      <p:sp>
        <p:nvSpPr>
          <p:cNvPr id="10" name="Прямокутник 9"/>
          <p:cNvSpPr/>
          <p:nvPr/>
        </p:nvSpPr>
        <p:spPr>
          <a:xfrm>
            <a:off x="7020272" y="3501008"/>
            <a:ext cx="13453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Думайте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1" name="Прямокутник 10"/>
          <p:cNvSpPr/>
          <p:nvPr/>
        </p:nvSpPr>
        <p:spPr>
          <a:xfrm>
            <a:off x="251520" y="4077072"/>
            <a:ext cx="20517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ln>
                  <a:solidFill>
                    <a:srgbClr val="002060"/>
                  </a:solidFill>
                </a:ln>
              </a:rPr>
              <a:t>Розмістивши інформацію в </a:t>
            </a:r>
            <a:r>
              <a:rPr lang="uk-UA" sz="2400" dirty="0" err="1" smtClean="0">
                <a:ln>
                  <a:solidFill>
                    <a:srgbClr val="002060"/>
                  </a:solidFill>
                </a:ln>
              </a:rPr>
              <a:t>інтернеті</a:t>
            </a:r>
            <a:r>
              <a:rPr lang="uk-UA" sz="2400" dirty="0" smtClean="0">
                <a:ln>
                  <a:solidFill>
                    <a:srgbClr val="002060"/>
                  </a:solidFill>
                </a:ln>
              </a:rPr>
              <a:t>, ви втрачаєте над нею контроль.</a:t>
            </a:r>
            <a:endParaRPr lang="ru-RU" sz="2400" dirty="0">
              <a:ln>
                <a:solidFill>
                  <a:srgbClr val="002060"/>
                </a:solidFill>
              </a:ln>
            </a:endParaRPr>
          </a:p>
        </p:txBody>
      </p:sp>
      <p:sp>
        <p:nvSpPr>
          <p:cNvPr id="12" name="Прямокутник 11"/>
          <p:cNvSpPr/>
          <p:nvPr/>
        </p:nvSpPr>
        <p:spPr>
          <a:xfrm>
            <a:off x="2627784" y="4149080"/>
            <a:ext cx="32221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ln>
                  <a:solidFill>
                    <a:srgbClr val="002060"/>
                  </a:solidFill>
                </a:ln>
              </a:rPr>
              <a:t>Розмістивши інформацію в </a:t>
            </a:r>
            <a:r>
              <a:rPr lang="uk-UA" sz="2400" dirty="0" err="1" smtClean="0">
                <a:ln>
                  <a:solidFill>
                    <a:srgbClr val="002060"/>
                  </a:solidFill>
                </a:ln>
              </a:rPr>
              <a:t>інтернеті</a:t>
            </a:r>
            <a:r>
              <a:rPr lang="uk-UA" sz="2400" dirty="0" smtClean="0">
                <a:ln>
                  <a:solidFill>
                    <a:srgbClr val="002060"/>
                  </a:solidFill>
                </a:ln>
              </a:rPr>
              <a:t>, ви втрачаєте над нею контроль.</a:t>
            </a:r>
            <a:endParaRPr lang="ru-RU" sz="2400" dirty="0">
              <a:ln>
                <a:solidFill>
                  <a:srgbClr val="002060"/>
                </a:solidFill>
              </a:ln>
            </a:endParaRPr>
          </a:p>
        </p:txBody>
      </p:sp>
      <p:sp>
        <p:nvSpPr>
          <p:cNvPr id="13" name="Прямокутник 12"/>
          <p:cNvSpPr/>
          <p:nvPr/>
        </p:nvSpPr>
        <p:spPr>
          <a:xfrm>
            <a:off x="5868144" y="4005064"/>
            <a:ext cx="32758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ln>
                  <a:solidFill>
                    <a:srgbClr val="002060"/>
                  </a:solidFill>
                </a:ln>
              </a:rPr>
              <a:t>Чи варто розміщувати інформацію, якщо не знаєте, як її використають і чи це не зашкодить вам чи близьким?</a:t>
            </a:r>
            <a:endParaRPr lang="uk-UA" sz="2400" dirty="0">
              <a:ln>
                <a:solidFill>
                  <a:srgbClr val="002060"/>
                </a:solidFill>
              </a:ln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 descr="Calaméo - Презентація Безпечний інтернет 11 клас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83" name="Picture 3" descr="C:\Users\admin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393</Words>
  <Application>Microsoft Office PowerPoint</Application>
  <PresentationFormat>Екран (4:3)</PresentationFormat>
  <Paragraphs>42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6</cp:revision>
  <dcterms:created xsi:type="dcterms:W3CDTF">2021-03-17T15:58:53Z</dcterms:created>
  <dcterms:modified xsi:type="dcterms:W3CDTF">2021-03-17T16:56:49Z</dcterms:modified>
</cp:coreProperties>
</file>