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529-8BFE-4490-801F-C0058C02BA36}" type="datetimeFigureOut">
              <a:rPr lang="uk-UA" smtClean="0"/>
              <a:t>26.11.2015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2EEC13-5D11-4122-B226-DCD4136854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529-8BFE-4490-801F-C0058C02BA36}" type="datetimeFigureOut">
              <a:rPr lang="uk-UA" smtClean="0"/>
              <a:t>26.11.2015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EC13-5D11-4122-B226-DCD4136854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529-8BFE-4490-801F-C0058C02BA36}" type="datetimeFigureOut">
              <a:rPr lang="uk-UA" smtClean="0"/>
              <a:t>26.11.2015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EC13-5D11-4122-B226-DCD4136854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529-8BFE-4490-801F-C0058C02BA36}" type="datetimeFigureOut">
              <a:rPr lang="uk-UA" smtClean="0"/>
              <a:t>26.11.2015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2EEC13-5D11-4122-B226-DCD4136854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529-8BFE-4490-801F-C0058C02BA36}" type="datetimeFigureOut">
              <a:rPr lang="uk-UA" smtClean="0"/>
              <a:t>26.11.2015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EC13-5D11-4122-B226-DCD413685415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529-8BFE-4490-801F-C0058C02BA36}" type="datetimeFigureOut">
              <a:rPr lang="uk-UA" smtClean="0"/>
              <a:t>26.11.2015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EC13-5D11-4122-B226-DCD4136854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529-8BFE-4490-801F-C0058C02BA36}" type="datetimeFigureOut">
              <a:rPr lang="uk-UA" smtClean="0"/>
              <a:t>26.11.2015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02EEC13-5D11-4122-B226-DCD413685415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529-8BFE-4490-801F-C0058C02BA36}" type="datetimeFigureOut">
              <a:rPr lang="uk-UA" smtClean="0"/>
              <a:t>26.11.2015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EC13-5D11-4122-B226-DCD4136854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529-8BFE-4490-801F-C0058C02BA36}" type="datetimeFigureOut">
              <a:rPr lang="uk-UA" smtClean="0"/>
              <a:t>26.11.2015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EC13-5D11-4122-B226-DCD4136854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529-8BFE-4490-801F-C0058C02BA36}" type="datetimeFigureOut">
              <a:rPr lang="uk-UA" smtClean="0"/>
              <a:t>26.11.2015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EC13-5D11-4122-B226-DCD4136854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529-8BFE-4490-801F-C0058C02BA36}" type="datetimeFigureOut">
              <a:rPr lang="uk-UA" smtClean="0"/>
              <a:t>26.11.2015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EC13-5D11-4122-B226-DCD413685415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36E529-8BFE-4490-801F-C0058C02BA36}" type="datetimeFigureOut">
              <a:rPr lang="uk-UA" smtClean="0"/>
              <a:t>26.11.2015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2EEC13-5D11-4122-B226-DCD413685415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772816"/>
            <a:ext cx="5472608" cy="3456384"/>
          </a:xfr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200" b="1" dirty="0" err="1" smtClean="0">
                <a:solidFill>
                  <a:schemeClr val="tx1"/>
                </a:solidFill>
                <a:effectLst/>
                <a:latin typeface="+mj-lt"/>
              </a:rPr>
              <a:t>Рібий</a:t>
            </a:r>
            <a:r>
              <a:rPr lang="uk-UA" sz="3200" b="1" dirty="0" smtClean="0">
                <a:solidFill>
                  <a:schemeClr val="tx1"/>
                </a:solidFill>
                <a:effectLst/>
                <a:latin typeface="+mj-lt"/>
              </a:rPr>
              <a:t> Іван Іванович</a:t>
            </a:r>
            <a:br>
              <a:rPr lang="uk-UA" sz="3200" b="1" dirty="0" smtClean="0">
                <a:solidFill>
                  <a:schemeClr val="tx1"/>
                </a:solidFill>
                <a:effectLst/>
                <a:latin typeface="+mj-lt"/>
              </a:rPr>
            </a:br>
            <a:r>
              <a:rPr lang="uk-UA" sz="2000" b="1" dirty="0" smtClean="0">
                <a:solidFill>
                  <a:schemeClr val="tx1"/>
                </a:solidFill>
                <a:effectLst/>
                <a:latin typeface="+mj-lt"/>
              </a:rPr>
              <a:t>- вчитель  Історії</a:t>
            </a:r>
            <a:br>
              <a:rPr lang="uk-UA" sz="2000" b="1" dirty="0" smtClean="0">
                <a:solidFill>
                  <a:schemeClr val="tx1"/>
                </a:solidFill>
                <a:effectLst/>
                <a:latin typeface="+mj-lt"/>
              </a:rPr>
            </a:br>
            <a:r>
              <a:rPr lang="uk-UA" sz="2000" b="1" dirty="0" smtClean="0">
                <a:solidFill>
                  <a:schemeClr val="tx1"/>
                </a:solidFill>
                <a:effectLst/>
                <a:latin typeface="+mj-lt"/>
              </a:rPr>
              <a:t>- освіта - вища . </a:t>
            </a:r>
            <a:br>
              <a:rPr lang="uk-UA" sz="2000" b="1" dirty="0" smtClean="0">
                <a:solidFill>
                  <a:schemeClr val="tx1"/>
                </a:solidFill>
                <a:effectLst/>
                <a:latin typeface="+mj-lt"/>
              </a:rPr>
            </a:br>
            <a:r>
              <a:rPr lang="uk-UA" sz="2000" b="1" dirty="0" smtClean="0">
                <a:solidFill>
                  <a:schemeClr val="tx1"/>
                </a:solidFill>
                <a:effectLst/>
                <a:latin typeface="+mj-lt"/>
              </a:rPr>
              <a:t>Закінчив  Івано-Франківський педагогічний інститут ім. В. Стефаника у 1975 році.</a:t>
            </a:r>
            <a:br>
              <a:rPr lang="uk-UA" sz="2000" b="1" dirty="0" smtClean="0">
                <a:solidFill>
                  <a:schemeClr val="tx1"/>
                </a:solidFill>
                <a:effectLst/>
                <a:latin typeface="+mj-lt"/>
              </a:rPr>
            </a:br>
            <a:r>
              <a:rPr lang="uk-UA" sz="2000" b="1" dirty="0" smtClean="0">
                <a:solidFill>
                  <a:schemeClr val="tx1"/>
                </a:solidFill>
                <a:effectLst/>
                <a:latin typeface="+mj-lt"/>
              </a:rPr>
              <a:t>- Спеціальність вчитель історії.</a:t>
            </a:r>
            <a:br>
              <a:rPr lang="uk-UA" sz="2000" b="1" dirty="0" smtClean="0">
                <a:solidFill>
                  <a:schemeClr val="tx1"/>
                </a:solidFill>
                <a:effectLst/>
                <a:latin typeface="+mj-lt"/>
              </a:rPr>
            </a:br>
            <a:r>
              <a:rPr lang="uk-UA" sz="2000" b="1" dirty="0" smtClean="0">
                <a:solidFill>
                  <a:schemeClr val="tx1"/>
                </a:solidFill>
                <a:effectLst/>
                <a:latin typeface="+mj-lt"/>
              </a:rPr>
              <a:t>- педагогічний стаж – 40 років.</a:t>
            </a:r>
            <a:br>
              <a:rPr lang="uk-UA" sz="2000" b="1" dirty="0" smtClean="0">
                <a:solidFill>
                  <a:schemeClr val="tx1"/>
                </a:solidFill>
                <a:effectLst/>
                <a:latin typeface="+mj-lt"/>
              </a:rPr>
            </a:br>
            <a:r>
              <a:rPr lang="uk-UA" sz="2000" b="1" dirty="0" smtClean="0">
                <a:solidFill>
                  <a:schemeClr val="tx1"/>
                </a:solidFill>
                <a:effectLst/>
                <a:latin typeface="+mj-lt"/>
              </a:rPr>
              <a:t>Кваліфікаційна категорія – спеціаліст                    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j-lt"/>
              </a:rPr>
              <a:t>I</a:t>
            </a:r>
            <a:r>
              <a:rPr lang="uk-UA" sz="2000" b="1" dirty="0" smtClean="0">
                <a:solidFill>
                  <a:schemeClr val="tx1"/>
                </a:solidFill>
                <a:effectLst/>
                <a:latin typeface="+mj-lt"/>
              </a:rPr>
              <a:t> категорії .</a:t>
            </a:r>
            <a:br>
              <a:rPr lang="uk-UA" sz="2000" b="1" dirty="0" smtClean="0">
                <a:solidFill>
                  <a:schemeClr val="tx1"/>
                </a:solidFill>
                <a:effectLst/>
                <a:latin typeface="+mj-lt"/>
              </a:rPr>
            </a:br>
            <a:r>
              <a:rPr lang="uk-UA" sz="2000" b="1" dirty="0" smtClean="0">
                <a:solidFill>
                  <a:schemeClr val="tx1"/>
                </a:solidFill>
                <a:effectLst/>
                <a:latin typeface="+mj-lt"/>
              </a:rPr>
              <a:t>Місце роботи: </a:t>
            </a:r>
            <a:r>
              <a:rPr lang="uk-UA" sz="2000" b="1" dirty="0" err="1" smtClean="0">
                <a:solidFill>
                  <a:schemeClr val="tx1"/>
                </a:solidFill>
                <a:effectLst/>
                <a:latin typeface="+mj-lt"/>
              </a:rPr>
              <a:t>Задарівська</a:t>
            </a:r>
            <a:r>
              <a:rPr lang="uk-UA" sz="2000" b="1" dirty="0" smtClean="0">
                <a:solidFill>
                  <a:schemeClr val="tx1"/>
                </a:solidFill>
                <a:effectLst/>
                <a:latin typeface="+mj-lt"/>
              </a:rPr>
              <a:t> ЗОШ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j-lt"/>
              </a:rPr>
              <a:t>I-III</a:t>
            </a:r>
            <a:r>
              <a:rPr lang="uk-UA" sz="2000" b="1" dirty="0" smtClean="0">
                <a:solidFill>
                  <a:schemeClr val="tx1"/>
                </a:solidFill>
                <a:effectLst/>
                <a:latin typeface="+mj-lt"/>
              </a:rPr>
              <a:t> ст. </a:t>
            </a:r>
            <a:r>
              <a:rPr lang="uk-UA" sz="2000" b="1" dirty="0" err="1" smtClean="0">
                <a:solidFill>
                  <a:schemeClr val="tx1"/>
                </a:solidFill>
                <a:effectLst/>
                <a:latin typeface="+mj-lt"/>
              </a:rPr>
              <a:t>Монастириського</a:t>
            </a:r>
            <a:r>
              <a:rPr lang="uk-UA" sz="2000" b="1" dirty="0" smtClean="0">
                <a:solidFill>
                  <a:schemeClr val="tx1"/>
                </a:solidFill>
                <a:effectLst/>
                <a:latin typeface="+mj-lt"/>
              </a:rPr>
              <a:t> району , Тернопільської області.</a:t>
            </a:r>
            <a:br>
              <a:rPr lang="uk-UA" sz="2000" b="1" dirty="0" smtClean="0">
                <a:solidFill>
                  <a:schemeClr val="tx1"/>
                </a:solidFill>
                <a:effectLst/>
                <a:latin typeface="+mj-lt"/>
              </a:rPr>
            </a:br>
            <a:r>
              <a:rPr lang="uk-UA" sz="2000" b="1" dirty="0" smtClean="0"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lang="uk-UA" sz="2000" b="1" dirty="0" smtClean="0">
                <a:solidFill>
                  <a:schemeClr val="tx1"/>
                </a:solidFill>
                <a:effectLst/>
                <a:latin typeface="+mj-lt"/>
              </a:rPr>
            </a:br>
            <a:r>
              <a:rPr lang="uk-UA" sz="2000" b="1" dirty="0" smtClean="0">
                <a:solidFill>
                  <a:schemeClr val="tx1"/>
                </a:solidFill>
                <a:effectLst/>
                <a:latin typeface="+mj-lt"/>
              </a:rPr>
              <a:t>               </a:t>
            </a:r>
            <a:r>
              <a:rPr lang="uk-UA" sz="4800" b="1" dirty="0" smtClean="0">
                <a:solidFill>
                  <a:srgbClr val="FF0000"/>
                </a:solidFill>
                <a:effectLst/>
                <a:latin typeface="+mj-lt"/>
              </a:rPr>
              <a:t>2015</a:t>
            </a:r>
            <a:endParaRPr lang="uk-UA" sz="3200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8"/>
            <a:ext cx="8458200" cy="914400"/>
          </a:xfrm>
        </p:spPr>
        <p:txBody>
          <a:bodyPr>
            <a:normAutofit lnSpcReduction="10000"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+mj-lt"/>
              </a:rPr>
              <a:t>                   </a:t>
            </a:r>
            <a:r>
              <a:rPr lang="uk-UA" sz="6000" b="1" dirty="0" err="1" smtClean="0">
                <a:solidFill>
                  <a:srgbClr val="FF0000"/>
                </a:solidFill>
                <a:latin typeface="+mj-lt"/>
              </a:rPr>
              <a:t>Портфоліо</a:t>
            </a:r>
            <a:r>
              <a:rPr lang="uk-UA" sz="60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uk-UA" sz="6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2232248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6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40779"/>
            <a:ext cx="4913290" cy="5085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609329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Члени експедиційного загону біля символічної могили борцям за незалежність України в с. </a:t>
            </a:r>
            <a:r>
              <a:rPr lang="uk-UA" dirty="0" err="1" smtClean="0"/>
              <a:t>Задарів</a:t>
            </a:r>
            <a:r>
              <a:rPr lang="uk-UA" dirty="0" smtClean="0"/>
              <a:t>.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884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52973"/>
            <a:ext cx="7056784" cy="5496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6381328"/>
            <a:ext cx="556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Підчас проведення бесіди: « Вони захищали Україну».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683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00957"/>
            <a:ext cx="4824536" cy="3340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5445224"/>
            <a:ext cx="692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Підчас походу вихідного дня «Партизанськими стежками УПА»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2189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270000"/>
            <a:ext cx="7670800" cy="431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5949280"/>
            <a:ext cx="836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Підчас проведення інтерактивного уроку з історії в 11 класі </a:t>
            </a:r>
            <a:r>
              <a:rPr lang="uk-UA" dirty="0" err="1" smtClean="0"/>
              <a:t>Задарівської</a:t>
            </a:r>
            <a:r>
              <a:rPr lang="uk-UA" dirty="0" smtClean="0"/>
              <a:t> ЗОШ </a:t>
            </a:r>
            <a:r>
              <a:rPr lang="en-US" dirty="0" smtClean="0"/>
              <a:t>I-III</a:t>
            </a:r>
            <a:r>
              <a:rPr lang="uk-UA" dirty="0" smtClean="0"/>
              <a:t> ст.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8371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1" y="476672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Опис досвіду роботи вчителя предмету «Історія» </a:t>
            </a:r>
            <a:r>
              <a:rPr lang="uk-UA" sz="2800" b="1" dirty="0" err="1" smtClean="0">
                <a:solidFill>
                  <a:srgbClr val="FF0000"/>
                </a:solidFill>
              </a:rPr>
              <a:t>Рібого</a:t>
            </a:r>
            <a:r>
              <a:rPr lang="uk-UA" sz="2800" b="1" dirty="0" smtClean="0">
                <a:solidFill>
                  <a:srgbClr val="FF0000"/>
                </a:solidFill>
              </a:rPr>
              <a:t> І. І. 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0964" y="1554510"/>
            <a:ext cx="678348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Педагогічну діяльність розпочав в 1975 році учителем історії та географії. Загальний стаж педагогічної роботи 40 років. У 2015 -2016 навчальному році працюю учителем історії та правознавства  у </a:t>
            </a:r>
            <a:r>
              <a:rPr lang="uk-UA" dirty="0"/>
              <a:t>6</a:t>
            </a:r>
            <a:r>
              <a:rPr lang="uk-UA" dirty="0" smtClean="0"/>
              <a:t>-11 класах </a:t>
            </a:r>
            <a:r>
              <a:rPr lang="uk-UA" dirty="0" err="1" smtClean="0"/>
              <a:t>Задарівської</a:t>
            </a:r>
            <a:r>
              <a:rPr lang="uk-UA" dirty="0" smtClean="0"/>
              <a:t> ЗОШ</a:t>
            </a:r>
            <a:r>
              <a:rPr lang="en-US" dirty="0" smtClean="0"/>
              <a:t> I-III</a:t>
            </a:r>
            <a:r>
              <a:rPr lang="uk-UA" dirty="0" smtClean="0"/>
              <a:t> ст. Працюю над проблемою       «Формування інформованої та компетентної особистості на уроках історії і в позакласній діяльності». 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979713" y="4293096"/>
            <a:ext cx="6624736" cy="21852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Підвищення Фахового рівня.</a:t>
            </a:r>
          </a:p>
          <a:p>
            <a:r>
              <a:rPr lang="uk-UA" dirty="0" smtClean="0"/>
              <a:t>Для того щоб давати суттєві знання учням, намагаюсь постійно збагачувати свої знання, розширювати свій світогляд: черпаю нову корисну інформацію з фахових журналів, цікавлюсь досвідом досвідчених учителів, нове та раціональне використовую на своїх уроках. Практикую проведення уроків з використанням ІКТ.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58904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94487"/>
            <a:ext cx="5925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Навчально-виховна робота з учнями</a:t>
            </a:r>
            <a:endParaRPr lang="uk-UA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196752"/>
            <a:ext cx="7632849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Урок – основна форма навчання в школі, і обов’язковий для всіх учнів. Кожний урок становить єдиний процес, в якому виконання усіх завдань здійснюється у взаємному зв’язку. В той же час, загальні закономірності побудови уроку допомагають ефективніше підготуватися до нього. Підчас своєї діяльності враховую загальні вимоги до проведення сучасного уроку, а саме: 1) Озброювати учнів свідомими, глибокими, міцними, знаннями;</a:t>
            </a:r>
          </a:p>
          <a:p>
            <a:r>
              <a:rPr lang="uk-UA" dirty="0"/>
              <a:t>2</a:t>
            </a:r>
            <a:r>
              <a:rPr lang="uk-UA" dirty="0" smtClean="0"/>
              <a:t>) Формувати в учнів міцні навички та вміння, що сприяють підготовці їх до життя; </a:t>
            </a:r>
          </a:p>
          <a:p>
            <a:r>
              <a:rPr lang="uk-UA" dirty="0" smtClean="0"/>
              <a:t>3) Підвищити виховний ефект навчання на уроці, формувати в учнів у процесі навчання риси особистості; </a:t>
            </a:r>
          </a:p>
          <a:p>
            <a:r>
              <a:rPr lang="uk-UA" dirty="0" smtClean="0"/>
              <a:t>4) Сприяти національно-патріотичному вихованню учнівської молоді; </a:t>
            </a:r>
          </a:p>
          <a:p>
            <a:r>
              <a:rPr lang="uk-UA" dirty="0" smtClean="0"/>
              <a:t>5) Формувати в учнів самостійність, творчу активність, вміння творчо вирішувати завдання, які трапляються в житті.</a:t>
            </a:r>
          </a:p>
          <a:p>
            <a:r>
              <a:rPr lang="uk-UA" b="1" dirty="0"/>
              <a:t>	</a:t>
            </a:r>
            <a:r>
              <a:rPr lang="uk-UA" dirty="0" smtClean="0"/>
              <a:t>     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5445224"/>
            <a:ext cx="734481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Для проведення уроків  з історії в школі використовую кабінет інформатики, Навчальний кабінет з предмета,  шкільний краєзнавчий музей.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4455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06489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Уроки розпочинаю з ознайомлення із завданням на урок . Готуючись до проведення уроків, враховую </a:t>
            </a:r>
            <a:r>
              <a:rPr lang="uk-UA" dirty="0" err="1" smtClean="0"/>
              <a:t>особистісно</a:t>
            </a:r>
            <a:r>
              <a:rPr lang="uk-UA" dirty="0" smtClean="0"/>
              <a:t> – орієнтований підхід до навчання учнів. На уроках вирішую три основні напрями: оздоровчий, тренувальний, освітній.  Теоретичні уроки проводжу з використанням презентацій та відеофільмів. Прагну, щоб кожен урок був логічним продовженням попереднього і, водночас, підготовкою до наступного, змістовним, цікавим для учнів і таким, що спонукає їх до активної діяльності.          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755577" y="3140968"/>
            <a:ext cx="7848872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У практиці роботи з предмету історія застосовую різні методи навчання: 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Словесні – пояснення, розповідь, шкільна лекція; 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Наочні – показ вправи вчителем, показ плакатів, схем, карток, презентацій;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Практичні – Виконання вправ учнями. </a:t>
            </a:r>
          </a:p>
          <a:p>
            <a:r>
              <a:rPr lang="uk-UA" dirty="0" smtClean="0"/>
              <a:t>Пояснення намагаюсь, щоб було лаконічним, конкретним, доступним і відповідало рівню розвитку учнів. Бесіду проводжу у вигляді запитань-відповідей, з чого видно, як учні засвоїли матеріал. До практичних методів навчання належать вправи. Підчас проведення уроку намагаюсь поєднувати словесні методи навчання, наочного сприймання та практичні методи виконання вправ  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59045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260648"/>
            <a:ext cx="813690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Залежно від того які завдання ставляться на уроці, урок відноситься до певного типу. Проводжу вступні уроки, </a:t>
            </a:r>
            <a:r>
              <a:rPr lang="uk-UA" dirty="0" err="1" smtClean="0"/>
              <a:t>уроки</a:t>
            </a:r>
            <a:r>
              <a:rPr lang="uk-UA" dirty="0" smtClean="0"/>
              <a:t> вивчення нового матеріалу, уроки повторення, уроки змішаного типу, контрольні уроки, підсумкові уроки, </a:t>
            </a:r>
            <a:r>
              <a:rPr lang="uk-UA" dirty="0" err="1" smtClean="0"/>
              <a:t>уроки</a:t>
            </a:r>
            <a:r>
              <a:rPr lang="uk-UA" dirty="0" smtClean="0"/>
              <a:t> мужності. На уроках використовую такі елементи новітніх педагогічних технологій: фронтальний метод, позмінний метод, груповий метод індивідуальний метод та метод змагання. В своїй педагогічній діяльності проводжу нестандартні уроки, наприклад: урок-змагання, урок-вікторина, уроки-конкурси. Реалізовую міжпредметні </a:t>
            </a:r>
            <a:r>
              <a:rPr lang="uk-UA" dirty="0" err="1" smtClean="0"/>
              <a:t>звязки</a:t>
            </a:r>
            <a:r>
              <a:rPr lang="uk-UA" dirty="0" smtClean="0"/>
              <a:t>    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924944"/>
            <a:ext cx="6239016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/>
              <a:t>Зміцнення навчально-матеріальної бази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Оновлення кабінету з історії </a:t>
            </a:r>
          </a:p>
          <a:p>
            <a:r>
              <a:rPr lang="uk-UA" dirty="0" smtClean="0"/>
              <a:t>-   Поповнення навчальними посібниками та презентаціями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Створення комп’ютерних моделей уроків.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Поповнення картографічним матеріалом</a:t>
            </a:r>
          </a:p>
        </p:txBody>
      </p:sp>
    </p:spTree>
    <p:extLst>
      <p:ext uri="{BB962C8B-B14F-4D97-AF65-F5344CB8AC3E}">
        <p14:creationId xmlns:p14="http://schemas.microsoft.com/office/powerpoint/2010/main" val="17962143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4"/>
            <a:ext cx="534197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800" b="1" dirty="0" smtClean="0"/>
              <a:t>Активні форми роботи на уроках</a:t>
            </a:r>
            <a:endParaRPr lang="uk-UA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772816"/>
            <a:ext cx="727280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Робота з історичним документом, діалог, синтез думки, спільний проект, пошук інформації , ажурна пилка, аналіз ситуації, рольова гра, мозковий штурм.</a:t>
            </a:r>
            <a:endParaRPr lang="uk-U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3573016"/>
            <a:ext cx="70567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Мозковий штурм: працює мій мозок я мислю критично,                                  завдання учителя здійсню я практично.  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5157192"/>
            <a:ext cx="6987939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Методи навчання: когнітивні, креативні, </a:t>
            </a:r>
            <a:r>
              <a:rPr lang="uk-UA" dirty="0" err="1" smtClean="0"/>
              <a:t>орг</a:t>
            </a:r>
            <a:r>
              <a:rPr lang="uk-UA" dirty="0" smtClean="0"/>
              <a:t> </a:t>
            </a:r>
            <a:r>
              <a:rPr lang="uk-UA" dirty="0" err="1" smtClean="0"/>
              <a:t>діяльнісні</a:t>
            </a:r>
            <a:r>
              <a:rPr lang="uk-UA" dirty="0" smtClean="0"/>
              <a:t>, інтерактивні. </a:t>
            </a:r>
          </a:p>
          <a:p>
            <a:r>
              <a:rPr lang="uk-UA" dirty="0" smtClean="0"/>
              <a:t>Робота в парах, карусель, робота в малих групах, метод «прес». 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1659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48680"/>
            <a:ext cx="60288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dirty="0" smtClean="0"/>
              <a:t>Своєю масштабністю ідей зацікавив мене метод проектів.</a:t>
            </a:r>
            <a:endParaRPr lang="uk-U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81791" y="1124744"/>
            <a:ext cx="61926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В позакласній роботі значну увагу приділяю активізації пошуково-дослідницької діяльності учнів.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820293" y="2010688"/>
            <a:ext cx="597228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Як керівник гуртка, працюю над розвитком творчих особистостей.  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61707" y="2938188"/>
            <a:ext cx="66894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b="1" dirty="0" smtClean="0"/>
              <a:t>Керівник міжшкільного методичного об’єднання вчителів історії</a:t>
            </a:r>
            <a:endParaRPr lang="uk-U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3717032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           </a:t>
            </a:r>
            <a:r>
              <a:rPr lang="uk-UA" sz="2800" b="1" dirty="0" smtClean="0">
                <a:solidFill>
                  <a:srgbClr val="FF0000"/>
                </a:solidFill>
              </a:rPr>
              <a:t>Висновки: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7735" y="4365103"/>
            <a:ext cx="6973432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Використання активних форм роботи і інтерактивних методів навчання на уроках історії а також гурткова і позакласна робота допомагають мені готувати учнів до життя в сучасному суспільстві, розвивати творчі здібності учнів, їх дослідницьку діяльність, бажання самостійно працювати і здобувати знання.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304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804" y="584520"/>
            <a:ext cx="8603676" cy="219640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uk-UA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Педагогічне</a:t>
            </a:r>
            <a:r>
              <a:rPr lang="uk-UA" sz="4000" dirty="0" smtClean="0">
                <a:solidFill>
                  <a:srgbClr val="7030A0"/>
                </a:solidFill>
              </a:rPr>
              <a:t> </a:t>
            </a:r>
            <a:r>
              <a:rPr lang="uk-UA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кредо: </a:t>
            </a:r>
            <a:r>
              <a:rPr lang="uk-UA" sz="40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uk-UA" sz="40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sz="28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натхненно любити те, що викладаєш і тих кому викладаєш </a:t>
            </a:r>
            <a:r>
              <a:rPr lang="uk-UA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/>
              </a:rPr>
              <a:t/>
            </a:r>
            <a:br>
              <a:rPr lang="uk-UA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/>
              </a:rPr>
            </a:br>
            <a:endParaRPr lang="uk-UA" sz="40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068960"/>
            <a:ext cx="8686800" cy="301116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FF0000"/>
                </a:solidFill>
              </a:rPr>
              <a:t>                 Життєве кредо: 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                Історія – це вчитель життя.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                Ніколи не зупинятися на досягнутому,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                бо життя – це процес, тому потрібно   			завжди рухатися вперед.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                  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38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Проблема над якою працюю: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uk-UA" sz="2800" dirty="0" smtClean="0"/>
          </a:p>
          <a:p>
            <a:endParaRPr lang="uk-UA" sz="2800" dirty="0"/>
          </a:p>
          <a:p>
            <a:r>
              <a:rPr lang="uk-UA" sz="2800" dirty="0" smtClean="0"/>
              <a:t> </a:t>
            </a:r>
            <a:r>
              <a:rPr lang="uk-UA" b="1" dirty="0" smtClean="0"/>
              <a:t>«Формування інформованої та компетентної особистості на уроках історії та в позакласній діяльності». </a:t>
            </a:r>
          </a:p>
          <a:p>
            <a:pPr marL="0" indent="0">
              <a:buNone/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242662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                      </a:t>
            </a:r>
            <a:r>
              <a:rPr lang="uk-UA" b="1" dirty="0" smtClean="0"/>
              <a:t>Самоосвіта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b="1" i="1" dirty="0" smtClean="0"/>
              <a:t>Методи реалізації та форми впровадження методичних проблем :</a:t>
            </a:r>
          </a:p>
          <a:p>
            <a:r>
              <a:rPr lang="uk-UA" i="1" dirty="0"/>
              <a:t> </a:t>
            </a:r>
            <a:r>
              <a:rPr lang="uk-UA" i="1" dirty="0" smtClean="0"/>
              <a:t> - Нетрадиційні форми проведення навчальних занять;</a:t>
            </a:r>
          </a:p>
          <a:p>
            <a:r>
              <a:rPr lang="uk-UA" i="1" dirty="0" smtClean="0"/>
              <a:t>- Інтерактивні технології навчання;</a:t>
            </a:r>
          </a:p>
          <a:p>
            <a:r>
              <a:rPr lang="uk-UA" i="1" dirty="0" smtClean="0"/>
              <a:t>- Впровадження педагогічних інновацій;</a:t>
            </a:r>
          </a:p>
          <a:p>
            <a:r>
              <a:rPr lang="uk-UA" i="1" dirty="0" smtClean="0"/>
              <a:t>- Поєднання різних моделей навчання;</a:t>
            </a:r>
          </a:p>
          <a:p>
            <a:r>
              <a:rPr lang="uk-UA" i="1" dirty="0" smtClean="0"/>
              <a:t>- Технологізація навчального процесу;</a:t>
            </a:r>
          </a:p>
          <a:p>
            <a:r>
              <a:rPr lang="uk-UA" i="1" dirty="0" smtClean="0"/>
              <a:t>- Постійне самовдосконалення.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13283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7" y="476672"/>
            <a:ext cx="7560841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err="1" smtClean="0"/>
              <a:t>Компетентнісний</a:t>
            </a:r>
            <a:r>
              <a:rPr lang="uk-UA" sz="3600" dirty="0" smtClean="0"/>
              <a:t> підхід – це спрямованість  процесу навчання на формування та розвиток ключових (базових) та предметних </a:t>
            </a:r>
            <a:r>
              <a:rPr lang="uk-UA" sz="3600" dirty="0" err="1" smtClean="0"/>
              <a:t>компетентностей</a:t>
            </a:r>
            <a:r>
              <a:rPr lang="uk-UA" sz="3600" dirty="0" smtClean="0"/>
              <a:t> особистості. </a:t>
            </a:r>
          </a:p>
          <a:p>
            <a:endParaRPr lang="uk-UA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4221088"/>
            <a:ext cx="7344817" cy="19389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Сучасні освітні технології та інтерактивні методи навчання формують ключові компетентності, які є провідними в моїй роботі, удосконалюють урок в цілому, підвищують його ефективність та є ключовими для реалізації </a:t>
            </a:r>
            <a:r>
              <a:rPr lang="uk-UA" sz="2400" dirty="0" err="1" smtClean="0"/>
              <a:t>компетентнісного</a:t>
            </a:r>
            <a:r>
              <a:rPr lang="uk-UA" sz="2400" dirty="0" smtClean="0"/>
              <a:t> підходу в навчанні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209940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2118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         Тема методичної розробки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5894" y="1250066"/>
            <a:ext cx="753056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Інтерактивні технології як новітній підхід до організації </a:t>
            </a:r>
            <a:r>
              <a:rPr lang="uk-UA" sz="2400" b="1" dirty="0" err="1" smtClean="0"/>
              <a:t>нацонально-патріотичного</a:t>
            </a:r>
            <a:r>
              <a:rPr lang="uk-UA" sz="2400" b="1" dirty="0" smtClean="0"/>
              <a:t> виховання у навчальному процесі».</a:t>
            </a:r>
            <a:endParaRPr lang="uk-U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996952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Мета методичної розробки визначити форми та методи організації сучасного уроку з предмета «Історія», та проаналізувати нетрадиційні підходи до проведення уроків з використанням сучасних інноваційних технологій.</a:t>
            </a:r>
            <a:endParaRPr lang="uk-UA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941168"/>
            <a:ext cx="676875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/>
              <a:t>Основне завдання вчителя з предмета «Історія» -  Навчити  учнів працювати, для того, щоб потім вони могли самостійно навчатись.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15438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596978"/>
            <a:ext cx="40631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/>
              <a:t>Позаурочна робота</a:t>
            </a:r>
            <a:endParaRPr lang="uk-UA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42910" y="1844824"/>
            <a:ext cx="748883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/>
              <a:t>Загально шкільне свято «День захисника Вітчизни» на тему: «А ми тую </a:t>
            </a:r>
            <a:r>
              <a:rPr lang="uk-UA" sz="2000" dirty="0" err="1" smtClean="0"/>
              <a:t>козацькую</a:t>
            </a:r>
            <a:r>
              <a:rPr lang="uk-UA" sz="2000" dirty="0" smtClean="0"/>
              <a:t> славу збережемо» </a:t>
            </a:r>
          </a:p>
          <a:p>
            <a:r>
              <a:rPr lang="uk-UA" sz="2000" dirty="0" smtClean="0"/>
              <a:t>Участь в змаганнях козацькі забави.</a:t>
            </a:r>
          </a:p>
          <a:p>
            <a:r>
              <a:rPr lang="uk-UA" sz="2000" dirty="0" smtClean="0"/>
              <a:t>Тематична лінійка до річниці утворення УПА</a:t>
            </a:r>
          </a:p>
          <a:p>
            <a:r>
              <a:rPr lang="uk-UA" sz="2000" dirty="0" smtClean="0"/>
              <a:t>Оформлення військово-патріотичних стендів «Історія українського війська». «Випускники школи учасники АТО.</a:t>
            </a:r>
          </a:p>
          <a:p>
            <a:r>
              <a:rPr lang="uk-UA" sz="2000" dirty="0" smtClean="0"/>
              <a:t> </a:t>
            </a:r>
            <a:endParaRPr lang="uk-U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4725144"/>
            <a:ext cx="5597686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Діяльність  патріотичного клубу «Пам’ять». </a:t>
            </a:r>
          </a:p>
          <a:p>
            <a:r>
              <a:rPr lang="uk-UA" dirty="0" smtClean="0"/>
              <a:t>Гурток юні археологи.</a:t>
            </a:r>
          </a:p>
          <a:p>
            <a:r>
              <a:rPr lang="uk-UA" dirty="0" smtClean="0"/>
              <a:t>Гурток козацько-лицарського виховання «Джура». </a:t>
            </a:r>
          </a:p>
          <a:p>
            <a:r>
              <a:rPr lang="uk-UA" dirty="0" smtClean="0"/>
              <a:t>Експедиційний загін за напрямом «З попелу забуття».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53865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20688"/>
            <a:ext cx="7272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Участь вчителя у національно-патріотичному вихованні молоді </a:t>
            </a:r>
            <a:endParaRPr lang="uk-UA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916832"/>
            <a:ext cx="669674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Створення  книги пам’яті. Шанування героїв Другої світової війни та героїв АТО.</a:t>
            </a:r>
          </a:p>
          <a:p>
            <a:r>
              <a:rPr lang="uk-UA" dirty="0" smtClean="0"/>
              <a:t>Догляд за могилами січових стрільців, вояків УГА та УПА.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3140968"/>
            <a:ext cx="645760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Зустрічі з ветеранами Збройних сил України та учасниками АТО.</a:t>
            </a:r>
          </a:p>
          <a:p>
            <a:r>
              <a:rPr lang="uk-UA" dirty="0" smtClean="0"/>
              <a:t>Проведення бесід, конференцій, тематичних вечорів.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4293096"/>
            <a:ext cx="5087611" cy="20313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Уроки мужності: «Подвиг героїв Крут». </a:t>
            </a:r>
          </a:p>
          <a:p>
            <a:r>
              <a:rPr lang="uk-UA" dirty="0" smtClean="0"/>
              <a:t>«Вони захищали Україну»</a:t>
            </a:r>
          </a:p>
          <a:p>
            <a:r>
              <a:rPr lang="uk-UA" dirty="0" smtClean="0"/>
              <a:t>Загально шкільне свято: «День героїв».</a:t>
            </a:r>
          </a:p>
          <a:p>
            <a:r>
              <a:rPr lang="uk-UA" dirty="0" smtClean="0"/>
              <a:t>Екскурсії: В краєзнавчий музей.</a:t>
            </a:r>
          </a:p>
          <a:p>
            <a:r>
              <a:rPr lang="uk-UA" dirty="0" smtClean="0"/>
              <a:t>В музей УПА.</a:t>
            </a:r>
          </a:p>
          <a:p>
            <a:r>
              <a:rPr lang="uk-UA" dirty="0" smtClean="0"/>
              <a:t>До музею садиби С. Бандери в с. Старий </a:t>
            </a:r>
            <a:r>
              <a:rPr lang="uk-UA" dirty="0" err="1" smtClean="0"/>
              <a:t>Угринів</a:t>
            </a:r>
            <a:r>
              <a:rPr lang="uk-UA" dirty="0" smtClean="0"/>
              <a:t> </a:t>
            </a:r>
          </a:p>
          <a:p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384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7" y="25797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Походи вихідного дня</a:t>
            </a:r>
            <a:endParaRPr lang="uk-UA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1196752"/>
            <a:ext cx="673679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Козацькими стежками: «Козацькому роду нема переводу»</a:t>
            </a:r>
          </a:p>
          <a:p>
            <a:r>
              <a:rPr lang="uk-UA" dirty="0" smtClean="0"/>
              <a:t>Шляхами січового стрілецтва.</a:t>
            </a:r>
          </a:p>
          <a:p>
            <a:r>
              <a:rPr lang="uk-UA" dirty="0" smtClean="0"/>
              <a:t>«Воєнними дорогами УГА.</a:t>
            </a:r>
          </a:p>
          <a:p>
            <a:r>
              <a:rPr lang="uk-UA" dirty="0" smtClean="0"/>
              <a:t>Партизанськими стежками УПА. До місця бою сотні Тура у 1944 році в урочищі «Романова долина» </a:t>
            </a:r>
            <a:r>
              <a:rPr lang="uk-UA" dirty="0" err="1" smtClean="0"/>
              <a:t>Монастириського</a:t>
            </a:r>
            <a:r>
              <a:rPr lang="uk-UA" dirty="0" smtClean="0"/>
              <a:t> району Тернопільської області.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3717032"/>
            <a:ext cx="6768752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/>
              <a:t>Багатоденний похід «По місцях рейду куреня </a:t>
            </a:r>
          </a:p>
          <a:p>
            <a:r>
              <a:rPr lang="uk-UA" sz="2000" b="1" dirty="0" smtClean="0"/>
              <a:t>УПА «Сірі вовки» курінного «Бистрого» за маршрутом с. </a:t>
            </a:r>
            <a:r>
              <a:rPr lang="uk-UA" sz="2000" b="1" dirty="0" err="1" smtClean="0"/>
              <a:t>Задарів</a:t>
            </a:r>
            <a:r>
              <a:rPr lang="uk-UA" sz="2000" b="1" dirty="0" smtClean="0"/>
              <a:t> – Завалів -  Бережани – Конюхи </a:t>
            </a:r>
            <a:r>
              <a:rPr lang="uk-UA" sz="2000" b="1" dirty="0" err="1" smtClean="0"/>
              <a:t>Козівського</a:t>
            </a:r>
            <a:r>
              <a:rPr lang="uk-UA" sz="2000" b="1" dirty="0" smtClean="0"/>
              <a:t> району в якому воювали наші земляки .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1643220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374</TotalTime>
  <Words>1219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Рібий Іван Іванович - вчитель  Історії - освіта - вища .  Закінчив  Івано-Франківський педагогічний інститут ім. В. Стефаника у 1975 році. - Спеціальність вчитель історії. - педагогічний стаж – 40 років. Кваліфікаційна категорія – спеціаліст                     I категорії . Місце роботи: Задарівська ЗОШ I-III ст. Монастириського району , Тернопільської області.                 2015</vt:lpstr>
      <vt:lpstr> Педагогічне кредо:  натхненно любити те, що викладаєш і тих кому викладаєш  </vt:lpstr>
      <vt:lpstr>Проблема над якою працюю:</vt:lpstr>
      <vt:lpstr>                      Самоосвіта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Toshiba</cp:lastModifiedBy>
  <cp:revision>36</cp:revision>
  <cp:lastPrinted>2015-11-26T22:06:40Z</cp:lastPrinted>
  <dcterms:created xsi:type="dcterms:W3CDTF">2015-11-14T05:26:09Z</dcterms:created>
  <dcterms:modified xsi:type="dcterms:W3CDTF">2015-11-26T22:30:37Z</dcterms:modified>
</cp:coreProperties>
</file>