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D84B2-9CFB-486F-B8A3-64845EAC72B2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0AB53-4031-42BD-AF6A-8DABDDA93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Dim\Downloads\Krasiva%20melod_ya%20bez%20sl_v%20-%20.mp3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Новая папка\4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2948" y="0"/>
            <a:ext cx="916989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442915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Презентація</a:t>
            </a: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>
                <a:solidFill>
                  <a:schemeClr val="bg1"/>
                </a:solidFill>
              </a:rPr>
              <a:t>з</a:t>
            </a:r>
            <a:r>
              <a:rPr lang="uk-UA" sz="3600" dirty="0" smtClean="0"/>
              <a:t> </a:t>
            </a:r>
            <a:r>
              <a:rPr lang="uk-UA" sz="3600" dirty="0" smtClean="0">
                <a:solidFill>
                  <a:schemeClr val="bg1"/>
                </a:solidFill>
              </a:rPr>
              <a:t>Історії України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по темі: </a:t>
            </a:r>
            <a:r>
              <a:rPr lang="ru-RU" sz="3600" dirty="0" smtClean="0">
                <a:solidFill>
                  <a:schemeClr val="bg1"/>
                </a:solidFill>
              </a:rPr>
              <a:t>«ГОЛОДОМОР 1932-1933 </a:t>
            </a:r>
            <a:r>
              <a:rPr lang="ru-RU" sz="3600" dirty="0" err="1" smtClean="0">
                <a:solidFill>
                  <a:schemeClr val="bg1"/>
                </a:solidFill>
              </a:rPr>
              <a:t>рр</a:t>
            </a:r>
            <a:r>
              <a:rPr lang="ru-RU" sz="3600" dirty="0" smtClean="0">
                <a:solidFill>
                  <a:schemeClr val="bg1"/>
                </a:solidFill>
              </a:rPr>
              <a:t>.»</a:t>
            </a:r>
            <a:r>
              <a:rPr lang="uk-UA" sz="3600" dirty="0" smtClean="0">
                <a:solidFill>
                  <a:schemeClr val="bg1"/>
                </a:solidFill>
              </a:rPr>
              <a:t/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учениці 10 класу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err="1" smtClean="0">
                <a:solidFill>
                  <a:schemeClr val="bg1"/>
                </a:solidFill>
              </a:rPr>
              <a:t>Рібої</a:t>
            </a:r>
            <a:r>
              <a:rPr lang="uk-UA" sz="3600" dirty="0" smtClean="0">
                <a:solidFill>
                  <a:schemeClr val="bg1"/>
                </a:solidFill>
              </a:rPr>
              <a:t> Іванни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5" name="Krasiva melod_ya bez sl_v - 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8643966" y="21429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2153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948" y="0"/>
            <a:ext cx="916989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4290"/>
            <a:ext cx="8472518" cy="36433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u="sng" dirty="0" err="1">
                <a:solidFill>
                  <a:schemeClr val="bg1"/>
                </a:solidFill>
              </a:rPr>
              <a:t>Наслідками</a:t>
            </a:r>
            <a:r>
              <a:rPr lang="ru-RU" i="1" u="sng" dirty="0">
                <a:solidFill>
                  <a:schemeClr val="bg1"/>
                </a:solidFill>
              </a:rPr>
              <a:t> Голодомору 1932-1933 </a:t>
            </a:r>
            <a:r>
              <a:rPr lang="en-US" i="1" u="sng" dirty="0">
                <a:solidFill>
                  <a:schemeClr val="bg1"/>
                </a:solidFill>
              </a:rPr>
              <a:t>pp. </a:t>
            </a:r>
            <a:r>
              <a:rPr lang="ru-RU" i="1" dirty="0" err="1">
                <a:solidFill>
                  <a:schemeClr val="bg1"/>
                </a:solidFill>
              </a:rPr>
              <a:t>були</a:t>
            </a:r>
            <a:r>
              <a:rPr lang="ru-RU" i="1" dirty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-    </a:t>
            </a:r>
            <a:r>
              <a:rPr lang="ru-RU" i="1" dirty="0" err="1">
                <a:solidFill>
                  <a:schemeClr val="bg1"/>
                </a:solidFill>
              </a:rPr>
              <a:t>масові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жертви</a:t>
            </a:r>
            <a:r>
              <a:rPr lang="ru-RU" i="1" dirty="0">
                <a:solidFill>
                  <a:schemeClr val="bg1"/>
                </a:solidFill>
              </a:rPr>
              <a:t>; </a:t>
            </a:r>
            <a:r>
              <a:rPr lang="ru-RU" i="1" dirty="0" err="1">
                <a:solidFill>
                  <a:schemeClr val="bg1"/>
                </a:solidFill>
              </a:rPr>
              <a:t>дослідники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називають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кількість</a:t>
            </a:r>
            <a:r>
              <a:rPr lang="ru-RU" i="1" dirty="0">
                <a:solidFill>
                  <a:schemeClr val="bg1"/>
                </a:solidFill>
              </a:rPr>
              <a:t> жертв </a:t>
            </a:r>
            <a:r>
              <a:rPr lang="ru-RU" i="1" dirty="0" err="1">
                <a:solidFill>
                  <a:schemeClr val="bg1"/>
                </a:solidFill>
              </a:rPr>
              <a:t>злочинної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політики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сталінського</a:t>
            </a:r>
            <a:r>
              <a:rPr lang="ru-RU" i="1" dirty="0">
                <a:solidFill>
                  <a:schemeClr val="bg1"/>
                </a:solidFill>
              </a:rPr>
              <a:t> режиму до 10 </a:t>
            </a:r>
            <a:r>
              <a:rPr lang="ru-RU" i="1" dirty="0" err="1">
                <a:solidFill>
                  <a:schemeClr val="bg1"/>
                </a:solidFill>
              </a:rPr>
              <a:t>млн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чоловік</a:t>
            </a:r>
            <a:r>
              <a:rPr lang="ru-RU" i="1" dirty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-    </a:t>
            </a:r>
            <a:r>
              <a:rPr lang="ru-RU" i="1" dirty="0" err="1">
                <a:solidFill>
                  <a:schemeClr val="bg1"/>
                </a:solidFill>
              </a:rPr>
              <a:t>завершення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колективізації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утвердження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колгоспної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системи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розорення</a:t>
            </a:r>
            <a:r>
              <a:rPr lang="ru-RU" i="1" dirty="0">
                <a:solidFill>
                  <a:schemeClr val="bg1"/>
                </a:solidFill>
              </a:rPr>
              <a:t> села;</a:t>
            </a: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-    </a:t>
            </a:r>
            <a:r>
              <a:rPr lang="ru-RU" i="1" dirty="0" err="1">
                <a:solidFill>
                  <a:schemeClr val="bg1"/>
                </a:solidFill>
              </a:rPr>
              <a:t>придушення</a:t>
            </a:r>
            <a:r>
              <a:rPr lang="ru-RU" i="1" dirty="0">
                <a:solidFill>
                  <a:schemeClr val="bg1"/>
                </a:solidFill>
              </a:rPr>
              <a:t> опору </a:t>
            </a:r>
            <a:r>
              <a:rPr lang="ru-RU" i="1" dirty="0" err="1">
                <a:solidFill>
                  <a:schemeClr val="bg1"/>
                </a:solidFill>
              </a:rPr>
              <a:t>українського</a:t>
            </a:r>
            <a:r>
              <a:rPr lang="ru-RU" i="1" dirty="0">
                <a:solidFill>
                  <a:schemeClr val="bg1"/>
                </a:solidFill>
              </a:rPr>
              <a:t> селянства;</a:t>
            </a: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-    </a:t>
            </a:r>
            <a:r>
              <a:rPr lang="ru-RU" i="1" dirty="0" err="1" smtClean="0">
                <a:solidFill>
                  <a:schemeClr val="bg1"/>
                </a:solidFill>
              </a:rPr>
              <a:t>масове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переселення</a:t>
            </a:r>
            <a:r>
              <a:rPr lang="ru-RU" i="1" dirty="0">
                <a:solidFill>
                  <a:schemeClr val="bg1"/>
                </a:solidFill>
              </a:rPr>
              <a:t> селян </a:t>
            </a:r>
            <a:r>
              <a:rPr lang="ru-RU" i="1" dirty="0" err="1">
                <a:solidFill>
                  <a:schemeClr val="bg1"/>
                </a:solidFill>
              </a:rPr>
              <a:t>з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Росії</a:t>
            </a:r>
            <a:r>
              <a:rPr lang="ru-RU" i="1" dirty="0">
                <a:solidFill>
                  <a:schemeClr val="bg1"/>
                </a:solidFill>
              </a:rPr>
              <a:t> в </a:t>
            </a:r>
            <a:r>
              <a:rPr lang="ru-RU" i="1" dirty="0" err="1">
                <a:solidFill>
                  <a:schemeClr val="bg1"/>
                </a:solidFill>
              </a:rPr>
              <a:t>Україну</a:t>
            </a:r>
            <a:r>
              <a:rPr lang="ru-RU" i="1" dirty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ru-RU" i="1" dirty="0">
                <a:solidFill>
                  <a:schemeClr val="bg1"/>
                </a:solidFill>
              </a:rPr>
              <a:t>- </a:t>
            </a:r>
            <a:r>
              <a:rPr lang="ru-RU" i="1" dirty="0" smtClean="0">
                <a:solidFill>
                  <a:schemeClr val="bg1"/>
                </a:solidFill>
              </a:rPr>
              <a:t>   </a:t>
            </a:r>
            <a:r>
              <a:rPr lang="ru-RU" i="1" dirty="0" err="1" smtClean="0">
                <a:solidFill>
                  <a:schemeClr val="bg1"/>
                </a:solidFill>
              </a:rPr>
              <a:t>сталінським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>
                <a:solidFill>
                  <a:schemeClr val="bg1"/>
                </a:solidFill>
              </a:rPr>
              <a:t>режимом </a:t>
            </a:r>
            <a:r>
              <a:rPr lang="ru-RU" i="1" dirty="0" err="1">
                <a:solidFill>
                  <a:schemeClr val="bg1"/>
                </a:solidFill>
              </a:rPr>
              <a:t>було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підірвано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сили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 в </a:t>
            </a:r>
            <a:r>
              <a:rPr lang="ru-RU" i="1" dirty="0" err="1">
                <a:solidFill>
                  <a:schemeClr val="bg1"/>
                </a:solidFill>
              </a:rPr>
              <a:t>обстоюванні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споконвічних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національних</a:t>
            </a:r>
            <a:r>
              <a:rPr lang="ru-RU" i="1" dirty="0" smtClean="0">
                <a:solidFill>
                  <a:schemeClr val="bg1"/>
                </a:solidFill>
              </a:rPr>
              <a:t> прав </a:t>
            </a:r>
            <a:r>
              <a:rPr lang="ru-RU" i="1" dirty="0" err="1">
                <a:solidFill>
                  <a:schemeClr val="bg1"/>
                </a:solidFill>
              </a:rPr>
              <a:t>українського</a:t>
            </a:r>
            <a:r>
              <a:rPr lang="ru-RU" i="1" dirty="0">
                <a:solidFill>
                  <a:schemeClr val="bg1"/>
                </a:solidFill>
              </a:rPr>
              <a:t> народу.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28662" y="3643314"/>
            <a:ext cx="3071834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3714752"/>
            <a:ext cx="3714776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2789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15694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500570"/>
            <a:ext cx="6858048" cy="1643074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bg1"/>
                </a:solidFill>
              </a:rPr>
              <a:t>В Києві встановлено </a:t>
            </a:r>
            <a:r>
              <a:rPr lang="uk-UA" sz="2800" i="1" dirty="0" err="1" smtClean="0">
                <a:solidFill>
                  <a:schemeClr val="bg1"/>
                </a:solidFill>
              </a:rPr>
              <a:t>пам</a:t>
            </a:r>
            <a:r>
              <a:rPr lang="en-US" sz="2800" i="1" dirty="0">
                <a:solidFill>
                  <a:schemeClr val="bg1"/>
                </a:solidFill>
              </a:rPr>
              <a:t>*</a:t>
            </a:r>
            <a:r>
              <a:rPr lang="uk-UA" sz="2800" i="1" dirty="0" err="1" smtClean="0">
                <a:solidFill>
                  <a:schemeClr val="bg1"/>
                </a:solidFill>
              </a:rPr>
              <a:t>ятник</a:t>
            </a:r>
            <a:r>
              <a:rPr lang="uk-UA" sz="2800" i="1" dirty="0" smtClean="0">
                <a:solidFill>
                  <a:schemeClr val="bg1"/>
                </a:solidFill>
              </a:rPr>
              <a:t> на честь Голодомору 1932-1933рр.</a:t>
            </a:r>
            <a:endParaRPr lang="ru-RU" sz="2800" i="1" dirty="0">
              <a:solidFill>
                <a:schemeClr val="bg1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428728" y="285728"/>
            <a:ext cx="7000924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1467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444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948" y="0"/>
            <a:ext cx="916989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План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19749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1. Голодомор 1932-1933 </a:t>
            </a:r>
            <a:r>
              <a:rPr lang="ru-RU" dirty="0" err="1" smtClean="0">
                <a:solidFill>
                  <a:schemeClr val="bg1"/>
                </a:solidFill>
              </a:rPr>
              <a:t>рр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 </a:t>
            </a:r>
            <a:r>
              <a:rPr lang="ru-RU" dirty="0" err="1" smtClean="0">
                <a:solidFill>
                  <a:schemeClr val="bg1"/>
                </a:solidFill>
              </a:rPr>
              <a:t>Основн</a:t>
            </a:r>
            <a:r>
              <a:rPr lang="uk-UA" dirty="0" smtClean="0">
                <a:solidFill>
                  <a:schemeClr val="bg1"/>
                </a:solidFill>
              </a:rPr>
              <a:t>і передумови і причини Голодомору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3.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Злочинна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політика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крмуністичного</a:t>
            </a:r>
            <a:r>
              <a:rPr lang="ru-RU" dirty="0" smtClean="0">
                <a:solidFill>
                  <a:schemeClr val="bg1"/>
                </a:solidFill>
              </a:rPr>
              <a:t> режиму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4. Закон про 5 колосків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5. Наслідки Голодомору</a:t>
            </a:r>
            <a:endParaRPr lang="ru-RU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794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156947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14290"/>
            <a:ext cx="5500726" cy="64294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dirty="0" smtClean="0"/>
              <a:t>        </a:t>
            </a:r>
            <a:r>
              <a:rPr lang="vi-VN" sz="4000" b="1" i="1" u="sng" dirty="0" smtClean="0">
                <a:solidFill>
                  <a:schemeClr val="bg1"/>
                </a:solidFill>
              </a:rPr>
              <a:t>Голодомо́р </a:t>
            </a:r>
            <a:r>
              <a:rPr lang="vi-VN" sz="4000" b="1" i="1" u="sng" dirty="0">
                <a:solidFill>
                  <a:schemeClr val="bg1"/>
                </a:solidFill>
              </a:rPr>
              <a:t>1932–1933 років</a:t>
            </a:r>
            <a:r>
              <a:rPr lang="vi-VN" sz="4000" i="1" u="sng" dirty="0">
                <a:solidFill>
                  <a:schemeClr val="bg1"/>
                </a:solidFill>
              </a:rPr>
              <a:t> </a:t>
            </a:r>
            <a:r>
              <a:rPr lang="vi-VN" sz="4000" i="1" dirty="0">
                <a:solidFill>
                  <a:schemeClr val="bg1"/>
                </a:solidFill>
              </a:rPr>
              <a:t>— масовий, навмисно зорганізований радянською владою голод 1932–1933 років, що призвів до багатомільйонних людських втрат у сільській </a:t>
            </a:r>
            <a:r>
              <a:rPr lang="vi-VN" sz="4000" i="1" dirty="0" smtClean="0">
                <a:solidFill>
                  <a:schemeClr val="bg1"/>
                </a:solidFill>
              </a:rPr>
              <a:t>місцевості</a:t>
            </a:r>
            <a:r>
              <a:rPr lang="uk-UA" sz="4000" i="1" dirty="0" smtClean="0">
                <a:solidFill>
                  <a:schemeClr val="bg1"/>
                </a:solidFill>
              </a:rPr>
              <a:t> </a:t>
            </a:r>
            <a:r>
              <a:rPr lang="vi-VN" sz="4000" i="1" dirty="0" smtClean="0">
                <a:solidFill>
                  <a:schemeClr val="bg1"/>
                </a:solidFill>
              </a:rPr>
              <a:t>на </a:t>
            </a:r>
            <a:r>
              <a:rPr lang="vi-VN" sz="4000" i="1" dirty="0">
                <a:solidFill>
                  <a:schemeClr val="bg1"/>
                </a:solidFill>
              </a:rPr>
              <a:t>території Української СРР (землі сучасної України за винятком семи західних областей, Криму і Південної Бессарабії, які тоді не входили до УСРР) та Кубані, переважну більшість населення якої становили </a:t>
            </a:r>
            <a:r>
              <a:rPr lang="vi-VN" sz="4000" i="1" dirty="0" smtClean="0">
                <a:solidFill>
                  <a:schemeClr val="bg1"/>
                </a:solidFill>
              </a:rPr>
              <a:t>українці</a:t>
            </a:r>
            <a:r>
              <a:rPr lang="uk-UA" sz="4000" i="1" dirty="0" smtClean="0">
                <a:solidFill>
                  <a:schemeClr val="bg1"/>
                </a:solidFill>
              </a:rPr>
              <a:t>.</a:t>
            </a:r>
            <a:r>
              <a:rPr lang="vi-VN" sz="4000" i="1" dirty="0" smtClean="0">
                <a:solidFill>
                  <a:schemeClr val="bg1"/>
                </a:solidFill>
              </a:rPr>
              <a:t> </a:t>
            </a:r>
            <a:r>
              <a:rPr lang="vi-VN" sz="4000" i="1" dirty="0">
                <a:solidFill>
                  <a:schemeClr val="bg1"/>
                </a:solidFill>
              </a:rPr>
              <a:t>Викликаний свідомими і цілеспрямованими заходами вищого </a:t>
            </a:r>
            <a:r>
              <a:rPr lang="vi-VN" sz="4000" i="1" dirty="0" smtClean="0">
                <a:solidFill>
                  <a:schemeClr val="bg1"/>
                </a:solidFill>
              </a:rPr>
              <a:t>керівництваРадянського</a:t>
            </a:r>
            <a:r>
              <a:rPr lang="uk-UA" sz="4000" i="1" dirty="0" smtClean="0">
                <a:solidFill>
                  <a:schemeClr val="bg1"/>
                </a:solidFill>
              </a:rPr>
              <a:t> </a:t>
            </a:r>
            <a:r>
              <a:rPr lang="vi-VN" sz="4000" i="1" dirty="0" smtClean="0">
                <a:solidFill>
                  <a:schemeClr val="bg1"/>
                </a:solidFill>
              </a:rPr>
              <a:t>Союзу</a:t>
            </a:r>
            <a:r>
              <a:rPr lang="uk-UA" sz="4000" i="1" dirty="0" smtClean="0">
                <a:solidFill>
                  <a:schemeClr val="bg1"/>
                </a:solidFill>
              </a:rPr>
              <a:t> </a:t>
            </a:r>
            <a:r>
              <a:rPr lang="vi-VN" sz="4000" i="1" dirty="0" smtClean="0">
                <a:solidFill>
                  <a:schemeClr val="bg1"/>
                </a:solidFill>
              </a:rPr>
              <a:t>і</a:t>
            </a:r>
            <a:r>
              <a:rPr lang="vi-VN" sz="4000" i="1" dirty="0">
                <a:solidFill>
                  <a:schemeClr val="bg1"/>
                </a:solidFill>
              </a:rPr>
              <a:t> Української СРР на чолі зі Сталіним, розрахованими на придушення українського національно-визвольного руху і фізичного знищення частини українських </a:t>
            </a:r>
            <a:r>
              <a:rPr lang="vi-VN" sz="4000" i="1" dirty="0" smtClean="0">
                <a:solidFill>
                  <a:schemeClr val="bg1"/>
                </a:solidFill>
              </a:rPr>
              <a:t>селян</a:t>
            </a:r>
            <a:r>
              <a:rPr lang="uk-UA" sz="4000" i="1" dirty="0" smtClean="0">
                <a:solidFill>
                  <a:schemeClr val="bg1"/>
                </a:solidFill>
              </a:rPr>
              <a:t>.</a:t>
            </a:r>
            <a:endParaRPr lang="ru-RU" sz="4000" i="1" dirty="0">
              <a:solidFill>
                <a:schemeClr val="bg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357166"/>
            <a:ext cx="3000396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3286124"/>
            <a:ext cx="3029586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2865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948" y="0"/>
            <a:ext cx="916989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14290"/>
            <a:ext cx="8715436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u="sng" dirty="0" err="1">
                <a:solidFill>
                  <a:schemeClr val="bg1"/>
                </a:solidFill>
              </a:rPr>
              <a:t>Основними</a:t>
            </a:r>
            <a:r>
              <a:rPr lang="ru-RU" sz="2400" i="1" u="sng" dirty="0">
                <a:solidFill>
                  <a:schemeClr val="bg1"/>
                </a:solidFill>
              </a:rPr>
              <a:t> </a:t>
            </a:r>
            <a:r>
              <a:rPr lang="ru-RU" sz="2400" i="1" u="sng" dirty="0" err="1">
                <a:solidFill>
                  <a:schemeClr val="bg1"/>
                </a:solidFill>
              </a:rPr>
              <a:t>передумовами</a:t>
            </a:r>
            <a:r>
              <a:rPr lang="ru-RU" sz="2400" i="1" u="sng" dirty="0">
                <a:solidFill>
                  <a:schemeClr val="bg1"/>
                </a:solidFill>
              </a:rPr>
              <a:t> </a:t>
            </a:r>
            <a:r>
              <a:rPr lang="ru-RU" sz="2400" i="1" u="sng" dirty="0" err="1">
                <a:solidFill>
                  <a:schemeClr val="bg1"/>
                </a:solidFill>
              </a:rPr>
              <a:t>і</a:t>
            </a:r>
            <a:r>
              <a:rPr lang="ru-RU" sz="2400" i="1" u="sng" dirty="0">
                <a:solidFill>
                  <a:schemeClr val="bg1"/>
                </a:solidFill>
              </a:rPr>
              <a:t> причинами Голодомору </a:t>
            </a:r>
            <a:r>
              <a:rPr lang="ru-RU" sz="2400" i="1" u="sng" dirty="0" err="1">
                <a:solidFill>
                  <a:schemeClr val="bg1"/>
                </a:solidFill>
              </a:rPr>
              <a:t>були</a:t>
            </a:r>
            <a:r>
              <a:rPr lang="ru-RU" sz="2400" i="1" u="sng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-  </a:t>
            </a:r>
            <a:r>
              <a:rPr lang="ru-RU" sz="2400" i="1" dirty="0">
                <a:solidFill>
                  <a:schemeClr val="bg1"/>
                </a:solidFill>
              </a:rPr>
              <a:t> </a:t>
            </a:r>
            <a:r>
              <a:rPr lang="ru-RU" sz="2400" i="1" dirty="0" err="1">
                <a:solidFill>
                  <a:schemeClr val="bg1"/>
                </a:solidFill>
              </a:rPr>
              <a:t>штучна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організація</a:t>
            </a:r>
            <a:r>
              <a:rPr lang="ru-RU" sz="2400" i="1" dirty="0">
                <a:solidFill>
                  <a:schemeClr val="bg1"/>
                </a:solidFill>
              </a:rPr>
              <a:t> </a:t>
            </a:r>
            <a:r>
              <a:rPr lang="ru-RU" sz="2400" i="1" dirty="0" err="1">
                <a:solidFill>
                  <a:schemeClr val="bg1"/>
                </a:solidFill>
              </a:rPr>
              <a:t>сталінським</a:t>
            </a:r>
            <a:r>
              <a:rPr lang="ru-RU" sz="2400" i="1" dirty="0">
                <a:solidFill>
                  <a:schemeClr val="bg1"/>
                </a:solidFill>
              </a:rPr>
              <a:t> </a:t>
            </a:r>
            <a:r>
              <a:rPr lang="ru-RU" sz="2400" i="1" dirty="0" err="1">
                <a:solidFill>
                  <a:schemeClr val="bg1"/>
                </a:solidFill>
              </a:rPr>
              <a:t>керівництвом</a:t>
            </a:r>
            <a:r>
              <a:rPr lang="ru-RU" sz="2400" i="1" dirty="0">
                <a:solidFill>
                  <a:schemeClr val="bg1"/>
                </a:solidFill>
              </a:rPr>
              <a:t> голоду для того, </a:t>
            </a:r>
            <a:r>
              <a:rPr lang="ru-RU" sz="2400" i="1" dirty="0" err="1">
                <a:solidFill>
                  <a:schemeClr val="bg1"/>
                </a:solidFill>
              </a:rPr>
              <a:t>щоб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зломити</a:t>
            </a:r>
            <a:r>
              <a:rPr lang="ru-RU" sz="2400" i="1" dirty="0">
                <a:solidFill>
                  <a:schemeClr val="bg1"/>
                </a:solidFill>
              </a:rPr>
              <a:t> </a:t>
            </a:r>
            <a:r>
              <a:rPr lang="ru-RU" sz="2400" i="1" dirty="0" err="1" smtClean="0">
                <a:solidFill>
                  <a:schemeClr val="bg1"/>
                </a:solidFill>
              </a:rPr>
              <a:t>опір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>
                <a:solidFill>
                  <a:schemeClr val="bg1"/>
                </a:solidFill>
              </a:rPr>
              <a:t>села </a:t>
            </a:r>
            <a:r>
              <a:rPr lang="ru-RU" sz="2400" i="1" dirty="0" err="1">
                <a:solidFill>
                  <a:schemeClr val="bg1"/>
                </a:solidFill>
              </a:rPr>
              <a:t>політиці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суцільної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 smtClean="0">
                <a:solidFill>
                  <a:schemeClr val="bg1"/>
                </a:solidFill>
              </a:rPr>
              <a:t>колективізації</a:t>
            </a:r>
            <a:r>
              <a:rPr lang="ru-RU" sz="2400" i="1" dirty="0" smtClean="0">
                <a:solidFill>
                  <a:schemeClr val="bg1"/>
                </a:solidFill>
              </a:rPr>
              <a:t> та </a:t>
            </a:r>
            <a:r>
              <a:rPr lang="ru-RU" sz="2400" i="1" dirty="0">
                <a:solidFill>
                  <a:schemeClr val="bg1"/>
                </a:solidFill>
              </a:rPr>
              <a:t>«</a:t>
            </a:r>
            <a:r>
              <a:rPr lang="ru-RU" sz="2400" i="1" dirty="0" err="1">
                <a:solidFill>
                  <a:schemeClr val="bg1"/>
                </a:solidFill>
              </a:rPr>
              <a:t>соціалістичним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перетворенням</a:t>
            </a:r>
            <a:r>
              <a:rPr lang="ru-RU" sz="2400" i="1" dirty="0">
                <a:solidFill>
                  <a:schemeClr val="bg1"/>
                </a:solidFill>
              </a:rPr>
              <a:t>» </a:t>
            </a:r>
            <a:r>
              <a:rPr lang="ru-RU" sz="2400" i="1" dirty="0" err="1">
                <a:solidFill>
                  <a:schemeClr val="bg1"/>
                </a:solidFill>
              </a:rPr>
              <a:t>взагалі</a:t>
            </a:r>
            <a:r>
              <a:rPr lang="ru-RU" sz="2400" i="1" dirty="0" smtClean="0">
                <a:solidFill>
                  <a:schemeClr val="bg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400" i="1" dirty="0" err="1" smtClean="0">
                <a:solidFill>
                  <a:schemeClr val="bg1"/>
                </a:solidFill>
              </a:rPr>
              <a:t>непосильні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>
                <a:solidFill>
                  <a:schemeClr val="bg1"/>
                </a:solidFill>
              </a:rPr>
              <a:t>для селян </a:t>
            </a:r>
            <a:r>
              <a:rPr lang="ru-RU" sz="2400" i="1" dirty="0" err="1">
                <a:solidFill>
                  <a:schemeClr val="bg1"/>
                </a:solidFill>
              </a:rPr>
              <a:t>плани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хлібозаготівлі</a:t>
            </a:r>
            <a:r>
              <a:rPr lang="ru-RU" sz="2400" i="1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ru-RU" sz="2400" i="1" dirty="0">
                <a:solidFill>
                  <a:schemeClr val="bg1"/>
                </a:solidFill>
              </a:rPr>
              <a:t>- </a:t>
            </a:r>
            <a:r>
              <a:rPr lang="ru-RU" sz="2400" i="1" dirty="0" smtClean="0">
                <a:solidFill>
                  <a:schemeClr val="bg1"/>
                </a:solidFill>
              </a:rPr>
              <a:t>  </a:t>
            </a:r>
            <a:r>
              <a:rPr lang="ru-RU" sz="2400" i="1" dirty="0" err="1" smtClean="0">
                <a:solidFill>
                  <a:schemeClr val="bg1"/>
                </a:solidFill>
              </a:rPr>
              <a:t>політика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примусових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із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застосуванням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репресій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хлібозаготівель</a:t>
            </a:r>
            <a:r>
              <a:rPr lang="ru-RU" sz="2400" i="1" dirty="0">
                <a:solidFill>
                  <a:schemeClr val="bg1"/>
                </a:solidFill>
              </a:rPr>
              <a:t>; </a:t>
            </a:r>
            <a:r>
              <a:rPr lang="ru-RU" sz="2400" i="1" dirty="0" err="1">
                <a:solidFill>
                  <a:schemeClr val="bg1"/>
                </a:solidFill>
              </a:rPr>
              <a:t>конфіскація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владою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продовольчих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запасів</a:t>
            </a:r>
            <a:r>
              <a:rPr lang="ru-RU" sz="2400" i="1" dirty="0" smtClean="0">
                <a:solidFill>
                  <a:schemeClr val="bg1"/>
                </a:solidFill>
              </a:rPr>
              <a:t>;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-     </a:t>
            </a:r>
            <a:r>
              <a:rPr lang="ru-RU" sz="2400" i="1" dirty="0" err="1">
                <a:solidFill>
                  <a:schemeClr val="bg1"/>
                </a:solidFill>
              </a:rPr>
              <a:t>небажання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колгоспників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працювати</a:t>
            </a:r>
            <a:r>
              <a:rPr lang="ru-RU" sz="2400" i="1" dirty="0">
                <a:solidFill>
                  <a:schemeClr val="bg1"/>
                </a:solidFill>
              </a:rPr>
              <a:t> в </a:t>
            </a:r>
            <a:r>
              <a:rPr lang="ru-RU" sz="2400" i="1" dirty="0" err="1">
                <a:solidFill>
                  <a:schemeClr val="bg1"/>
                </a:solidFill>
              </a:rPr>
              <a:t>громадському</a:t>
            </a:r>
            <a:r>
              <a:rPr lang="ru-RU" sz="2400" i="1" dirty="0">
                <a:solidFill>
                  <a:schemeClr val="bg1"/>
                </a:solidFill>
              </a:rPr>
              <a:t> </a:t>
            </a:r>
            <a:r>
              <a:rPr lang="ru-RU" sz="2400" i="1" dirty="0" err="1">
                <a:solidFill>
                  <a:schemeClr val="bg1"/>
                </a:solidFill>
              </a:rPr>
              <a:t>господарстві</a:t>
            </a:r>
            <a:r>
              <a:rPr lang="ru-RU" sz="2400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892748"/>
            <a:ext cx="6000792" cy="26795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31075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894" y="0"/>
            <a:ext cx="916989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14290"/>
            <a:ext cx="5429288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400" i="1" dirty="0" err="1" smtClean="0">
                <a:solidFill>
                  <a:schemeClr val="bg1"/>
                </a:solidFill>
              </a:rPr>
              <a:t>Хлібозаготівлі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>
                <a:solidFill>
                  <a:schemeClr val="bg1"/>
                </a:solidFill>
              </a:rPr>
              <a:t>в 1931 р. в </a:t>
            </a:r>
            <a:r>
              <a:rPr lang="ru-RU" sz="2400" i="1" dirty="0" err="1">
                <a:solidFill>
                  <a:schemeClr val="bg1"/>
                </a:solidFill>
              </a:rPr>
              <a:t>Україні</a:t>
            </a:r>
            <a:r>
              <a:rPr lang="ru-RU" sz="2400" i="1" dirty="0">
                <a:solidFill>
                  <a:schemeClr val="bg1"/>
                </a:solidFill>
              </a:rPr>
              <a:t> становили 400 </a:t>
            </a:r>
            <a:r>
              <a:rPr lang="ru-RU" sz="2400" i="1" dirty="0" err="1">
                <a:solidFill>
                  <a:schemeClr val="bg1"/>
                </a:solidFill>
              </a:rPr>
              <a:t>млн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пудів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a</a:t>
            </a:r>
            <a:r>
              <a:rPr lang="ru-RU" sz="2400" i="1" dirty="0">
                <a:solidFill>
                  <a:schemeClr val="bg1"/>
                </a:solidFill>
              </a:rPr>
              <a:t> В 1931 р. - 380 </a:t>
            </a:r>
            <a:r>
              <a:rPr lang="ru-RU" sz="2400" i="1" dirty="0" err="1">
                <a:solidFill>
                  <a:schemeClr val="bg1"/>
                </a:solidFill>
              </a:rPr>
              <a:t>млн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пудів</a:t>
            </a:r>
            <a:r>
              <a:rPr lang="ru-RU" sz="2400" i="1" dirty="0">
                <a:solidFill>
                  <a:schemeClr val="bg1"/>
                </a:solidFill>
              </a:rPr>
              <a:t>. </a:t>
            </a:r>
            <a:r>
              <a:rPr lang="ru-RU" sz="2400" i="1" dirty="0" err="1">
                <a:solidFill>
                  <a:schemeClr val="bg1"/>
                </a:solidFill>
              </a:rPr>
              <a:t>Це</a:t>
            </a:r>
            <a:r>
              <a:rPr lang="ru-RU" sz="2400" i="1" dirty="0">
                <a:solidFill>
                  <a:schemeClr val="bg1"/>
                </a:solidFill>
              </a:rPr>
              <a:t> стало </a:t>
            </a:r>
            <a:r>
              <a:rPr lang="ru-RU" sz="2400" i="1" dirty="0" err="1">
                <a:solidFill>
                  <a:schemeClr val="bg1"/>
                </a:solidFill>
              </a:rPr>
              <a:t>можливим</a:t>
            </a:r>
            <a:r>
              <a:rPr lang="ru-RU" sz="2400" i="1" dirty="0">
                <a:solidFill>
                  <a:schemeClr val="bg1"/>
                </a:solidFill>
              </a:rPr>
              <a:t> за </a:t>
            </a:r>
            <a:r>
              <a:rPr lang="ru-RU" sz="2400" i="1" dirty="0" err="1">
                <a:solidFill>
                  <a:schemeClr val="bg1"/>
                </a:solidFill>
              </a:rPr>
              <a:t>рахунок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виснаження</a:t>
            </a:r>
            <a:r>
              <a:rPr lang="ru-RU" sz="2400" i="1" dirty="0">
                <a:solidFill>
                  <a:schemeClr val="bg1"/>
                </a:solidFill>
              </a:rPr>
              <a:t> села. У селян </a:t>
            </a:r>
            <a:r>
              <a:rPr lang="ru-RU" sz="2400" i="1" dirty="0" err="1">
                <a:solidFill>
                  <a:schemeClr val="bg1"/>
                </a:solidFill>
              </a:rPr>
              <a:t>вилучали</a:t>
            </a:r>
            <a:r>
              <a:rPr lang="ru-RU" sz="2400" i="1" dirty="0">
                <a:solidFill>
                  <a:schemeClr val="bg1"/>
                </a:solidFill>
              </a:rPr>
              <a:t> все зерно, у тому </a:t>
            </a:r>
            <a:r>
              <a:rPr lang="ru-RU" sz="2400" i="1" dirty="0" err="1">
                <a:solidFill>
                  <a:schemeClr val="bg1"/>
                </a:solidFill>
              </a:rPr>
              <a:t>числі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посівний</a:t>
            </a:r>
            <a:r>
              <a:rPr lang="ru-RU" sz="2400" i="1" dirty="0">
                <a:solidFill>
                  <a:schemeClr val="bg1"/>
                </a:solidFill>
              </a:rPr>
              <a:t> фонд.</a:t>
            </a:r>
          </a:p>
          <a:p>
            <a:pPr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      </a:t>
            </a:r>
            <a:r>
              <a:rPr lang="ru-RU" sz="2400" i="1" dirty="0" err="1" smtClean="0">
                <a:solidFill>
                  <a:schemeClr val="bg1"/>
                </a:solidFill>
              </a:rPr>
              <a:t>Фізично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ослаблене</a:t>
            </a:r>
            <a:r>
              <a:rPr lang="ru-RU" sz="2400" i="1" dirty="0">
                <a:solidFill>
                  <a:schemeClr val="bg1"/>
                </a:solidFill>
              </a:rPr>
              <a:t> селянство не могло </a:t>
            </a:r>
            <a:r>
              <a:rPr lang="ru-RU" sz="2400" i="1" dirty="0" err="1">
                <a:solidFill>
                  <a:schemeClr val="bg1"/>
                </a:solidFill>
              </a:rPr>
              <a:t>ефективно</a:t>
            </a:r>
            <a:r>
              <a:rPr lang="ru-RU" sz="2400" i="1" dirty="0">
                <a:solidFill>
                  <a:schemeClr val="bg1"/>
                </a:solidFill>
              </a:rPr>
              <a:t> провести </a:t>
            </a:r>
            <a:r>
              <a:rPr lang="ru-RU" sz="2400" i="1" dirty="0" err="1">
                <a:solidFill>
                  <a:schemeClr val="bg1"/>
                </a:solidFill>
              </a:rPr>
              <a:t>весняну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посівну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компанію</a:t>
            </a:r>
            <a:r>
              <a:rPr lang="ru-RU" sz="2400" i="1" dirty="0">
                <a:solidFill>
                  <a:schemeClr val="bg1"/>
                </a:solidFill>
              </a:rPr>
              <a:t> 1932 р. </a:t>
            </a:r>
            <a:r>
              <a:rPr lang="ru-RU" sz="2400" i="1" dirty="0" err="1">
                <a:solidFill>
                  <a:schemeClr val="bg1"/>
                </a:solidFill>
              </a:rPr>
              <a:t>Посіяно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було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трохи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більше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половини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запланованих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площ</a:t>
            </a:r>
            <a:r>
              <a:rPr lang="ru-RU" sz="2400" i="1" dirty="0">
                <a:solidFill>
                  <a:schemeClr val="bg1"/>
                </a:solidFill>
              </a:rPr>
              <a:t>. При </a:t>
            </a:r>
            <a:r>
              <a:rPr lang="ru-RU" sz="2400" i="1" dirty="0" err="1">
                <a:solidFill>
                  <a:schemeClr val="bg1"/>
                </a:solidFill>
              </a:rPr>
              <a:t>цьому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врожай</a:t>
            </a:r>
            <a:r>
              <a:rPr lang="ru-RU" sz="2400" i="1" dirty="0">
                <a:solidFill>
                  <a:schemeClr val="bg1"/>
                </a:solidFill>
              </a:rPr>
              <a:t> 1932 </a:t>
            </a:r>
            <a:r>
              <a:rPr lang="ru-RU" sz="2400" i="1" dirty="0" err="1">
                <a:solidFill>
                  <a:schemeClr val="bg1"/>
                </a:solidFill>
              </a:rPr>
              <a:t>p</a:t>
            </a:r>
            <a:r>
              <a:rPr lang="ru-RU" sz="2400" i="1" dirty="0">
                <a:solidFill>
                  <a:schemeClr val="bg1"/>
                </a:solidFill>
              </a:rPr>
              <a:t>., будучи </a:t>
            </a:r>
            <a:r>
              <a:rPr lang="ru-RU" sz="2400" i="1" dirty="0" err="1">
                <a:solidFill>
                  <a:schemeClr val="bg1"/>
                </a:solidFill>
              </a:rPr>
              <a:t>ненабагато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менше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середнього</a:t>
            </a:r>
            <a:r>
              <a:rPr lang="ru-RU" sz="2400" i="1" dirty="0">
                <a:solidFill>
                  <a:schemeClr val="bg1"/>
                </a:solidFill>
              </a:rPr>
              <a:t>, </a:t>
            </a:r>
            <a:r>
              <a:rPr lang="ru-RU" sz="2400" i="1" dirty="0" err="1">
                <a:solidFill>
                  <a:schemeClr val="bg1"/>
                </a:solidFill>
              </a:rPr>
              <a:t>міг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би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забезпечити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населення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України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мінімумом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продовольства</a:t>
            </a:r>
            <a:r>
              <a:rPr lang="ru-RU" sz="2400" i="1" dirty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357166"/>
            <a:ext cx="2690813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3357562"/>
            <a:ext cx="2643206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25412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156947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42852"/>
            <a:ext cx="6286544" cy="65008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</a:t>
            </a:r>
            <a:r>
              <a:rPr lang="ru-RU" b="1" i="1" dirty="0" err="1" smtClean="0">
                <a:solidFill>
                  <a:schemeClr val="bg1"/>
                </a:solidFill>
              </a:rPr>
              <a:t>Злочинна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політика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комуністичног</a:t>
            </a:r>
            <a:r>
              <a:rPr lang="ru-RU" b="1" i="1" dirty="0" smtClean="0">
                <a:solidFill>
                  <a:schemeClr val="bg1"/>
                </a:solidFill>
              </a:rPr>
              <a:t> режиму</a:t>
            </a:r>
            <a:r>
              <a:rPr lang="ru-RU" b="1" i="1" dirty="0">
                <a:solidFill>
                  <a:schemeClr val="bg1"/>
                </a:solidFill>
              </a:rPr>
              <a:t>.</a:t>
            </a:r>
            <a:r>
              <a:rPr lang="ru-RU" i="1" dirty="0">
                <a:solidFill>
                  <a:schemeClr val="bg1"/>
                </a:solidFill>
              </a:rPr>
              <a:t> Головною </a:t>
            </a:r>
            <a:r>
              <a:rPr lang="ru-RU" i="1" dirty="0" err="1">
                <a:solidFill>
                  <a:schemeClr val="bg1"/>
                </a:solidFill>
              </a:rPr>
              <a:t>безпосередньою</a:t>
            </a:r>
            <a:r>
              <a:rPr lang="ru-RU" i="1" dirty="0">
                <a:solidFill>
                  <a:schemeClr val="bg1"/>
                </a:solidFill>
              </a:rPr>
              <a:t> причиною голоду стали </a:t>
            </a:r>
            <a:r>
              <a:rPr lang="ru-RU" i="1" dirty="0" err="1">
                <a:solidFill>
                  <a:schemeClr val="bg1"/>
                </a:solidFill>
              </a:rPr>
              <a:t>хлібозаготівлі</a:t>
            </a:r>
            <a:r>
              <a:rPr lang="ru-RU" i="1" dirty="0">
                <a:solidFill>
                  <a:schemeClr val="bg1"/>
                </a:solidFill>
              </a:rPr>
              <a:t>, </a:t>
            </a:r>
            <a:r>
              <a:rPr lang="ru-RU" i="1" dirty="0" err="1">
                <a:solidFill>
                  <a:schemeClr val="bg1"/>
                </a:solidFill>
              </a:rPr>
              <a:t>які</a:t>
            </a:r>
            <a:r>
              <a:rPr lang="ru-RU" i="1" dirty="0">
                <a:solidFill>
                  <a:schemeClr val="bg1"/>
                </a:solidFill>
              </a:rPr>
              <a:t> не </a:t>
            </a:r>
            <a:r>
              <a:rPr lang="ru-RU" i="1" dirty="0" err="1">
                <a:solidFill>
                  <a:schemeClr val="bg1"/>
                </a:solidFill>
              </a:rPr>
              <a:t>припинялися</a:t>
            </a:r>
            <a:r>
              <a:rPr lang="ru-RU" i="1" dirty="0">
                <a:solidFill>
                  <a:schemeClr val="bg1"/>
                </a:solidFill>
              </a:rPr>
              <a:t>. У 1932 р. </a:t>
            </a:r>
            <a:r>
              <a:rPr lang="ru-RU" i="1" dirty="0" err="1">
                <a:solidFill>
                  <a:schemeClr val="bg1"/>
                </a:solidFill>
              </a:rPr>
              <a:t>Україна</a:t>
            </a:r>
            <a:r>
              <a:rPr lang="ru-RU" i="1" dirty="0">
                <a:solidFill>
                  <a:schemeClr val="bg1"/>
                </a:solidFill>
              </a:rPr>
              <a:t> не </a:t>
            </a:r>
            <a:r>
              <a:rPr lang="ru-RU" i="1" dirty="0" err="1">
                <a:solidFill>
                  <a:schemeClr val="bg1"/>
                </a:solidFill>
              </a:rPr>
              <a:t>виконала</a:t>
            </a:r>
            <a:r>
              <a:rPr lang="ru-RU" i="1" dirty="0">
                <a:solidFill>
                  <a:schemeClr val="bg1"/>
                </a:solidFill>
              </a:rPr>
              <a:t> план </a:t>
            </a:r>
            <a:r>
              <a:rPr lang="ru-RU" i="1" dirty="0" err="1">
                <a:solidFill>
                  <a:schemeClr val="bg1"/>
                </a:solidFill>
              </a:rPr>
              <a:t>хлібозаготівель</a:t>
            </a:r>
            <a:r>
              <a:rPr lang="ru-RU" i="1" dirty="0">
                <a:solidFill>
                  <a:schemeClr val="bg1"/>
                </a:solidFill>
              </a:rPr>
              <a:t>. Для </a:t>
            </a:r>
            <a:r>
              <a:rPr lang="ru-RU" i="1" dirty="0" err="1">
                <a:solidFill>
                  <a:schemeClr val="bg1"/>
                </a:solidFill>
              </a:rPr>
              <a:t>вилучення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хліба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із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республіки</a:t>
            </a:r>
            <a:r>
              <a:rPr lang="ru-RU" i="1" dirty="0">
                <a:solidFill>
                  <a:schemeClr val="bg1"/>
                </a:solidFill>
              </a:rPr>
              <a:t> в </a:t>
            </a:r>
            <a:r>
              <a:rPr lang="ru-RU" i="1" dirty="0" err="1">
                <a:solidFill>
                  <a:schemeClr val="bg1"/>
                </a:solidFill>
              </a:rPr>
              <a:t>Україну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прибула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спеціальна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комісія</a:t>
            </a:r>
            <a:r>
              <a:rPr lang="ru-RU" i="1" dirty="0">
                <a:solidFill>
                  <a:schemeClr val="bg1"/>
                </a:solidFill>
              </a:rPr>
              <a:t> ЦК ВКП(б) на </a:t>
            </a:r>
            <a:r>
              <a:rPr lang="ru-RU" i="1" dirty="0" err="1">
                <a:solidFill>
                  <a:schemeClr val="bg1"/>
                </a:solidFill>
              </a:rPr>
              <a:t>чолі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</a:t>
            </a:r>
            <a:r>
              <a:rPr lang="ru-RU" i="1" dirty="0">
                <a:solidFill>
                  <a:schemeClr val="bg1"/>
                </a:solidFill>
              </a:rPr>
              <a:t> головою </a:t>
            </a:r>
            <a:r>
              <a:rPr lang="ru-RU" i="1" dirty="0" err="1">
                <a:solidFill>
                  <a:schemeClr val="bg1"/>
                </a:solidFill>
              </a:rPr>
              <a:t>Раднаркому</a:t>
            </a:r>
            <a:r>
              <a:rPr lang="ru-RU" i="1" dirty="0">
                <a:solidFill>
                  <a:schemeClr val="bg1"/>
                </a:solidFill>
              </a:rPr>
              <a:t> СРСР В. </a:t>
            </a:r>
            <a:r>
              <a:rPr lang="ru-RU" i="1" dirty="0" err="1">
                <a:solidFill>
                  <a:schemeClr val="bg1"/>
                </a:solidFill>
              </a:rPr>
              <a:t>Молотовим</a:t>
            </a:r>
            <a:r>
              <a:rPr lang="ru-RU" i="1" dirty="0">
                <a:solidFill>
                  <a:schemeClr val="bg1"/>
                </a:solidFill>
              </a:rPr>
              <a:t>. До </a:t>
            </a:r>
            <a:r>
              <a:rPr lang="ru-RU" i="1" dirty="0" err="1">
                <a:solidFill>
                  <a:schemeClr val="bg1"/>
                </a:solidFill>
              </a:rPr>
              <a:t>організації</a:t>
            </a:r>
            <a:r>
              <a:rPr lang="ru-RU" i="1" dirty="0">
                <a:solidFill>
                  <a:schemeClr val="bg1"/>
                </a:solidFill>
              </a:rPr>
              <a:t> Голодомору в </a:t>
            </a:r>
            <a:r>
              <a:rPr lang="ru-RU" i="1" dirty="0" err="1">
                <a:solidFill>
                  <a:schemeClr val="bg1"/>
                </a:solidFill>
              </a:rPr>
              <a:t>Україні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були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безпосереднюпричетні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секретар</a:t>
            </a:r>
            <a:r>
              <a:rPr lang="ru-RU" i="1" dirty="0">
                <a:solidFill>
                  <a:schemeClr val="bg1"/>
                </a:solidFill>
              </a:rPr>
              <a:t> ЦК ВКП(б) Л. Каганович, </a:t>
            </a:r>
            <a:r>
              <a:rPr lang="ru-RU" i="1" dirty="0" err="1">
                <a:solidFill>
                  <a:schemeClr val="bg1"/>
                </a:solidFill>
              </a:rPr>
              <a:t>генеральний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секретар</a:t>
            </a:r>
            <a:r>
              <a:rPr lang="ru-RU" i="1" dirty="0">
                <a:solidFill>
                  <a:schemeClr val="bg1"/>
                </a:solidFill>
              </a:rPr>
              <a:t> ЦК КП(б)У </a:t>
            </a:r>
            <a:r>
              <a:rPr lang="ru-RU" i="1" dirty="0" err="1">
                <a:solidFill>
                  <a:schemeClr val="bg1"/>
                </a:solidFill>
              </a:rPr>
              <a:t>Станіслав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Косіор</a:t>
            </a:r>
            <a:r>
              <a:rPr lang="ru-RU" i="1" dirty="0">
                <a:solidFill>
                  <a:schemeClr val="bg1"/>
                </a:solidFill>
              </a:rPr>
              <a:t>, голова </a:t>
            </a:r>
            <a:r>
              <a:rPr lang="ru-RU" i="1" dirty="0" err="1">
                <a:solidFill>
                  <a:schemeClr val="bg1"/>
                </a:solidFill>
              </a:rPr>
              <a:t>Раднаркому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України</a:t>
            </a:r>
            <a:r>
              <a:rPr lang="ru-RU" i="1" dirty="0">
                <a:solidFill>
                  <a:schemeClr val="bg1"/>
                </a:solidFill>
              </a:rPr>
              <a:t> В. </a:t>
            </a:r>
            <a:r>
              <a:rPr lang="ru-RU" i="1" dirty="0" err="1">
                <a:solidFill>
                  <a:schemeClr val="bg1"/>
                </a:solidFill>
              </a:rPr>
              <a:t>Чубар</a:t>
            </a:r>
            <a:r>
              <a:rPr lang="ru-RU" i="1" dirty="0">
                <a:solidFill>
                  <a:schemeClr val="bg1"/>
                </a:solidFill>
              </a:rPr>
              <a:t> та </a:t>
            </a:r>
            <a:r>
              <a:rPr lang="ru-RU" i="1" dirty="0" err="1">
                <a:solidFill>
                  <a:schemeClr val="bg1"/>
                </a:solidFill>
              </a:rPr>
              <a:t>інші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вищі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керівники</a:t>
            </a:r>
            <a:r>
              <a:rPr lang="ru-RU" i="1" dirty="0">
                <a:solidFill>
                  <a:schemeClr val="bg1"/>
                </a:solidFill>
              </a:rPr>
              <a:t>. </a:t>
            </a:r>
            <a:r>
              <a:rPr lang="ru-RU" i="1" dirty="0" err="1">
                <a:solidFill>
                  <a:schemeClr val="bg1"/>
                </a:solidFill>
              </a:rPr>
              <a:t>Уповноважений</a:t>
            </a:r>
            <a:r>
              <a:rPr lang="ru-RU" i="1" dirty="0">
                <a:solidFill>
                  <a:schemeClr val="bg1"/>
                </a:solidFill>
              </a:rPr>
              <a:t> ЦК ВКП(б) П. </a:t>
            </a:r>
            <a:r>
              <a:rPr lang="ru-RU" i="1" dirty="0" err="1">
                <a:solidFill>
                  <a:schemeClr val="bg1"/>
                </a:solidFill>
              </a:rPr>
              <a:t>Постишев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очолив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компанію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репресій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проти</a:t>
            </a:r>
            <a:r>
              <a:rPr lang="ru-RU" i="1" dirty="0">
                <a:solidFill>
                  <a:schemeClr val="bg1"/>
                </a:solidFill>
              </a:rPr>
              <a:t> тих </a:t>
            </a:r>
            <a:r>
              <a:rPr lang="ru-RU" i="1" dirty="0" err="1">
                <a:solidFill>
                  <a:schemeClr val="bg1"/>
                </a:solidFill>
              </a:rPr>
              <a:t>комуністів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які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вилучали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недостатню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кількість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хліба</a:t>
            </a:r>
            <a:r>
              <a:rPr lang="ru-RU" i="1" dirty="0">
                <a:solidFill>
                  <a:schemeClr val="bg1"/>
                </a:solidFill>
              </a:rPr>
              <a:t> у селян. До </a:t>
            </a:r>
            <a:r>
              <a:rPr lang="ru-RU" i="1" dirty="0" err="1">
                <a:solidFill>
                  <a:schemeClr val="bg1"/>
                </a:solidFill>
              </a:rPr>
              <a:t>виконання</a:t>
            </a:r>
            <a:r>
              <a:rPr lang="ru-RU" i="1" dirty="0">
                <a:solidFill>
                  <a:schemeClr val="bg1"/>
                </a:solidFill>
              </a:rPr>
              <a:t> плану </a:t>
            </a:r>
            <a:r>
              <a:rPr lang="ru-RU" i="1" dirty="0" err="1">
                <a:solidFill>
                  <a:schemeClr val="bg1"/>
                </a:solidFill>
              </a:rPr>
              <a:t>хлібозаготівлі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окремі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адміністративно-територіальні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одиниці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України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заносилися</a:t>
            </a:r>
            <a:r>
              <a:rPr lang="ru-RU" i="1" dirty="0">
                <a:solidFill>
                  <a:schemeClr val="bg1"/>
                </a:solidFill>
              </a:rPr>
              <a:t> на «</a:t>
            </a:r>
            <a:r>
              <a:rPr lang="ru-RU" i="1" dirty="0" err="1">
                <a:solidFill>
                  <a:schemeClr val="bg1"/>
                </a:solidFill>
              </a:rPr>
              <a:t>чорну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дошку</a:t>
            </a:r>
            <a:r>
              <a:rPr lang="ru-RU" i="1" dirty="0">
                <a:solidFill>
                  <a:schemeClr val="bg1"/>
                </a:solidFill>
              </a:rPr>
              <a:t>». До </a:t>
            </a:r>
            <a:r>
              <a:rPr lang="ru-RU" i="1" dirty="0" err="1">
                <a:solidFill>
                  <a:schemeClr val="bg1"/>
                </a:solidFill>
              </a:rPr>
              <a:t>республіки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припинялися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постачання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товарів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вилучалися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продовольчі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посівні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фонди</a:t>
            </a:r>
            <a:r>
              <a:rPr lang="ru-RU" i="1" dirty="0">
                <a:solidFill>
                  <a:schemeClr val="bg1"/>
                </a:solidFill>
              </a:rPr>
              <a:t>. </a:t>
            </a:r>
            <a:r>
              <a:rPr lang="ru-RU" i="1" dirty="0" err="1">
                <a:solidFill>
                  <a:schemeClr val="bg1"/>
                </a:solidFill>
              </a:rPr>
              <a:t>Це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фактично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прирікало</a:t>
            </a:r>
            <a:r>
              <a:rPr lang="ru-RU" i="1" dirty="0">
                <a:solidFill>
                  <a:schemeClr val="bg1"/>
                </a:solidFill>
              </a:rPr>
              <a:t> людей на </a:t>
            </a:r>
            <a:r>
              <a:rPr lang="ru-RU" i="1" dirty="0" err="1">
                <a:solidFill>
                  <a:schemeClr val="bg1"/>
                </a:solidFill>
              </a:rPr>
              <a:t>голодну</a:t>
            </a:r>
            <a:r>
              <a:rPr lang="ru-RU" i="1" dirty="0">
                <a:solidFill>
                  <a:schemeClr val="bg1"/>
                </a:solidFill>
              </a:rPr>
              <a:t> смерть.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429388" y="285728"/>
            <a:ext cx="2257432" cy="3013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3714752"/>
            <a:ext cx="2509838" cy="2400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 advTm="30434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948" y="0"/>
            <a:ext cx="916989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14291"/>
            <a:ext cx="6286512" cy="35004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i="1" dirty="0" smtClean="0">
                <a:solidFill>
                  <a:schemeClr val="bg1"/>
                </a:solidFill>
              </a:rPr>
              <a:t>7 </a:t>
            </a:r>
            <a:r>
              <a:rPr lang="ru-RU" i="1" dirty="0" err="1">
                <a:solidFill>
                  <a:schemeClr val="bg1"/>
                </a:solidFill>
              </a:rPr>
              <a:t>серпня</a:t>
            </a:r>
            <a:r>
              <a:rPr lang="ru-RU" i="1" dirty="0">
                <a:solidFill>
                  <a:schemeClr val="bg1"/>
                </a:solidFill>
              </a:rPr>
              <a:t> 1932 р. </a:t>
            </a:r>
            <a:r>
              <a:rPr lang="ru-RU" i="1" dirty="0" err="1">
                <a:solidFill>
                  <a:schemeClr val="bg1"/>
                </a:solidFill>
              </a:rPr>
              <a:t>було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прийнято</a:t>
            </a:r>
            <a:r>
              <a:rPr lang="ru-RU" i="1" dirty="0">
                <a:solidFill>
                  <a:schemeClr val="bg1"/>
                </a:solidFill>
              </a:rPr>
              <a:t> закон про </a:t>
            </a:r>
            <a:r>
              <a:rPr lang="ru-RU" i="1" dirty="0" err="1">
                <a:solidFill>
                  <a:schemeClr val="bg1"/>
                </a:solidFill>
              </a:rPr>
              <a:t>охорону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соціалістичної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власності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який</a:t>
            </a:r>
            <a:r>
              <a:rPr lang="ru-RU" i="1" dirty="0">
                <a:solidFill>
                  <a:schemeClr val="bg1"/>
                </a:solidFill>
              </a:rPr>
              <a:t> в </a:t>
            </a:r>
            <a:r>
              <a:rPr lang="ru-RU" i="1" dirty="0" err="1">
                <a:solidFill>
                  <a:schemeClr val="bg1"/>
                </a:solidFill>
              </a:rPr>
              <a:t>народі</a:t>
            </a:r>
            <a:r>
              <a:rPr lang="ru-RU" i="1" dirty="0">
                <a:solidFill>
                  <a:schemeClr val="bg1"/>
                </a:solidFill>
              </a:rPr>
              <a:t> назвали </a:t>
            </a:r>
            <a:r>
              <a:rPr lang="ru-RU" i="1" u="sng" dirty="0">
                <a:solidFill>
                  <a:schemeClr val="bg1"/>
                </a:solidFill>
              </a:rPr>
              <a:t>«законом про </a:t>
            </a:r>
            <a:r>
              <a:rPr lang="ru-RU" i="1" u="sng" dirty="0" err="1">
                <a:solidFill>
                  <a:schemeClr val="bg1"/>
                </a:solidFill>
              </a:rPr>
              <a:t>п'ять</a:t>
            </a:r>
            <a:r>
              <a:rPr lang="ru-RU" i="1" u="sng" dirty="0">
                <a:solidFill>
                  <a:schemeClr val="bg1"/>
                </a:solidFill>
              </a:rPr>
              <a:t> </a:t>
            </a:r>
            <a:r>
              <a:rPr lang="ru-RU" i="1" u="sng" dirty="0" err="1">
                <a:solidFill>
                  <a:schemeClr val="bg1"/>
                </a:solidFill>
              </a:rPr>
              <a:t>колосків</a:t>
            </a:r>
            <a:r>
              <a:rPr lang="ru-RU" i="1" u="sng" dirty="0">
                <a:solidFill>
                  <a:schemeClr val="bg1"/>
                </a:solidFill>
              </a:rPr>
              <a:t>». </a:t>
            </a:r>
            <a:r>
              <a:rPr lang="ru-RU" i="1" dirty="0">
                <a:solidFill>
                  <a:schemeClr val="bg1"/>
                </a:solidFill>
              </a:rPr>
              <a:t>За </a:t>
            </a:r>
            <a:r>
              <a:rPr lang="ru-RU" i="1" dirty="0" err="1">
                <a:solidFill>
                  <a:schemeClr val="bg1"/>
                </a:solidFill>
              </a:rPr>
              <a:t>крадіжку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колгоспної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власності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передбачався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розстріл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із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конфіскацією</a:t>
            </a:r>
            <a:r>
              <a:rPr lang="ru-RU" i="1" dirty="0">
                <a:solidFill>
                  <a:schemeClr val="bg1"/>
                </a:solidFill>
              </a:rPr>
              <a:t> майна </a:t>
            </a:r>
            <a:r>
              <a:rPr lang="ru-RU" i="1" dirty="0" err="1">
                <a:solidFill>
                  <a:schemeClr val="bg1"/>
                </a:solidFill>
              </a:rPr>
              <a:t>або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позбавлення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волі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строком</a:t>
            </a:r>
            <a:r>
              <a:rPr lang="ru-RU" i="1" dirty="0">
                <a:solidFill>
                  <a:schemeClr val="bg1"/>
                </a:solidFill>
              </a:rPr>
              <a:t> не </a:t>
            </a:r>
            <a:r>
              <a:rPr lang="ru-RU" i="1" dirty="0" err="1">
                <a:solidFill>
                  <a:schemeClr val="bg1"/>
                </a:solidFill>
              </a:rPr>
              <a:t>менше</a:t>
            </a:r>
            <a:r>
              <a:rPr lang="ru-RU" i="1" dirty="0">
                <a:solidFill>
                  <a:schemeClr val="bg1"/>
                </a:solidFill>
              </a:rPr>
              <a:t> 10 </a:t>
            </a:r>
            <a:r>
              <a:rPr lang="ru-RU" i="1" dirty="0" err="1">
                <a:solidFill>
                  <a:schemeClr val="bg1"/>
                </a:solidFill>
              </a:rPr>
              <a:t>років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конфіскацією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/>
              <a:t>майна.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357562"/>
            <a:ext cx="5286412" cy="3149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357950" y="285728"/>
            <a:ext cx="2428892" cy="6215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21043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14290"/>
            <a:ext cx="6000792" cy="63579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i="1" dirty="0" smtClean="0">
                <a:solidFill>
                  <a:schemeClr val="bg1"/>
                </a:solidFill>
              </a:rPr>
              <a:t>На </a:t>
            </a:r>
            <a:r>
              <a:rPr lang="ru-RU" i="1" dirty="0">
                <a:solidFill>
                  <a:schemeClr val="bg1"/>
                </a:solidFill>
              </a:rPr>
              <a:t>початку 1933 р. в </a:t>
            </a:r>
            <a:r>
              <a:rPr lang="ru-RU" i="1" dirty="0" err="1">
                <a:solidFill>
                  <a:schemeClr val="bg1"/>
                </a:solidFill>
              </a:rPr>
              <a:t>Україні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фактично</a:t>
            </a:r>
            <a:r>
              <a:rPr lang="ru-RU" i="1" dirty="0">
                <a:solidFill>
                  <a:schemeClr val="bg1"/>
                </a:solidFill>
              </a:rPr>
              <a:t> не </a:t>
            </a:r>
            <a:r>
              <a:rPr lang="ru-RU" i="1" dirty="0" err="1">
                <a:solidFill>
                  <a:schemeClr val="bg1"/>
                </a:solidFill>
              </a:rPr>
              <a:t>залишалося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запасів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продовольства</a:t>
            </a:r>
            <a:r>
              <a:rPr lang="ru-RU" i="1" dirty="0">
                <a:solidFill>
                  <a:schemeClr val="bg1"/>
                </a:solidFill>
              </a:rPr>
              <a:t>. </a:t>
            </a:r>
            <a:r>
              <a:rPr lang="ru-RU" i="1" dirty="0" err="1">
                <a:solidFill>
                  <a:schemeClr val="bg1"/>
                </a:solidFill>
              </a:rPr>
              <a:t>Дії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партійного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керівництва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прирекли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мільйони</a:t>
            </a:r>
            <a:r>
              <a:rPr lang="ru-RU" i="1" dirty="0">
                <a:solidFill>
                  <a:schemeClr val="bg1"/>
                </a:solidFill>
              </a:rPr>
              <a:t> людей на </a:t>
            </a:r>
            <a:r>
              <a:rPr lang="ru-RU" i="1" dirty="0" err="1">
                <a:solidFill>
                  <a:schemeClr val="bg1"/>
                </a:solidFill>
              </a:rPr>
              <a:t>повільну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мученицьку</a:t>
            </a:r>
            <a:r>
              <a:rPr lang="ru-RU" i="1" dirty="0">
                <a:solidFill>
                  <a:schemeClr val="bg1"/>
                </a:solidFill>
              </a:rPr>
              <a:t> смерть Голод </a:t>
            </a:r>
            <a:r>
              <a:rPr lang="ru-RU" i="1" dirty="0" err="1">
                <a:solidFill>
                  <a:schemeClr val="bg1"/>
                </a:solidFill>
              </a:rPr>
              <a:t>охопив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також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інші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зернові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райони</a:t>
            </a:r>
            <a:r>
              <a:rPr lang="ru-RU" i="1" dirty="0">
                <a:solidFill>
                  <a:schemeClr val="bg1"/>
                </a:solidFill>
              </a:rPr>
              <a:t> СРСР - </a:t>
            </a:r>
            <a:r>
              <a:rPr lang="ru-RU" i="1" dirty="0" err="1">
                <a:solidFill>
                  <a:schemeClr val="bg1"/>
                </a:solidFill>
              </a:rPr>
              <a:t>Поволжя</a:t>
            </a:r>
            <a:r>
              <a:rPr lang="ru-RU" i="1" dirty="0">
                <a:solidFill>
                  <a:schemeClr val="bg1"/>
                </a:solidFill>
              </a:rPr>
              <a:t>, Кубань, </a:t>
            </a:r>
            <a:r>
              <a:rPr lang="ru-RU" i="1" dirty="0" err="1">
                <a:solidFill>
                  <a:schemeClr val="bg1"/>
                </a:solidFill>
              </a:rPr>
              <a:t>Північний</a:t>
            </a:r>
            <a:r>
              <a:rPr lang="ru-RU" i="1" dirty="0">
                <a:solidFill>
                  <a:schemeClr val="bg1"/>
                </a:solidFill>
              </a:rPr>
              <a:t> Кавказ.</a:t>
            </a:r>
          </a:p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      Але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найжахливіших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масштабів</a:t>
            </a:r>
            <a:r>
              <a:rPr lang="ru-RU" i="1" dirty="0">
                <a:solidFill>
                  <a:schemeClr val="bg1"/>
                </a:solidFill>
              </a:rPr>
              <a:t> голод </a:t>
            </a:r>
            <a:r>
              <a:rPr lang="ru-RU" i="1" dirty="0" err="1">
                <a:solidFill>
                  <a:schemeClr val="bg1"/>
                </a:solidFill>
              </a:rPr>
              <a:t>набув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саме</a:t>
            </a:r>
            <a:r>
              <a:rPr lang="ru-RU" i="1" dirty="0">
                <a:solidFill>
                  <a:schemeClr val="bg1"/>
                </a:solidFill>
              </a:rPr>
              <a:t> в </a:t>
            </a:r>
            <a:r>
              <a:rPr lang="ru-RU" i="1" dirty="0" err="1">
                <a:solidFill>
                  <a:schemeClr val="bg1"/>
                </a:solidFill>
              </a:rPr>
              <a:t>Україні</a:t>
            </a:r>
            <a:r>
              <a:rPr lang="ru-RU" i="1" dirty="0">
                <a:solidFill>
                  <a:schemeClr val="bg1"/>
                </a:solidFill>
              </a:rPr>
              <a:t>. Люди </a:t>
            </a:r>
            <a:r>
              <a:rPr lang="ru-RU" i="1" dirty="0" err="1">
                <a:solidFill>
                  <a:schemeClr val="bg1"/>
                </a:solidFill>
              </a:rPr>
              <a:t>вмирали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цілими</a:t>
            </a:r>
            <a:r>
              <a:rPr lang="ru-RU" i="1" dirty="0">
                <a:solidFill>
                  <a:schemeClr val="bg1"/>
                </a:solidFill>
              </a:rPr>
              <a:t> селами; </a:t>
            </a:r>
            <a:r>
              <a:rPr lang="ru-RU" i="1" dirty="0" err="1">
                <a:solidFill>
                  <a:schemeClr val="bg1"/>
                </a:solidFill>
              </a:rPr>
              <a:t>живі</a:t>
            </a:r>
            <a:r>
              <a:rPr lang="ru-RU" i="1" dirty="0">
                <a:solidFill>
                  <a:schemeClr val="bg1"/>
                </a:solidFill>
              </a:rPr>
              <a:t> не </a:t>
            </a:r>
            <a:r>
              <a:rPr lang="ru-RU" i="1" dirty="0" err="1">
                <a:solidFill>
                  <a:schemeClr val="bg1"/>
                </a:solidFill>
              </a:rPr>
              <a:t>мали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змоги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ховати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померлих</a:t>
            </a:r>
            <a:r>
              <a:rPr lang="ru-RU" i="1" dirty="0">
                <a:solidFill>
                  <a:schemeClr val="bg1"/>
                </a:solidFill>
              </a:rPr>
              <a:t>. Часто </a:t>
            </a:r>
            <a:r>
              <a:rPr lang="ru-RU" i="1" dirty="0" err="1">
                <a:solidFill>
                  <a:schemeClr val="bg1"/>
                </a:solidFill>
              </a:rPr>
              <a:t>зустрічалися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випадки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людожерства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і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трупожерства</a:t>
            </a:r>
            <a:r>
              <a:rPr lang="ru-RU" i="1" dirty="0">
                <a:solidFill>
                  <a:schemeClr val="bg1"/>
                </a:solidFill>
              </a:rPr>
              <a:t>. А </a:t>
            </a:r>
            <a:r>
              <a:rPr lang="ru-RU" i="1" dirty="0" err="1">
                <a:solidFill>
                  <a:schemeClr val="bg1"/>
                </a:solidFill>
              </a:rPr>
              <a:t>цього</a:t>
            </a:r>
            <a:r>
              <a:rPr lang="ru-RU" i="1" dirty="0">
                <a:solidFill>
                  <a:schemeClr val="bg1"/>
                </a:solidFill>
              </a:rPr>
              <a:t> часу на </a:t>
            </a:r>
            <a:r>
              <a:rPr lang="ru-RU" i="1" dirty="0" err="1">
                <a:solidFill>
                  <a:schemeClr val="bg1"/>
                </a:solidFill>
              </a:rPr>
              <a:t>сусідніх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залізничних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станція</a:t>
            </a:r>
            <a:r>
              <a:rPr lang="ru-RU" i="1" dirty="0">
                <a:solidFill>
                  <a:schemeClr val="bg1"/>
                </a:solidFill>
              </a:rPr>
              <a:t>* </a:t>
            </a:r>
            <a:r>
              <a:rPr lang="ru-RU" i="1" dirty="0" err="1">
                <a:solidFill>
                  <a:schemeClr val="bg1"/>
                </a:solidFill>
              </a:rPr>
              <a:t>під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збройною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охороною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знаходилися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тисячі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пудів</a:t>
            </a:r>
            <a:r>
              <a:rPr lang="ru-RU" i="1" dirty="0">
                <a:solidFill>
                  <a:schemeClr val="bg1"/>
                </a:solidFill>
              </a:rPr>
              <a:t> зерна, </a:t>
            </a:r>
            <a:r>
              <a:rPr lang="ru-RU" i="1" dirty="0" err="1">
                <a:solidFill>
                  <a:schemeClr val="bg1"/>
                </a:solidFill>
              </a:rPr>
              <a:t>призначеного</a:t>
            </a:r>
            <a:r>
              <a:rPr lang="ru-RU" i="1" dirty="0">
                <a:solidFill>
                  <a:schemeClr val="bg1"/>
                </a:solidFill>
              </a:rPr>
              <a:t> для </a:t>
            </a:r>
            <a:r>
              <a:rPr lang="ru-RU" i="1" dirty="0" err="1">
                <a:solidFill>
                  <a:schemeClr val="bg1"/>
                </a:solidFill>
              </a:rPr>
              <a:t>вивозу</a:t>
            </a:r>
            <a:r>
              <a:rPr lang="ru-RU" i="1" dirty="0">
                <a:solidFill>
                  <a:schemeClr val="bg1"/>
                </a:solidFill>
              </a:rPr>
              <a:t>, у тому </a:t>
            </a:r>
            <a:r>
              <a:rPr lang="ru-RU" i="1" dirty="0" err="1">
                <a:solidFill>
                  <a:schemeClr val="bg1"/>
                </a:solidFill>
              </a:rPr>
              <a:t>числі</a:t>
            </a:r>
            <a:r>
              <a:rPr lang="ru-RU" i="1" dirty="0">
                <a:solidFill>
                  <a:schemeClr val="bg1"/>
                </a:solidFill>
              </a:rPr>
              <a:t> - за кордон.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01762"/>
            <a:ext cx="2786082" cy="2141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143636" y="2428868"/>
            <a:ext cx="2789987" cy="1856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4429132"/>
            <a:ext cx="2725618" cy="1843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2769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D:\Новая папка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948" y="0"/>
            <a:ext cx="916989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42852"/>
            <a:ext cx="5715040" cy="407196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    </a:t>
            </a:r>
            <a:r>
              <a:rPr lang="ru-RU" i="1" dirty="0" err="1" smtClean="0">
                <a:solidFill>
                  <a:schemeClr val="bg1"/>
                </a:solidFill>
              </a:rPr>
              <a:t>Трагічні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події</a:t>
            </a:r>
            <a:r>
              <a:rPr lang="ru-RU" i="1" dirty="0">
                <a:solidFill>
                  <a:schemeClr val="bg1"/>
                </a:solidFill>
              </a:rPr>
              <a:t> Голодомору </a:t>
            </a:r>
            <a:r>
              <a:rPr lang="ru-RU" i="1" dirty="0" err="1">
                <a:solidFill>
                  <a:schemeClr val="bg1"/>
                </a:solidFill>
              </a:rPr>
              <a:t>покрила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завіса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r>
              <a:rPr lang="ru-RU" i="1" dirty="0" err="1">
                <a:solidFill>
                  <a:schemeClr val="bg1"/>
                </a:solidFill>
              </a:rPr>
              <a:t>мовчання</a:t>
            </a:r>
            <a:r>
              <a:rPr lang="ru-RU" i="1" dirty="0">
                <a:solidFill>
                  <a:schemeClr val="bg1"/>
                </a:solidFill>
              </a:rPr>
              <a:t>. </a:t>
            </a:r>
            <a:r>
              <a:rPr lang="ru-RU" i="1" dirty="0" err="1">
                <a:solidFill>
                  <a:schemeClr val="bg1"/>
                </a:solidFill>
              </a:rPr>
              <a:t>Було</a:t>
            </a:r>
            <a:r>
              <a:rPr lang="ru-RU" i="1" dirty="0">
                <a:solidFill>
                  <a:schemeClr val="bg1"/>
                </a:solidFill>
              </a:rPr>
              <a:t> заборонено </a:t>
            </a:r>
            <a:r>
              <a:rPr lang="ru-RU" i="1" dirty="0" err="1">
                <a:solidFill>
                  <a:schemeClr val="bg1"/>
                </a:solidFill>
              </a:rPr>
              <a:t>будь-яку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допомогу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</a:t>
            </a:r>
            <a:r>
              <a:rPr lang="ru-RU" i="1" dirty="0">
                <a:solidFill>
                  <a:schemeClr val="bg1"/>
                </a:solidFill>
              </a:rPr>
              <a:t> боку </a:t>
            </a:r>
            <a:r>
              <a:rPr lang="ru-RU" i="1" dirty="0" err="1">
                <a:solidFill>
                  <a:schemeClr val="bg1"/>
                </a:solidFill>
              </a:rPr>
              <a:t>міжнародної</a:t>
            </a:r>
            <a:r>
              <a:rPr lang="ru-RU" i="1" dirty="0">
                <a:solidFill>
                  <a:schemeClr val="bg1"/>
                </a:solidFill>
              </a:rPr>
              <a:t> та </a:t>
            </a:r>
            <a:r>
              <a:rPr lang="ru-RU" i="1" dirty="0" err="1">
                <a:solidFill>
                  <a:schemeClr val="bg1"/>
                </a:solidFill>
              </a:rPr>
              <a:t>радянської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громадськості</a:t>
            </a:r>
            <a:r>
              <a:rPr lang="ru-RU" i="1" dirty="0">
                <a:solidFill>
                  <a:schemeClr val="bg1"/>
                </a:solidFill>
              </a:rPr>
              <a:t>. </a:t>
            </a:r>
            <a:r>
              <a:rPr lang="ru-RU" i="1" dirty="0" err="1">
                <a:solidFill>
                  <a:schemeClr val="bg1"/>
                </a:solidFill>
              </a:rPr>
              <a:t>Уражені</a:t>
            </a:r>
            <a:r>
              <a:rPr lang="ru-RU" i="1" dirty="0">
                <a:solidFill>
                  <a:schemeClr val="bg1"/>
                </a:solidFill>
              </a:rPr>
              <a:t> голодом </a:t>
            </a:r>
            <a:r>
              <a:rPr lang="ru-RU" i="1" dirty="0" err="1">
                <a:solidFill>
                  <a:schemeClr val="bg1"/>
                </a:solidFill>
              </a:rPr>
              <a:t>райони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були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оточені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внутрішніми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військами</a:t>
            </a:r>
            <a:r>
              <a:rPr lang="ru-RU" i="1" dirty="0">
                <a:solidFill>
                  <a:schemeClr val="bg1"/>
                </a:solidFill>
              </a:rPr>
              <a:t>, </a:t>
            </a:r>
            <a:r>
              <a:rPr lang="ru-RU" i="1" dirty="0" err="1">
                <a:solidFill>
                  <a:schemeClr val="bg1"/>
                </a:solidFill>
              </a:rPr>
              <a:t>що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завертали</a:t>
            </a:r>
            <a:r>
              <a:rPr lang="ru-RU" i="1" dirty="0">
                <a:solidFill>
                  <a:schemeClr val="bg1"/>
                </a:solidFill>
              </a:rPr>
              <a:t> тих, </a:t>
            </a:r>
            <a:r>
              <a:rPr lang="ru-RU" i="1" dirty="0" err="1">
                <a:solidFill>
                  <a:schemeClr val="bg1"/>
                </a:solidFill>
              </a:rPr>
              <a:t>хто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намагався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дібратися</a:t>
            </a:r>
            <a:r>
              <a:rPr lang="ru-RU" i="1" dirty="0">
                <a:solidFill>
                  <a:schemeClr val="bg1"/>
                </a:solidFill>
              </a:rPr>
              <a:t> до </a:t>
            </a:r>
            <a:r>
              <a:rPr lang="ru-RU" i="1" dirty="0" err="1">
                <a:solidFill>
                  <a:schemeClr val="bg1"/>
                </a:solidFill>
              </a:rPr>
              <a:t>міста</a:t>
            </a:r>
            <a:r>
              <a:rPr lang="ru-RU" i="1" dirty="0">
                <a:solidFill>
                  <a:schemeClr val="bg1"/>
                </a:solidFill>
              </a:rPr>
              <a:t>. </a:t>
            </a:r>
            <a:r>
              <a:rPr lang="ru-RU" i="1" dirty="0" err="1">
                <a:solidFill>
                  <a:schemeClr val="bg1"/>
                </a:solidFill>
              </a:rPr>
              <a:t>Охоплені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розпачем</a:t>
            </a:r>
            <a:r>
              <a:rPr lang="ru-RU" i="1" dirty="0">
                <a:solidFill>
                  <a:schemeClr val="bg1"/>
                </a:solidFill>
              </a:rPr>
              <a:t> батьки, </a:t>
            </a:r>
            <a:r>
              <a:rPr lang="ru-RU" i="1" dirty="0" err="1">
                <a:solidFill>
                  <a:schemeClr val="bg1"/>
                </a:solidFill>
              </a:rPr>
              <a:t>намагаючись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врятувати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дітей</a:t>
            </a:r>
            <a:r>
              <a:rPr lang="ru-RU" i="1" dirty="0">
                <a:solidFill>
                  <a:schemeClr val="bg1"/>
                </a:solidFill>
              </a:rPr>
              <a:t>, везли </a:t>
            </a:r>
            <a:r>
              <a:rPr lang="ru-RU" i="1" dirty="0" err="1">
                <a:solidFill>
                  <a:schemeClr val="bg1"/>
                </a:solidFill>
              </a:rPr>
              <a:t>їх</a:t>
            </a:r>
            <a:r>
              <a:rPr lang="ru-RU" i="1" dirty="0">
                <a:solidFill>
                  <a:schemeClr val="bg1"/>
                </a:solidFill>
              </a:rPr>
              <a:t> у </a:t>
            </a:r>
            <a:r>
              <a:rPr lang="ru-RU" i="1" dirty="0" err="1">
                <a:solidFill>
                  <a:schemeClr val="bg1"/>
                </a:solidFill>
              </a:rPr>
              <a:t>міста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залишали</a:t>
            </a:r>
            <a:r>
              <a:rPr lang="ru-RU" i="1" dirty="0">
                <a:solidFill>
                  <a:schemeClr val="bg1"/>
                </a:solidFill>
              </a:rPr>
              <a:t> там - у </a:t>
            </a:r>
            <a:r>
              <a:rPr lang="ru-RU" i="1" dirty="0" err="1">
                <a:solidFill>
                  <a:schemeClr val="bg1"/>
                </a:solidFill>
              </a:rPr>
              <a:t>лікарнях</a:t>
            </a:r>
            <a:r>
              <a:rPr lang="ru-RU" i="1" dirty="0">
                <a:solidFill>
                  <a:schemeClr val="bg1"/>
                </a:solidFill>
              </a:rPr>
              <a:t>, магазинах </a:t>
            </a:r>
            <a:r>
              <a:rPr lang="ru-RU" i="1" dirty="0" err="1">
                <a:solidFill>
                  <a:schemeClr val="bg1"/>
                </a:solidFill>
              </a:rPr>
              <a:t>або</a:t>
            </a:r>
            <a:r>
              <a:rPr lang="ru-RU" i="1" dirty="0">
                <a:solidFill>
                  <a:schemeClr val="bg1"/>
                </a:solidFill>
              </a:rPr>
              <a:t> прямо на </a:t>
            </a:r>
            <a:r>
              <a:rPr lang="ru-RU" i="1" dirty="0" err="1">
                <a:solidFill>
                  <a:schemeClr val="bg1"/>
                </a:solidFill>
              </a:rPr>
              <a:t>вулицях</a:t>
            </a:r>
            <a:r>
              <a:rPr lang="ru-RU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857232"/>
            <a:ext cx="3071834" cy="25288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4143380"/>
            <a:ext cx="3571900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694" y="3786190"/>
            <a:ext cx="3357586" cy="2743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 advTm="25865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8|2.3|1.7|1.7|1.9|1.9|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8|1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5|1.9|2|1.9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5|1.7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1|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3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7|1.4|1.2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4|2.1|2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197</Words>
  <Application>Microsoft Office PowerPoint</Application>
  <PresentationFormat>Экран (4:3)</PresentationFormat>
  <Paragraphs>27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Презентація з Історії України по темі: «ГОЛОДОМОР 1932-1933 рр.» учениці 10 класу Рібої Іванни</vt:lpstr>
      <vt:lpstr>План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 Києві встановлено пам*ятник на честь Голодомору 1932-1933рр.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Історії України по темі: «ГОЛОДОМОР 1932-1933 рр.» учениці 10 класу Рібої Іванни</dc:title>
  <dc:creator>Dim</dc:creator>
  <cp:lastModifiedBy>Dim</cp:lastModifiedBy>
  <cp:revision>9</cp:revision>
  <dcterms:created xsi:type="dcterms:W3CDTF">2013-03-28T14:55:30Z</dcterms:created>
  <dcterms:modified xsi:type="dcterms:W3CDTF">2013-03-28T16:21:14Z</dcterms:modified>
</cp:coreProperties>
</file>