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05D237-DAFC-4C16-8E67-DA2C6D9E03DF}" type="datetimeFigureOut">
              <a:rPr lang="uk-UA" smtClean="0"/>
              <a:t>15.04.2013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78B55E-348F-4D36-AF83-262F431E10A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0925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F1D66-33F7-4EE4-BFAA-2DDB8BAE0A00}" type="datetimeFigureOut">
              <a:rPr lang="uk-UA" smtClean="0"/>
              <a:t>15.04.2013</a:t>
            </a:fld>
            <a:endParaRPr lang="uk-UA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E688-4E9F-4467-912E-C9DA8E8373A9}" type="slidenum">
              <a:rPr lang="uk-UA" smtClean="0"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F1D66-33F7-4EE4-BFAA-2DDB8BAE0A00}" type="datetimeFigureOut">
              <a:rPr lang="uk-UA" smtClean="0"/>
              <a:t>15.04.2013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E688-4E9F-4467-912E-C9DA8E8373A9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F1D66-33F7-4EE4-BFAA-2DDB8BAE0A00}" type="datetimeFigureOut">
              <a:rPr lang="uk-UA" smtClean="0"/>
              <a:t>15.04.2013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E688-4E9F-4467-912E-C9DA8E8373A9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F1D66-33F7-4EE4-BFAA-2DDB8BAE0A00}" type="datetimeFigureOut">
              <a:rPr lang="uk-UA" smtClean="0"/>
              <a:t>15.04.2013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E688-4E9F-4467-912E-C9DA8E8373A9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F1D66-33F7-4EE4-BFAA-2DDB8BAE0A00}" type="datetimeFigureOut">
              <a:rPr lang="uk-UA" smtClean="0"/>
              <a:t>15.04.2013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E688-4E9F-4467-912E-C9DA8E8373A9}" type="slidenum">
              <a:rPr lang="uk-UA" smtClean="0"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F1D66-33F7-4EE4-BFAA-2DDB8BAE0A00}" type="datetimeFigureOut">
              <a:rPr lang="uk-UA" smtClean="0"/>
              <a:t>15.04.2013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E688-4E9F-4467-912E-C9DA8E8373A9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F1D66-33F7-4EE4-BFAA-2DDB8BAE0A00}" type="datetimeFigureOut">
              <a:rPr lang="uk-UA" smtClean="0"/>
              <a:t>15.04.2013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E688-4E9F-4467-912E-C9DA8E8373A9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F1D66-33F7-4EE4-BFAA-2DDB8BAE0A00}" type="datetimeFigureOut">
              <a:rPr lang="uk-UA" smtClean="0"/>
              <a:t>15.04.2013</a:t>
            </a:fld>
            <a:endParaRPr lang="uk-UA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E688-4E9F-4467-912E-C9DA8E8373A9}" type="slidenum">
              <a:rPr lang="uk-UA" smtClean="0"/>
              <a:t>‹#›</a:t>
            </a:fld>
            <a:endParaRPr lang="uk-UA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F1D66-33F7-4EE4-BFAA-2DDB8BAE0A00}" type="datetimeFigureOut">
              <a:rPr lang="uk-UA" smtClean="0"/>
              <a:t>15.04.2013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E688-4E9F-4467-912E-C9DA8E8373A9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F1D66-33F7-4EE4-BFAA-2DDB8BAE0A00}" type="datetimeFigureOut">
              <a:rPr lang="uk-UA" smtClean="0"/>
              <a:t>15.04.2013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2737E688-4E9F-4467-912E-C9DA8E8373A9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80DF1D66-33F7-4EE4-BFAA-2DDB8BAE0A00}" type="datetimeFigureOut">
              <a:rPr lang="uk-UA" smtClean="0"/>
              <a:t>15.04.2013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E688-4E9F-4467-912E-C9DA8E8373A9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80DF1D66-33F7-4EE4-BFAA-2DDB8BAE0A00}" type="datetimeFigureOut">
              <a:rPr lang="uk-UA" smtClean="0"/>
              <a:t>15.04.2013</a:t>
            </a:fld>
            <a:endParaRPr lang="uk-UA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2737E688-4E9F-4467-912E-C9DA8E8373A9}" type="slidenum">
              <a:rPr lang="uk-UA" smtClean="0"/>
              <a:t>‹#›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6632"/>
            <a:ext cx="4464496" cy="547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692696"/>
            <a:ext cx="3960440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Міні-проект:                 «Олександр</a:t>
            </a:r>
          </a:p>
          <a:p>
            <a:r>
              <a:rPr lang="uk-UA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Сергійович</a:t>
            </a:r>
          </a:p>
          <a:p>
            <a:r>
              <a:rPr lang="uk-UA" sz="36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Пушкін»</a:t>
            </a:r>
            <a:endParaRPr lang="uk-UA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4627141"/>
            <a:ext cx="3672408" cy="1569660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r>
              <a:rPr lang="uk-U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Учня 9 класу</a:t>
            </a:r>
          </a:p>
          <a:p>
            <a:r>
              <a:rPr lang="uk-UA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Моліцького</a:t>
            </a:r>
            <a:r>
              <a:rPr lang="uk-U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Василя</a:t>
            </a:r>
            <a:endParaRPr lang="uk-UA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9592" y="3008620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(1799-1837)</a:t>
            </a:r>
            <a:endParaRPr lang="uk-UA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229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68"/>
    </mc:Choice>
    <mc:Fallback xmlns="">
      <p:transition spd="slow" advTm="21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5" dur="2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decel="5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accel="5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decel="5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accel="5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5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5" dur="2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decel="5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accel="5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decel="5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accel="5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5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2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decel="5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accel="5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decel="5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accel="5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260647"/>
            <a:ext cx="6850401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Близькі</a:t>
            </a: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друзі</a:t>
            </a: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Пушкіна</a:t>
            </a: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по </a:t>
            </a:r>
            <a:r>
              <a:rPr lang="ru-RU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Ліцею</a:t>
            </a:r>
            <a:endParaRPr lang="uk-UA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2517775" cy="285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5" y="1543654"/>
            <a:ext cx="2457450" cy="293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24744"/>
            <a:ext cx="2520280" cy="285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4427" y="4066619"/>
            <a:ext cx="4572000" cy="830997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Антон Антонович</a:t>
            </a:r>
          </a:p>
          <a:p>
            <a:r>
              <a:rPr lang="uk-UA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</a:t>
            </a:r>
            <a:r>
              <a:rPr lang="uk-UA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Дельвіг</a:t>
            </a:r>
            <a:endParaRPr lang="uk-UA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27213" y="4605024"/>
            <a:ext cx="4425479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Вільгельм Карлович</a:t>
            </a:r>
          </a:p>
          <a:p>
            <a:r>
              <a:rPr lang="uk-UA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Кюхельбекер</a:t>
            </a:r>
            <a:endParaRPr lang="uk-UA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18448" y="4060002"/>
            <a:ext cx="4572000" cy="830997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Іван Іванович</a:t>
            </a:r>
          </a:p>
          <a:p>
            <a:r>
              <a:rPr lang="uk-UA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Пущин</a:t>
            </a:r>
            <a:endParaRPr lang="uk-UA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3443" y="5687029"/>
            <a:ext cx="8527784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Пушкін зберіг </a:t>
            </a:r>
            <a:r>
              <a:rPr lang="uk-UA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ліцейську дружбу на все життя</a:t>
            </a:r>
            <a:endParaRPr lang="uk-UA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871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85"/>
    </mc:Choice>
    <mc:Fallback xmlns="">
      <p:transition spd="slow" advTm="23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4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4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400" decel="100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400" decel="100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4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4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3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400" decel="100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400" decel="100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3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4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4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400" decel="100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400" decel="100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3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4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4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3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4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4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4352" y="192102"/>
            <a:ext cx="7704856" cy="43088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"</a:t>
            </a:r>
            <a:r>
              <a:rPr lang="ru-RU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Пушкін</a:t>
            </a:r>
            <a:r>
              <a: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 </a:t>
            </a:r>
            <a:r>
              <a:rPr lang="ru-RU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Царському</a:t>
            </a:r>
            <a:r>
              <a: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Селі</a:t>
            </a:r>
            <a:r>
              <a: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", картина І. </a:t>
            </a:r>
            <a:r>
              <a:rPr lang="ru-RU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Рєпіна</a:t>
            </a:r>
            <a:r>
              <a: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1911.</a:t>
            </a:r>
            <a:endParaRPr lang="uk-UA" sz="2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" y="622989"/>
            <a:ext cx="7626350" cy="431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8825" y="5103674"/>
            <a:ext cx="7626350" cy="163121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 1815 р. Пушкін з тріумфом прочитав на екзамені свій вірш "Спогад у Царському Селі" у присутності знаменитого поета Г. </a:t>
            </a:r>
            <a:r>
              <a:rPr lang="uk-UA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Державіна. </a:t>
            </a:r>
            <a:r>
              <a:rPr lang="uk-UA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Термін перебування в ліцеї кінчився влітку 1817 року.</a:t>
            </a:r>
          </a:p>
          <a:p>
            <a:pPr algn="ctr"/>
            <a:r>
              <a:rPr lang="uk-UA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 червня відбулися випускні іспити.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309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00"/>
    </mc:Choice>
    <mc:Fallback xmlns="">
      <p:transition spd="slow" advTm="31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1" y="476672"/>
            <a:ext cx="4176905" cy="6048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28425" y="332655"/>
            <a:ext cx="4572000" cy="6494085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Ліцей</a:t>
            </a:r>
            <a:r>
              <a:rPr lang="ru-RU" sz="2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замінив</a:t>
            </a:r>
            <a:r>
              <a:rPr lang="ru-RU" sz="2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Пушкіну</a:t>
            </a:r>
            <a:r>
              <a:rPr lang="ru-RU" sz="2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дитинство</a:t>
            </a:r>
            <a:r>
              <a:rPr lang="ru-RU" sz="2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ru-RU" sz="2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Ліцей</a:t>
            </a:r>
            <a:r>
              <a:rPr lang="ru-RU" sz="2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був</a:t>
            </a:r>
            <a:r>
              <a:rPr lang="ru-RU" sz="2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закінчений</a:t>
            </a:r>
            <a:r>
              <a:rPr lang="ru-RU" sz="2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- </a:t>
            </a:r>
            <a:r>
              <a:rPr lang="ru-RU" sz="2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дитинство</a:t>
            </a:r>
            <a:r>
              <a:rPr lang="ru-RU" sz="2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пройшло</a:t>
            </a:r>
            <a:r>
              <a:rPr lang="ru-RU" sz="2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</a:t>
            </a:r>
            <a:r>
              <a:rPr lang="ru-RU" sz="2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Почалася</a:t>
            </a:r>
            <a:r>
              <a:rPr lang="ru-RU" sz="2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життя</a:t>
            </a:r>
            <a:r>
              <a:rPr lang="ru-RU" sz="2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</a:t>
            </a:r>
            <a:r>
              <a:rPr lang="ru-RU" sz="2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Пушкін</a:t>
            </a:r>
            <a:r>
              <a:rPr lang="ru-RU" sz="2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переїхав</a:t>
            </a:r>
            <a:r>
              <a:rPr lang="ru-RU" sz="2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до Петербурга і вступив до </a:t>
            </a:r>
            <a:r>
              <a:rPr lang="ru-RU" sz="2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колегії</a:t>
            </a:r>
            <a:r>
              <a:rPr lang="ru-RU" sz="2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закордонних</a:t>
            </a:r>
            <a:r>
              <a:rPr lang="ru-RU" sz="2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справ у </a:t>
            </a:r>
            <a:r>
              <a:rPr lang="ru-RU" sz="2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чині</a:t>
            </a:r>
            <a:r>
              <a:rPr lang="ru-RU" sz="2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колезького</a:t>
            </a:r>
            <a:r>
              <a:rPr lang="ru-RU" sz="2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секретаря, але служба мало </a:t>
            </a:r>
            <a:r>
              <a:rPr lang="ru-RU" sz="2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цікавила</a:t>
            </a:r>
            <a:r>
              <a:rPr lang="ru-RU" sz="2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його</a:t>
            </a:r>
            <a:r>
              <a:rPr lang="ru-RU" sz="2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</a:t>
            </a:r>
            <a:r>
              <a:rPr lang="ru-RU" sz="2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Він</a:t>
            </a:r>
            <a:r>
              <a:rPr lang="ru-RU" sz="2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захоплювався</a:t>
            </a:r>
            <a:r>
              <a:rPr lang="ru-RU" sz="2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театром, балами, став </a:t>
            </a:r>
            <a:r>
              <a:rPr lang="ru-RU" sz="2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учасником</a:t>
            </a:r>
            <a:r>
              <a:rPr lang="ru-RU" sz="2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різних</a:t>
            </a:r>
            <a:r>
              <a:rPr lang="ru-RU" sz="2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літературних</a:t>
            </a:r>
            <a:r>
              <a:rPr lang="ru-RU" sz="2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товариств</a:t>
            </a:r>
            <a:r>
              <a:rPr lang="ru-RU" sz="2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ru-RU" sz="2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завів</a:t>
            </a:r>
            <a:r>
              <a:rPr lang="ru-RU" sz="2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багато</a:t>
            </a:r>
            <a:r>
              <a:rPr lang="ru-RU" sz="2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знайомих</a:t>
            </a:r>
            <a:r>
              <a:rPr lang="ru-RU" sz="2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uk-UA" sz="2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47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78"/>
    </mc:Choice>
    <mc:Fallback xmlns="">
      <p:transition spd="slow" advTm="33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7963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3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5" fill="hold">
                                          <p:stCondLst>
                                            <p:cond delay="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" decel="50000" autoRev="1" fill="hold">
                                          <p:stCondLst>
                                            <p:cond delay="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" fill="hold">
                                          <p:stCondLst>
                                            <p:cond delay="7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1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3284984"/>
            <a:ext cx="7488832" cy="34163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 </a:t>
            </a:r>
            <a:r>
              <a:rPr lang="ru-RU" sz="3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перші</a:t>
            </a: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роки </a:t>
            </a:r>
            <a:r>
              <a:rPr lang="ru-RU" sz="3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після</a:t>
            </a: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закінчення</a:t>
            </a: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Ліцею</a:t>
            </a: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ним </a:t>
            </a:r>
            <a:r>
              <a:rPr lang="ru-RU" sz="3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були</a:t>
            </a: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написані</a:t>
            </a: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вірші</a:t>
            </a: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:"Домовому", "Деревня," </a:t>
            </a:r>
          </a:p>
          <a:p>
            <a:pPr algn="ctr"/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 К Чаадаеву", 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    ода </a:t>
            </a: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"Вольность", поэма "Руслан и Людмила". </a:t>
            </a:r>
            <a:endParaRPr lang="uk-UA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4391"/>
            <a:ext cx="6624736" cy="3110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206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52"/>
    </mc:Choice>
    <mc:Fallback xmlns="">
      <p:transition spd="slow" advTm="17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decel="100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accel="10000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accel="10000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ojar1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214530"/>
            <a:ext cx="2487613" cy="1857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5" descr="carevn1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75" y="214530"/>
            <a:ext cx="1785938" cy="1895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7" descr="Riba1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5063" y="214530"/>
            <a:ext cx="2462212" cy="1838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6" descr="carevni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38" y="4215030"/>
            <a:ext cx="2160587" cy="2405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687" y="4152941"/>
            <a:ext cx="2206625" cy="2457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 descr="salt3i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00813" y="4214813"/>
            <a:ext cx="2144712" cy="238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47153" y="2261044"/>
            <a:ext cx="7849691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Справжнім скарбом була для Пушкіна кожна казка його доброї і самобутньо талановитої няні </a:t>
            </a:r>
            <a:r>
              <a:rPr lang="uk-UA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Аріни</a:t>
            </a:r>
            <a:r>
              <a:rPr lang="uk-UA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uk-UA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Родіонівної</a:t>
            </a:r>
            <a:r>
              <a:rPr lang="uk-UA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</a:t>
            </a:r>
            <a:r>
              <a:rPr lang="uk-UA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"Він все з нею, коли вдома", згадували дворові люди </a:t>
            </a:r>
            <a:r>
              <a:rPr lang="uk-UA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з</a:t>
            </a:r>
            <a:r>
              <a:rPr lang="uk-UA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Михайлівського.</a:t>
            </a:r>
          </a:p>
          <a:p>
            <a:pPr algn="ctr"/>
            <a:r>
              <a:rPr lang="uk-UA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Багато її </a:t>
            </a:r>
            <a:r>
              <a:rPr lang="uk-UA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казок Пушкін </a:t>
            </a:r>
            <a:r>
              <a:rPr lang="uk-UA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використав згодом як сюжети власних казок (у віршах).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678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03"/>
    </mc:Choice>
    <mc:Fallback xmlns="">
      <p:transition spd="slow" advTm="32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88640"/>
            <a:ext cx="7992888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Пушкін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по-справжньому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міцно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любив свою няню і написав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кілька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зворушливих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віршів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звернених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до 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неї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uk-UA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3957" y="1412776"/>
            <a:ext cx="3238500" cy="435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11560" y="5783606"/>
            <a:ext cx="4572000" cy="1015663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Иллюстрация </a:t>
            </a:r>
          </a:p>
          <a:p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 стихотворению </a:t>
            </a:r>
          </a:p>
          <a:p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«Зимний вечер»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23928" y="1225689"/>
            <a:ext cx="4572000" cy="532453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…Наша ветхая лачужка</a:t>
            </a:r>
          </a:p>
          <a:p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 печальна и темна.</a:t>
            </a:r>
          </a:p>
          <a:p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Что же ты, моя старушка,</a:t>
            </a:r>
          </a:p>
          <a:p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Приумолкла у окна?</a:t>
            </a:r>
          </a:p>
          <a:p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Или бури завываньем</a:t>
            </a:r>
          </a:p>
          <a:p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Ты, мой друг, утомлена,</a:t>
            </a:r>
          </a:p>
          <a:p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Или дремлешь под жужжаньем</a:t>
            </a:r>
          </a:p>
          <a:p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Своего веретена?</a:t>
            </a:r>
          </a:p>
          <a:p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Выпьем, добрая подружка </a:t>
            </a:r>
          </a:p>
          <a:p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Бедной юности моей, </a:t>
            </a:r>
          </a:p>
          <a:p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Выпьем с горя; где же кружка? </a:t>
            </a:r>
          </a:p>
          <a:p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Сердцу будет веселей. </a:t>
            </a:r>
          </a:p>
          <a:p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Спой мне песню, как синица </a:t>
            </a:r>
          </a:p>
          <a:p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Тихо за морем жила; </a:t>
            </a:r>
          </a:p>
          <a:p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Спой мне песню, как девица </a:t>
            </a:r>
          </a:p>
          <a:p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 водой поутру шла…</a:t>
            </a:r>
          </a:p>
          <a:p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 </a:t>
            </a:r>
            <a:r>
              <a:rPr lang="ru-RU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А.С.Пушкин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«Зимний вечер»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64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15"/>
    </mc:Choice>
    <mc:Fallback xmlns="">
      <p:transition spd="slow" advTm="52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  <p:bldP spid="6" grpId="0"/>
      <p:bldP spid="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27984" y="260648"/>
            <a:ext cx="4572000" cy="6894195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 травня 1830 </a:t>
            </a:r>
            <a:r>
              <a:rPr lang="uk-UA" sz="2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відбулися, </a:t>
            </a:r>
            <a:r>
              <a:rPr lang="uk-UA" sz="2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нарешті, заручини Пушкіна з Наталією </a:t>
            </a:r>
            <a:r>
              <a:rPr lang="uk-UA" sz="2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Гончаровою</a:t>
            </a:r>
            <a:r>
              <a:rPr lang="uk-UA" sz="2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Батько виділив йому село </a:t>
            </a:r>
            <a:r>
              <a:rPr lang="uk-UA" sz="2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Кістеневку</a:t>
            </a:r>
            <a:r>
              <a:rPr lang="uk-UA" sz="2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з 200 душами селян, </a:t>
            </a:r>
            <a:r>
              <a:rPr lang="uk-UA" sz="2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розташоване </a:t>
            </a:r>
            <a:r>
              <a:rPr lang="uk-UA" sz="2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Нижньогородській губернії, поблизу від батькового маєтку </a:t>
            </a:r>
            <a:r>
              <a:rPr lang="uk-UA" sz="2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      с. Болдіно</a:t>
            </a:r>
            <a:r>
              <a:rPr lang="uk-UA" sz="2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Поет вирушив туди, однак </a:t>
            </a:r>
            <a:r>
              <a:rPr lang="uk-UA" sz="2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uk-UA" sz="2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</a:t>
            </a:r>
            <a:r>
              <a:rPr lang="uk-UA" sz="2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Москві почалася </a:t>
            </a:r>
            <a:r>
              <a:rPr lang="uk-UA" sz="2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епідемія </a:t>
            </a:r>
            <a:r>
              <a:rPr lang="uk-UA" sz="2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холери, </a:t>
            </a:r>
            <a:r>
              <a:rPr lang="uk-UA" sz="2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 розставлені всюди карантини затримали Пушкіна в Болдіно</a:t>
            </a:r>
          </a:p>
        </p:txBody>
      </p:sp>
      <p:pic>
        <p:nvPicPr>
          <p:cNvPr id="3" name="Picture 1" descr="C:\Documents and Settings\Admin\Рабочий стол\Пушкин\boldino_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357188"/>
            <a:ext cx="3949700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6" y="3507690"/>
            <a:ext cx="3932237" cy="273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916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3"/>
    </mc:Choice>
    <mc:Fallback xmlns="">
      <p:transition spd="slow" advTm="4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32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97288" y="692696"/>
            <a:ext cx="4392488" cy="600164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цей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час ним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були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створені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«Повести Белкина»,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Маленькие трагедии»: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Скупой рыцарь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Моцарт 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Сальери»,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Каменный гость»,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Пир 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 время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чумы», поема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Домик 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Коломне», завершений 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весь роман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«Евгений Онегин»,  </a:t>
            </a:r>
            <a:r>
              <a:rPr lang="ru-RU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повість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«История 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села </a:t>
            </a:r>
            <a:r>
              <a:rPr lang="ru-RU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Горюхина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Сказка 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 попе и работнике его </a:t>
            </a:r>
            <a:r>
              <a:rPr lang="ru-RU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Балде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критичні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статті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безліч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віршів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</a:t>
            </a:r>
            <a:endParaRPr lang="uk-UA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Picture 1" descr="E:\новое\новое\boldino_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310" y="525938"/>
            <a:ext cx="3697288" cy="596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077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41"/>
    </mc:Choice>
    <mc:Fallback xmlns="">
      <p:transition spd="slow" advTm="39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Москва. Арбат, 35. Мемориальный отдел Государственного музея Пушкина - Квартира А.С. Пушкина на Арбате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334215"/>
            <a:ext cx="35814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Последняя квартира А.С. Пушкина на Набережной Мойки, 12, в Петербурге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0" y="3357563"/>
            <a:ext cx="3540125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211960" y="334215"/>
            <a:ext cx="4572000" cy="3046988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18 лютого 1831 в церкві Вознесіння Господнього відбулося його вінчання з Н. М. </a:t>
            </a:r>
            <a:r>
              <a:rPr lang="uk-UA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Гончаровою</a:t>
            </a:r>
            <a:r>
              <a:rPr lang="uk-UA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</a:t>
            </a:r>
            <a:r>
              <a:rPr lang="uk-UA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Перші місяці сімейного життя він провів із дружиною в Москві, знявши квартиру на Арбаті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2847728"/>
            <a:ext cx="4572000" cy="707886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Квартира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Пушкіна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Москві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на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Арбаті</a:t>
            </a:r>
            <a:endParaRPr lang="uk-UA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67360" y="5572125"/>
            <a:ext cx="4572000" cy="1015663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Квартира 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Пушкіна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</a:t>
            </a:r>
          </a:p>
          <a:p>
            <a:pPr algn="ctr"/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Петербурзі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 </a:t>
            </a:r>
          </a:p>
          <a:p>
            <a:pPr algn="ctr"/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Набережній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Мойки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750" y="4413569"/>
            <a:ext cx="4572000" cy="1200329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середини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жовтня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1831 р. і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вже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до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кінця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життя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Пушкін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із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сім'єю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живе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Петербурзі</a:t>
            </a:r>
            <a:endParaRPr lang="uk-UA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918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59"/>
    </mc:Choice>
    <mc:Fallback xmlns="">
      <p:transition spd="slow" advTm="35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8" grpId="0"/>
      <p:bldP spid="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:\новое\новое\pushkina_m_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313" y="357187"/>
            <a:ext cx="200025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E:\новое\новое\pushkina_n_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57188"/>
            <a:ext cx="212725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E:\новое\новое\pushkin_a_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71750" y="3857626"/>
            <a:ext cx="1943100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E:\новое\новое\pushkin_g_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3857625"/>
            <a:ext cx="2047875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23527" y="620688"/>
            <a:ext cx="2176785" cy="163121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Старша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дочка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Марія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Олександрівна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Пушкіна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(1832-1919р.)</a:t>
            </a:r>
            <a:endParaRPr lang="uk-UA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12972" y="595396"/>
            <a:ext cx="2331028" cy="163121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Молодша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дочка  </a:t>
            </a:r>
          </a:p>
          <a:p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Наталя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Олександрівна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</a:t>
            </a:r>
          </a:p>
          <a:p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Пушкіна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</a:p>
          <a:p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1836-1913р.)</a:t>
            </a:r>
            <a:endParaRPr lang="uk-UA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1763" y="4149080"/>
            <a:ext cx="2500312" cy="163121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Старший 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син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</a:p>
          <a:p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Олександр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Олександрович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</a:p>
          <a:p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Пушкін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</a:t>
            </a:r>
          </a:p>
          <a:p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1833-1914р.)</a:t>
            </a:r>
            <a:endParaRPr lang="uk-UA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699250" y="4149080"/>
            <a:ext cx="2337245" cy="163121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Молодший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син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Григорій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Олександрович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Пушкін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</a:t>
            </a:r>
          </a:p>
          <a:p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1835-1913р.)</a:t>
            </a:r>
            <a:endParaRPr lang="uk-UA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27584" y="3105835"/>
            <a:ext cx="7632848" cy="43088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 </a:t>
            </a:r>
            <a:r>
              <a:rPr lang="ru-RU" sz="2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О.С.Пушкіна</a:t>
            </a:r>
            <a:r>
              <a:rPr lang="ru-RU" sz="2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і </a:t>
            </a:r>
            <a:r>
              <a:rPr lang="ru-RU" sz="2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Наталії</a:t>
            </a:r>
            <a:r>
              <a:rPr lang="ru-RU" sz="2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Гончарової</a:t>
            </a:r>
            <a:r>
              <a:rPr lang="ru-RU" sz="2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було</a:t>
            </a:r>
            <a:r>
              <a:rPr lang="ru-RU" sz="2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четверо </a:t>
            </a:r>
            <a:r>
              <a:rPr lang="ru-RU" sz="2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дітей</a:t>
            </a:r>
            <a:endParaRPr lang="uk-UA" sz="2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232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85"/>
    </mc:Choice>
    <mc:Fallback xmlns="">
      <p:transition spd="slow" advTm="29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404664"/>
            <a:ext cx="4181475" cy="545623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404663"/>
            <a:ext cx="3960440" cy="55092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червня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1799</a:t>
            </a:r>
          </a:p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Москві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дворянській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поміщицьк</a:t>
            </a:r>
            <a:r>
              <a:rPr lang="uk-UA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ій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сім'ї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Пушкіних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народився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хлопчик,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якому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судилося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стати одним з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найбільших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поетів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Росії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uk-UA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31000" y="6045566"/>
            <a:ext cx="4166489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Пушкін-дитина</a:t>
            </a:r>
            <a:r>
              <a:rPr lang="uk-UA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(1800-1802)</a:t>
            </a:r>
            <a:endParaRPr lang="uk-UA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508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9"/>
    </mc:Choice>
    <mc:Fallback xmlns="">
      <p:transition spd="slow" advTm="21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Пушкин\dantes_h16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5" y="357188"/>
            <a:ext cx="2571750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C:\Documents and Settings\Admin\Рабочий стол\Пушкин\Duel_of_Pushlin_and_dAnthes_Naumov185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3" y="3786188"/>
            <a:ext cx="4029075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851920" y="563584"/>
            <a:ext cx="4572000" cy="2677656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 початку 1834 р. в </a:t>
            </a:r>
            <a:r>
              <a:rPr lang="ru-RU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Петербурзі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з'явився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француз барон Дантес. </a:t>
            </a:r>
            <a:r>
              <a:rPr lang="ru-RU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Він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закохався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 дружину </a:t>
            </a:r>
            <a:r>
              <a:rPr lang="ru-RU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Пушкіна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і став</a:t>
            </a:r>
          </a:p>
          <a:p>
            <a:pPr algn="ctr"/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 нею </a:t>
            </a:r>
            <a:r>
              <a:rPr lang="ru-RU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доглядати</a:t>
            </a:r>
            <a:endParaRPr lang="uk-UA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95228" y="3416132"/>
            <a:ext cx="3510576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Ж. </a:t>
            </a:r>
            <a:r>
              <a:rPr lang="uk-UA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Дантес-Геккерн</a:t>
            </a:r>
            <a:r>
              <a:rPr lang="uk-UA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</a:t>
            </a:r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1830 </a:t>
            </a:r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рр</a:t>
            </a:r>
            <a:r>
              <a:rPr lang="uk-UA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14375" y="4221088"/>
            <a:ext cx="3715850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 лютого 1837, в 5-ій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годині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вечора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на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Чорній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річці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Петербурзі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відбулася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фатальна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дуель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на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якій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Пушкін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був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смертельно поранений.</a:t>
            </a:r>
            <a:endParaRPr lang="uk-UA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117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6"/>
    </mc:Choice>
    <mc:Fallback xmlns="">
      <p:transition spd="slow" advTm="32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Documents and Settings\Admin\Рабочий стол\пушкин1\image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559" y="692423"/>
            <a:ext cx="4452799" cy="5040089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5868144" y="476672"/>
            <a:ext cx="2808312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Проживши 2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дні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страшних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муках,</a:t>
            </a:r>
          </a:p>
          <a:p>
            <a:pPr algn="ctr"/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Пушкін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помер</a:t>
            </a:r>
          </a:p>
          <a:p>
            <a:pPr algn="ctr"/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10 лютого</a:t>
            </a:r>
          </a:p>
          <a:p>
            <a:pPr algn="ctr"/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1837</a:t>
            </a:r>
            <a:endParaRPr lang="uk-UA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52686" y="4221088"/>
            <a:ext cx="2823770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«Солнце 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русской поэзии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закатилось»,- писав 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В. Жуковский</a:t>
            </a:r>
            <a:endParaRPr lang="uk-UA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107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86"/>
    </mc:Choice>
    <mc:Fallback xmlns="">
      <p:transition spd="slow" advTm="24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9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9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9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7584" y="188640"/>
            <a:ext cx="7416824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Смерть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поета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стала</a:t>
            </a:r>
          </a:p>
          <a:p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початком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його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безсмертної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слави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на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</a:t>
            </a:r>
            <a:r>
              <a:rPr lang="ru-RU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емлі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uk-UA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Picture 3" descr="C:\Documents and Settings\Admin\Рабочий стол\Пушкин\220px-____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1071563"/>
            <a:ext cx="2205038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C:\Documents and Settings\Admin\Рабочий стол\Пушкин\270px-Bust_pushkinu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38" y="1472406"/>
            <a:ext cx="3238500" cy="243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C:\Documents and Settings\Admin\Рабочий стол\Пушкин\244px-Pushkin_Goncharova_Arbat_200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72250" y="1071563"/>
            <a:ext cx="2160588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C:\Documents and Settings\Admin\Рабочий стол\Пушкин\120px-Pushkin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499" y="4489449"/>
            <a:ext cx="1698625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C:\Documents and Settings\Admin\Рабочий стол\Пушкин\256px-Pushkin_monument_Uralsk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90875" y="4615656"/>
            <a:ext cx="2714625" cy="203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C:\Documents and Settings\Admin\Рабочий стол\Пушкин\131px-PushkinCoin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72250" y="4714875"/>
            <a:ext cx="1824038" cy="183832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662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42"/>
    </mc:Choice>
    <mc:Fallback xmlns="">
      <p:transition spd="slow" advTm="19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8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8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8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1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8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5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5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8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1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8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1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28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1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26" y="332656"/>
            <a:ext cx="4322763" cy="5426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04048" y="20273"/>
            <a:ext cx="3888432" cy="55092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атько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Сергій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Львович,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небагатий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поміщик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людина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освічена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добре знав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літературу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був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знайомий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з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багатьма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російськими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письменниками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і сам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трохи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писав.</a:t>
            </a:r>
            <a:endParaRPr lang="uk-UA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5949280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С.Л. Пушкін. (1824</a:t>
            </a:r>
            <a:r>
              <a:rPr lang="uk-UA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)</a:t>
            </a:r>
            <a:endParaRPr lang="uk-UA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771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20"/>
    </mc:Choice>
    <mc:Fallback xmlns="">
      <p:transition spd="slow" advTm="22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decel="5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accel="5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decel="5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accel="5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95936" y="987645"/>
            <a:ext cx="4536504" cy="2246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Мати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Надія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Йосипівна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доводилася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внучкою </a:t>
            </a:r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російського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генерала Петра І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Ганнібала</a:t>
            </a:r>
            <a:endParaRPr lang="uk-UA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3692"/>
            <a:ext cx="3455987" cy="38655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463" y="3789039"/>
            <a:ext cx="2356722" cy="29484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64188" y="4149080"/>
            <a:ext cx="2412268" cy="267765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</a:t>
            </a:r>
            <a:r>
              <a:rPr lang="ru-RU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радідусь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Абрам Петрович </a:t>
            </a:r>
            <a:r>
              <a:rPr lang="ru-RU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Ганнібал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генерал     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 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«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Петра   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Великого»</a:t>
            </a:r>
            <a:endParaRPr lang="uk-UA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4012" y="4505704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Н.О. Пушкіна. (1800-і)</a:t>
            </a:r>
            <a:endParaRPr lang="uk-UA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32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07"/>
    </mc:Choice>
    <mc:Fallback xmlns="">
      <p:transition spd="slow" advTm="23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9872" y="404664"/>
            <a:ext cx="2448272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Дітей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у 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родині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Пушкіних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було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троє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Старша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-Ольга, 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другий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- 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Олександр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і 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молодший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- 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Льовушка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улюбленець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сім'ї</a:t>
            </a:r>
            <a:endParaRPr lang="uk-UA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9"/>
            <a:ext cx="2647131" cy="3006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93086"/>
            <a:ext cx="2758215" cy="2973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405571"/>
            <a:ext cx="2672679" cy="2759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3645024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Ольга Сергіївна</a:t>
            </a:r>
            <a:endParaRPr lang="uk-UA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28184" y="3645024"/>
            <a:ext cx="2542191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Лев Сергійович</a:t>
            </a:r>
            <a:endParaRPr lang="uk-UA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14675" y="6381328"/>
            <a:ext cx="2897485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Олександр Сергійович</a:t>
            </a:r>
            <a:endParaRPr lang="uk-UA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799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16"/>
    </mc:Choice>
    <mc:Fallback xmlns="">
      <p:transition spd="slow" advTm="20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55976" y="332656"/>
            <a:ext cx="4032448" cy="61247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 12 років Олександр був відвезений вчитися в </a:t>
            </a:r>
            <a:r>
              <a:rPr lang="uk-UA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новий, </a:t>
            </a:r>
            <a:r>
              <a:rPr lang="uk-UA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тільки що </a:t>
            </a:r>
            <a:r>
              <a:rPr lang="uk-UA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відкритий</a:t>
            </a:r>
            <a:endParaRPr lang="uk-UA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uk-UA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19 жовтня 1811 навчальний заклад - </a:t>
            </a:r>
            <a:r>
              <a:rPr lang="uk-UA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Царськосільський</a:t>
            </a:r>
            <a:r>
              <a:rPr lang="uk-UA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uk-UA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Ліцей під Петербургом, місце, де розташовувалася літня резиденція російських імператорів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35" y="548680"/>
            <a:ext cx="3919035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513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67"/>
    </mc:Choice>
    <mc:Fallback xmlns="">
      <p:transition spd="slow" advTm="25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3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7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08104" y="404664"/>
            <a:ext cx="3240360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Імператорський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Царськосільський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Ліцей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був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створений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для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освіти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і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виховання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юнацтва</a:t>
            </a:r>
            <a:endParaRPr lang="uk-UA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645024"/>
            <a:ext cx="3240360" cy="280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3945105"/>
            <a:ext cx="4572000" cy="2554545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своїх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правах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Ліцей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прирівнювався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до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російських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університетів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перебував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під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особливим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заступництвом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Олександра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I. 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В.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Ліцей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приймав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дворянських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хлопчиків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10-12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років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за результатами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вступних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іспитів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uk-UA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65282"/>
            <a:ext cx="4420133" cy="2786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141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42"/>
    </mc:Choice>
    <mc:Fallback xmlns="">
      <p:transition spd="slow" advTm="30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3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9" dur="3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3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4" dur="3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5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3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3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3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7"/>
            <a:ext cx="7848872" cy="4273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4869160"/>
            <a:ext cx="7848872" cy="178510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Навчальний</a:t>
            </a:r>
            <a:r>
              <a: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рік</a:t>
            </a:r>
            <a:r>
              <a: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 </a:t>
            </a:r>
            <a:r>
              <a:rPr lang="ru-RU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Царськосільському</a:t>
            </a:r>
            <a:r>
              <a: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Ліцеї</a:t>
            </a:r>
            <a:r>
              <a: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тривав</a:t>
            </a:r>
            <a:r>
              <a: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11 </a:t>
            </a:r>
            <a:r>
              <a:rPr lang="ru-RU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місяців</a:t>
            </a:r>
            <a:r>
              <a: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з 1 </a:t>
            </a:r>
            <a:r>
              <a:rPr lang="ru-RU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серпня</a:t>
            </a:r>
            <a:r>
              <a: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по 1 </a:t>
            </a:r>
            <a:r>
              <a:rPr lang="ru-RU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липня</a:t>
            </a:r>
            <a:r>
              <a: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</a:t>
            </a:r>
            <a:r>
              <a:rPr lang="ru-RU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Ліцей</a:t>
            </a:r>
            <a:r>
              <a: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був</a:t>
            </a:r>
            <a:r>
              <a: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закритим</a:t>
            </a:r>
            <a:r>
              <a: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закладом. </a:t>
            </a:r>
            <a:r>
              <a:rPr lang="ru-RU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Протягом</a:t>
            </a:r>
            <a:r>
              <a: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усього</a:t>
            </a:r>
            <a:r>
              <a: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періоду</a:t>
            </a:r>
            <a:r>
              <a: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навчання</a:t>
            </a:r>
            <a:r>
              <a: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вихованці</a:t>
            </a:r>
            <a:r>
              <a: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не </a:t>
            </a:r>
            <a:r>
              <a:rPr lang="ru-RU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мали</a:t>
            </a:r>
            <a:r>
              <a: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права </a:t>
            </a:r>
            <a:r>
              <a:rPr lang="ru-RU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покидати</a:t>
            </a:r>
            <a:r>
              <a: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меж </a:t>
            </a:r>
            <a:r>
              <a:rPr lang="ru-RU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Царського</a:t>
            </a:r>
            <a:r>
              <a: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Села.</a:t>
            </a:r>
            <a:endParaRPr lang="uk-UA" sz="2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355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90"/>
    </mc:Choice>
    <mc:Fallback xmlns="">
      <p:transition spd="slow" advTm="21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260648"/>
            <a:ext cx="6253700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Кімната Олександра Пушкіна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43000"/>
            <a:ext cx="3651250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522" y="1052737"/>
            <a:ext cx="3713163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17103" y="4167664"/>
            <a:ext cx="4572000" cy="2308324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 кожній кімнаті - залізне ліжко, комод, конторка, дзеркало, стілець, стіл для </a:t>
            </a:r>
            <a:r>
              <a:rPr lang="uk-UA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вмивання. </a:t>
            </a:r>
            <a:r>
              <a:rPr lang="uk-UA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 конторці чорнильниця і свічник зі </a:t>
            </a:r>
            <a:r>
              <a:rPr lang="uk-UA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щипцями.</a:t>
            </a:r>
            <a:endParaRPr lang="uk-UA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222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90"/>
    </mc:Choice>
    <mc:Fallback xmlns="">
      <p:transition spd="slow" advTm="25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3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3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30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9|12|2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9|3.5|3.5|3.1|4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.1|2.8|20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3.5|23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2.9|4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3|44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4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29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4|1.2|1.1|1|19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1|13.2|1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5.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7|3.7|1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6|3|6|2.7|5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2|2.4|1.5|1.7|1.3|1.8|6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8.4|1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5|19|1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1|14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8|3.2|13.3"/>
</p:tagLst>
</file>

<file path=ppt/theme/theme1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284</TotalTime>
  <Words>902</Words>
  <Application>Microsoft Office PowerPoint</Application>
  <PresentationFormat>Экран (4:3)</PresentationFormat>
  <Paragraphs>105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Техническая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Вася</dc:creator>
  <cp:lastModifiedBy>user</cp:lastModifiedBy>
  <cp:revision>28</cp:revision>
  <dcterms:created xsi:type="dcterms:W3CDTF">2013-02-27T17:23:15Z</dcterms:created>
  <dcterms:modified xsi:type="dcterms:W3CDTF">2013-04-15T11:11:46Z</dcterms:modified>
</cp:coreProperties>
</file>