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71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86" d="100"/>
          <a:sy n="86" d="100"/>
        </p:scale>
        <p:origin x="162" y="96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uk-UA"/>
              <a:t>19.07.2016</a:t>
            </a:fld>
            <a:endParaRPr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uk-UA"/>
              <a:t>19.07.2016</a:t>
            </a:fld>
            <a:endParaRPr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Зразок тексту</a:t>
            </a:r>
          </a:p>
          <a:p>
            <a:pPr lvl="1"/>
            <a:r>
              <a:rPr/>
              <a:t>Другий рівень</a:t>
            </a:r>
          </a:p>
          <a:p>
            <a:pPr lvl="2"/>
            <a:r>
              <a:rPr/>
              <a:t>Третій рівень</a:t>
            </a:r>
          </a:p>
          <a:p>
            <a:pPr lvl="3"/>
            <a:r>
              <a:rPr/>
              <a:t>Четвертий рівень</a:t>
            </a:r>
          </a:p>
          <a:p>
            <a:pPr lvl="4"/>
            <a:r>
              <a:rPr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EA3E-A28B-4382-B67E-C1B4DAD357A6}" type="datetime1">
              <a:rPr lang="uk-UA" smtClean="0"/>
              <a:t>19.07.2016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A25E-F0F7-4FCB-B8F5-8EFC2C0A3BF3}" type="datetime1">
              <a:rPr lang="uk-UA" smtClean="0"/>
              <a:t>19.07.2016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4EA1-1094-470F-AE29-4AB14536F111}" type="datetime1">
              <a:rPr lang="uk-UA" smtClean="0"/>
              <a:t>19.07.2016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B24A-CD80-4667-9469-CAF8207AD781}" type="datetime1">
              <a:rPr lang="uk-UA" smtClean="0"/>
              <a:t>19.07.2016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8017-2352-4082-8288-ED38D5DAA256}" type="datetime1">
              <a:rPr lang="uk-UA" smtClean="0"/>
              <a:t>19.07.2016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63CD-9FE1-439A-95FC-472501B23965}" type="datetime1">
              <a:rPr lang="uk-UA" smtClean="0"/>
              <a:t>19.07.2016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8FFB-9D02-4E1C-99AD-1E8CBA483256}" type="datetime1">
              <a:rPr lang="uk-UA" smtClean="0"/>
              <a:t>19.07.2016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5A3B9-3C7C-4410-AAEF-EC665EC6CFD6}" type="datetime1">
              <a:rPr lang="uk-UA" smtClean="0"/>
              <a:t>19.07.2016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E166-2EE6-43D9-9F96-108235184E28}" type="datetime1">
              <a:rPr lang="uk-UA" smtClean="0"/>
              <a:t>19.07.2016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FB8F-A3C2-4E36-9DB3-0A3C076233F3}" type="datetime1">
              <a:rPr lang="uk-UA" smtClean="0"/>
              <a:t>19.07.2016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D412EC91-9396-4AAC-BD6E-C1720240ACCD}" type="datetime1">
              <a:rPr lang="uk-UA" smtClean="0"/>
              <a:t>19.07.2016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780" y="260648"/>
            <a:ext cx="11161240" cy="1728192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dirty="0">
                <a:solidFill>
                  <a:schemeClr val="tx2"/>
                </a:solidFill>
                <a:latin typeface="Century Schoolbook" panose="02040604050505020304" pitchFamily="18" charset="0"/>
              </a:rPr>
              <a:t>Будова персонального комп’ютера</a:t>
            </a:r>
            <a:endParaRPr lang="uk-UA" sz="6000" b="0" i="0" dirty="0">
              <a:solidFill>
                <a:schemeClr val="tx2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2276872"/>
            <a:ext cx="5956300" cy="3949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88640"/>
            <a:ext cx="3810000" cy="2438400"/>
          </a:xfrm>
        </p:spPr>
        <p:txBody>
          <a:bodyPr anchor="ctr"/>
          <a:lstStyle/>
          <a:p>
            <a:pPr algn="ctr"/>
            <a:r>
              <a:rPr lang="uk-UA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777465" y="2667000"/>
            <a:ext cx="4156248" cy="1524000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Миша – це один із вказівних пристроїв уведення , який дає змогу користувачеві через інтерфейс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 з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комп'ютером.</a:t>
            </a:r>
          </a:p>
        </p:txBody>
      </p:sp>
      <p:pic>
        <p:nvPicPr>
          <p:cNvPr id="7" name="Місце для зображення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r="16547"/>
          <a:stretch>
            <a:fillRect/>
          </a:stretch>
        </p:blipFill>
        <p:spPr/>
      </p:pic>
      <p:sp>
        <p:nvSpPr>
          <p:cNvPr id="6" name="Кнопка дії: повернення 5">
            <a:hlinkClick r:id="" action="ppaction://hlinkshowjump?jump=firstslide" highlightClick="1"/>
          </p:cNvPr>
          <p:cNvSpPr/>
          <p:nvPr/>
        </p:nvSpPr>
        <p:spPr>
          <a:xfrm>
            <a:off x="9884940" y="5373216"/>
            <a:ext cx="792088" cy="792088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3111949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16632"/>
            <a:ext cx="3810000" cy="2438400"/>
          </a:xfrm>
        </p:spPr>
        <p:txBody>
          <a:bodyPr anchor="ctr"/>
          <a:lstStyle/>
          <a:p>
            <a:pPr algn="ctr"/>
            <a:r>
              <a:rPr lang="uk-UA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</a:t>
            </a:r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r="13561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770812" y="2996952"/>
            <a:ext cx="3810000" cy="1524000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 – це електронний пристрій для відображення інформації</a:t>
            </a:r>
          </a:p>
        </p:txBody>
      </p:sp>
      <p:sp>
        <p:nvSpPr>
          <p:cNvPr id="7" name="Кнопка дії: повернення 6">
            <a:hlinkClick r:id="" action="ppaction://hlinkshowjump?jump=firstslide" highlightClick="1"/>
          </p:cNvPr>
          <p:cNvSpPr/>
          <p:nvPr/>
        </p:nvSpPr>
        <p:spPr>
          <a:xfrm>
            <a:off x="9884940" y="5373216"/>
            <a:ext cx="792088" cy="792088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2020731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16632"/>
            <a:ext cx="3810000" cy="2438400"/>
          </a:xfrm>
        </p:spPr>
        <p:txBody>
          <a:bodyPr anchor="ctr"/>
          <a:lstStyle/>
          <a:p>
            <a:pPr algn="ctr"/>
            <a:r>
              <a:rPr lang="uk-UA" dirty="0">
                <a:solidFill>
                  <a:schemeClr val="tx2"/>
                </a:solidFill>
              </a:rPr>
              <a:t>Звукова плата</a:t>
            </a:r>
          </a:p>
        </p:txBody>
      </p:sp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r="10220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770812" y="2852936"/>
            <a:ext cx="4084240" cy="1524000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 Плата – це </a:t>
            </a:r>
            <a:r>
              <a:rPr lang="uk-UA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електротехнійчний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пристрій, що дозволяє працювати зі звуком на комп’ютері. </a:t>
            </a:r>
          </a:p>
        </p:txBody>
      </p:sp>
      <p:sp>
        <p:nvSpPr>
          <p:cNvPr id="7" name="Кнопка дії: повернення 6">
            <a:hlinkClick r:id="" action="ppaction://hlinkshowjump?jump=firstslide" highlightClick="1"/>
          </p:cNvPr>
          <p:cNvSpPr/>
          <p:nvPr/>
        </p:nvSpPr>
        <p:spPr>
          <a:xfrm>
            <a:off x="9884940" y="5373216"/>
            <a:ext cx="792088" cy="792088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2735891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16632"/>
            <a:ext cx="3810000" cy="2438400"/>
          </a:xfrm>
        </p:spPr>
        <p:txBody>
          <a:bodyPr anchor="ctr"/>
          <a:lstStyle/>
          <a:p>
            <a:pPr algn="ctr"/>
            <a:r>
              <a:rPr lang="uk-UA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Мережева плата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770812" y="2708920"/>
            <a:ext cx="4300264" cy="2118320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Мережева плата – це </a:t>
            </a:r>
            <a:r>
              <a:rPr lang="uk-UA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префирійний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пристрій, що дозволяє комп’ютеру взаємодіяти з іншими пристроями мережі. Вона встановлюється </a:t>
            </a:r>
            <a:r>
              <a:rPr lang="uk-UA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всередену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системного блоку і служить для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 кабелю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локальної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мережі із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виходом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Інтернет до комп'ютера.</a:t>
            </a:r>
            <a:endParaRPr lang="uk-UA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зображення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>
            <a:fillRect/>
          </a:stretch>
        </p:blipFill>
        <p:spPr/>
      </p:pic>
      <p:sp>
        <p:nvSpPr>
          <p:cNvPr id="6" name="Кнопка дії: повернення 5">
            <a:hlinkClick r:id="" action="ppaction://hlinkshowjump?jump=firstslide" highlightClick="1"/>
          </p:cNvPr>
          <p:cNvSpPr/>
          <p:nvPr/>
        </p:nvSpPr>
        <p:spPr>
          <a:xfrm>
            <a:off x="9884940" y="5373216"/>
            <a:ext cx="792088" cy="792088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3264209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528" y="0"/>
            <a:ext cx="10009112" cy="1080120"/>
          </a:xfrm>
        </p:spPr>
        <p:txBody>
          <a:bodyPr/>
          <a:lstStyle/>
          <a:p>
            <a:r>
              <a:rPr lang="uk-UA" sz="4400" i="1" dirty="0">
                <a:ln w="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 персонального комп’ютера</a:t>
            </a:r>
            <a:br>
              <a:rPr lang="uk-UA" dirty="0">
                <a:ln w="0">
                  <a:solidFill>
                    <a:schemeClr val="tx2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uk-UA" dirty="0"/>
          </a:p>
        </p:txBody>
      </p:sp>
      <p:pic>
        <p:nvPicPr>
          <p:cNvPr id="7" name="Місце для зображення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r="10547"/>
          <a:stretch>
            <a:fillRect/>
          </a:stretch>
        </p:blipFill>
        <p:spPr>
          <a:xfrm>
            <a:off x="837828" y="1069339"/>
            <a:ext cx="4715812" cy="5441321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15687" y="1069339"/>
            <a:ext cx="5760640" cy="5544616"/>
          </a:xfrm>
        </p:spPr>
        <p:txBody>
          <a:bodyPr>
            <a:normAutofit lnSpcReduction="10000"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Системна плата</a:t>
            </a:r>
            <a:endParaRPr lang="uk-UA" sz="2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Процесор</a:t>
            </a:r>
            <a:endParaRPr lang="uk-UA" sz="2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Пам'ять</a:t>
            </a:r>
            <a:endParaRPr lang="uk-UA" sz="2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Корпус</a:t>
            </a:r>
            <a:endParaRPr lang="uk-UA" sz="2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Блок живлення</a:t>
            </a:r>
            <a:endParaRPr lang="uk-UA" sz="2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Жорсткий диск</a:t>
            </a:r>
            <a:endParaRPr lang="uk-UA" sz="2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Дисковод CD-ROM/RW, DVD-ROM/RW</a:t>
            </a:r>
            <a:endParaRPr lang="uk-UA" sz="2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Мишка</a:t>
            </a:r>
            <a:endParaRPr lang="uk-UA" sz="2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Монітор</a:t>
            </a:r>
            <a:endParaRPr lang="uk-UA" sz="2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Звукова плата</a:t>
            </a:r>
            <a:endParaRPr lang="uk-UA" sz="2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uk-UA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Мережна плата</a:t>
            </a:r>
            <a:endParaRPr lang="uk-UA" sz="2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8567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16632"/>
            <a:ext cx="3810000" cy="2438400"/>
          </a:xfrm>
        </p:spPr>
        <p:txBody>
          <a:bodyPr anchor="ctr"/>
          <a:lstStyle/>
          <a:p>
            <a:pPr algn="ctr"/>
            <a:r>
              <a:rPr lang="uk-UA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 плата</a:t>
            </a:r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2" r="16532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770812" y="2667000"/>
            <a:ext cx="4228256" cy="1524000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 плата – ядро системи. Системні плати бувають різних форм-факторів, наприклад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LTX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ATX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BTX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т.д.</a:t>
            </a:r>
          </a:p>
          <a:p>
            <a:endParaRPr lang="uk-UA" dirty="0"/>
          </a:p>
        </p:txBody>
      </p:sp>
      <p:sp>
        <p:nvSpPr>
          <p:cNvPr id="3" name="Кнопка дії: повернення 2">
            <a:hlinkClick r:id="" action="ppaction://hlinkshowjump?jump=firstslide" highlightClick="1"/>
          </p:cNvPr>
          <p:cNvSpPr/>
          <p:nvPr/>
        </p:nvSpPr>
        <p:spPr>
          <a:xfrm>
            <a:off x="9884940" y="5373216"/>
            <a:ext cx="792088" cy="792088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574625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979940" y="476672"/>
            <a:ext cx="3810000" cy="1392560"/>
          </a:xfrm>
        </p:spPr>
        <p:txBody>
          <a:bodyPr anchor="ctr"/>
          <a:lstStyle/>
          <a:p>
            <a:pPr algn="ctr"/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</a:p>
        </p:txBody>
      </p:sp>
      <p:pic>
        <p:nvPicPr>
          <p:cNvPr id="12" name="Місце для зображення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>
            <a:fillRect/>
          </a:stretch>
        </p:blipFill>
        <p:spPr/>
      </p:pic>
      <p:sp>
        <p:nvSpPr>
          <p:cNvPr id="11" name="Місце для тексту 10"/>
          <p:cNvSpPr>
            <a:spLocks noGrp="1"/>
          </p:cNvSpPr>
          <p:nvPr>
            <p:ph type="body" sz="half" idx="2"/>
          </p:nvPr>
        </p:nvSpPr>
        <p:spPr>
          <a:xfrm>
            <a:off x="7770812" y="2492896"/>
            <a:ext cx="4228256" cy="1512168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Процесор – «двигун комп’ютера». Його ще називають центральним. Це – найважливіший чіп у системі, саме ця електронна схема виконує команди програмного забезпечення</a:t>
            </a:r>
          </a:p>
        </p:txBody>
      </p:sp>
      <p:sp>
        <p:nvSpPr>
          <p:cNvPr id="7" name="Кнопка дії: повернення 6">
            <a:hlinkClick r:id="" action="ppaction://hlinkshowjump?jump=firstslide" highlightClick="1"/>
          </p:cNvPr>
          <p:cNvSpPr/>
          <p:nvPr/>
        </p:nvSpPr>
        <p:spPr>
          <a:xfrm>
            <a:off x="9884940" y="5373216"/>
            <a:ext cx="792088" cy="792088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1046305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65" y="188640"/>
            <a:ext cx="3810000" cy="2438400"/>
          </a:xfrm>
        </p:spPr>
        <p:txBody>
          <a:bodyPr anchor="ctr"/>
          <a:lstStyle/>
          <a:p>
            <a:pPr algn="ctr"/>
            <a:r>
              <a:rPr lang="uk-UA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 пам'ять 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772365" y="3501008"/>
            <a:ext cx="3940224" cy="1038200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пам'ять, в яку записують усі програми і дані, які використовуються процесором під час опрацювання.</a:t>
            </a:r>
          </a:p>
        </p:txBody>
      </p:sp>
      <p:pic>
        <p:nvPicPr>
          <p:cNvPr id="7" name="Місце для зображення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r="25625"/>
          <a:stretch>
            <a:fillRect/>
          </a:stretch>
        </p:blipFill>
        <p:spPr/>
      </p:pic>
      <p:sp>
        <p:nvSpPr>
          <p:cNvPr id="6" name="Кнопка дії: повернення 5">
            <a:hlinkClick r:id="" action="ppaction://hlinkshowjump?jump=firstslide" highlightClick="1"/>
          </p:cNvPr>
          <p:cNvSpPr/>
          <p:nvPr/>
        </p:nvSpPr>
        <p:spPr>
          <a:xfrm>
            <a:off x="9884940" y="5373216"/>
            <a:ext cx="792088" cy="792088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1275640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88640"/>
            <a:ext cx="3810000" cy="2438400"/>
          </a:xfrm>
        </p:spPr>
        <p:txBody>
          <a:bodyPr anchor="ctr"/>
          <a:lstStyle/>
          <a:p>
            <a:pPr algn="ctr"/>
            <a:r>
              <a:rPr lang="uk-UA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</a:t>
            </a:r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2" b="5462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770812" y="3212976"/>
            <a:ext cx="4300264" cy="1524000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2"/>
                </a:solidFill>
              </a:rPr>
              <a:t>Корпус – це кожух, всередині якого розташовуються системна плата, блок живлення, дисководи, плати адаптерів і будь-які інші пристрої</a:t>
            </a:r>
          </a:p>
        </p:txBody>
      </p:sp>
      <p:sp>
        <p:nvSpPr>
          <p:cNvPr id="7" name="Кнопка дії: повернення 6">
            <a:hlinkClick r:id="" action="ppaction://hlinkshowjump?jump=firstslide" highlightClick="1"/>
          </p:cNvPr>
          <p:cNvSpPr/>
          <p:nvPr/>
        </p:nvSpPr>
        <p:spPr>
          <a:xfrm>
            <a:off x="9884940" y="5373216"/>
            <a:ext cx="792088" cy="792088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1997525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88640"/>
            <a:ext cx="3810000" cy="2438400"/>
          </a:xfrm>
        </p:spPr>
        <p:txBody>
          <a:bodyPr anchor="ctr"/>
          <a:lstStyle/>
          <a:p>
            <a:pPr algn="ctr"/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живлення</a:t>
            </a:r>
          </a:p>
        </p:txBody>
      </p:sp>
      <p:pic>
        <p:nvPicPr>
          <p:cNvPr id="6" name="Місце для зображення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r="8227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770812" y="3573016"/>
            <a:ext cx="4156248" cy="1524000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живлення – це перетворювач електричної енергії, що надходить з мережі змінного струму в енергію, яка призначена для живлення усієї апаратної частини ПК</a:t>
            </a:r>
          </a:p>
        </p:txBody>
      </p:sp>
      <p:sp>
        <p:nvSpPr>
          <p:cNvPr id="7" name="Кнопка дії: повернення 6">
            <a:hlinkClick r:id="" action="ppaction://hlinkshowjump?jump=firstslide" highlightClick="1"/>
          </p:cNvPr>
          <p:cNvSpPr/>
          <p:nvPr/>
        </p:nvSpPr>
        <p:spPr>
          <a:xfrm>
            <a:off x="9884940" y="5373216"/>
            <a:ext cx="792088" cy="792088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2164670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16632"/>
            <a:ext cx="3810000" cy="2438400"/>
          </a:xfrm>
        </p:spPr>
        <p:txBody>
          <a:bodyPr anchor="ctr"/>
          <a:lstStyle/>
          <a:p>
            <a:pPr algn="ctr"/>
            <a:r>
              <a:rPr lang="uk-UA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Жорсткий диск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770812" y="2780928"/>
            <a:ext cx="4228256" cy="1524000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Жорсткий магнітний диск (вінчестер) – постійна пам'ять, призначена для довготривалого зберігання усієї існуючої на комп’ютері інформації.</a:t>
            </a:r>
          </a:p>
        </p:txBody>
      </p:sp>
      <p:pic>
        <p:nvPicPr>
          <p:cNvPr id="12" name="Місце для зображення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12528"/>
          <a:stretch>
            <a:fillRect/>
          </a:stretch>
        </p:blipFill>
        <p:spPr/>
      </p:pic>
      <p:sp>
        <p:nvSpPr>
          <p:cNvPr id="6" name="Кнопка дії: повернення 5">
            <a:hlinkClick r:id="" action="ppaction://hlinkshowjump?jump=firstslide" highlightClick="1"/>
          </p:cNvPr>
          <p:cNvSpPr/>
          <p:nvPr/>
        </p:nvSpPr>
        <p:spPr>
          <a:xfrm>
            <a:off x="9884940" y="5373216"/>
            <a:ext cx="792088" cy="792088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3423384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16632"/>
            <a:ext cx="3810000" cy="2438400"/>
          </a:xfrm>
        </p:spPr>
        <p:txBody>
          <a:bodyPr anchor="ctr"/>
          <a:lstStyle/>
          <a:p>
            <a:pPr algn="ctr"/>
            <a:r>
              <a:rPr lang="uk-UA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Дисководи </a:t>
            </a:r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8" r="22188"/>
          <a:stretch>
            <a:fillRect/>
          </a:stretch>
        </p:blipFill>
        <p:spPr/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770812" y="2780928"/>
            <a:ext cx="3810000" cy="1524000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Дисководи використовуються для читання і запису на такі носії як CD та DVD-диски, дискети.</a:t>
            </a:r>
          </a:p>
        </p:txBody>
      </p:sp>
      <p:sp>
        <p:nvSpPr>
          <p:cNvPr id="6" name="Кнопка дії: повернення 5">
            <a:hlinkClick r:id="" action="ppaction://hlinkshowjump?jump=firstslide" highlightClick="1"/>
          </p:cNvPr>
          <p:cNvSpPr/>
          <p:nvPr/>
        </p:nvSpPr>
        <p:spPr>
          <a:xfrm>
            <a:off x="9884940" y="5373216"/>
            <a:ext cx="792088" cy="792088"/>
          </a:xfrm>
          <a:prstGeom prst="actionButtonRetur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/>
          </a:p>
        </p:txBody>
      </p:sp>
    </p:spTree>
    <p:extLst>
      <p:ext uri="{BB962C8B-B14F-4D97-AF65-F5344CB8AC3E}">
        <p14:creationId xmlns:p14="http://schemas.microsoft.com/office/powerpoint/2010/main" val="3113893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B096B0-BE20-479F-B38E-AA1BD8077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Спокій (широкоформатна)</Template>
  <TotalTime>0</TotalTime>
  <Words>265</Words>
  <Application>Microsoft Office PowerPoint</Application>
  <PresentationFormat>Довільний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Century Schoolbook</vt:lpstr>
      <vt:lpstr>Euphemia</vt:lpstr>
      <vt:lpstr>Times New Roman</vt:lpstr>
      <vt:lpstr>Wingdings</vt:lpstr>
      <vt:lpstr>Serenity_16x9</vt:lpstr>
      <vt:lpstr>Будова персонального комп’ютера</vt:lpstr>
      <vt:lpstr>Компоненти персонального комп’ютера </vt:lpstr>
      <vt:lpstr>Системна плата</vt:lpstr>
      <vt:lpstr>Процесор</vt:lpstr>
      <vt:lpstr>Оперативна пам'ять </vt:lpstr>
      <vt:lpstr>Корпус</vt:lpstr>
      <vt:lpstr>Блок живлення</vt:lpstr>
      <vt:lpstr>Жорсткий диск</vt:lpstr>
      <vt:lpstr>Дисководи </vt:lpstr>
      <vt:lpstr>Мишка</vt:lpstr>
      <vt:lpstr>Монітор</vt:lpstr>
      <vt:lpstr>Звукова плата</vt:lpstr>
      <vt:lpstr>Мережева плата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2016-07-19T06:28:35Z</dcterms:created>
  <dcterms:modified xsi:type="dcterms:W3CDTF">2016-07-19T11:09:03Z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