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81" r:id="rId3"/>
    <p:sldId id="258" r:id="rId4"/>
    <p:sldId id="263" r:id="rId5"/>
    <p:sldId id="264" r:id="rId6"/>
    <p:sldId id="265" r:id="rId7"/>
    <p:sldId id="259" r:id="rId8"/>
    <p:sldId id="266" r:id="rId9"/>
    <p:sldId id="268" r:id="rId10"/>
    <p:sldId id="260" r:id="rId11"/>
    <p:sldId id="262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0000FF"/>
    <a:srgbClr val="FFFFFF"/>
    <a:srgbClr val="FF9933"/>
    <a:srgbClr val="66FF33"/>
    <a:srgbClr val="00FF99"/>
    <a:srgbClr val="FF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6" autoAdjust="0"/>
    <p:restoredTop sz="94066" autoAdjust="0"/>
  </p:normalViewPr>
  <p:slideViewPr>
    <p:cSldViewPr>
      <p:cViewPr>
        <p:scale>
          <a:sx n="100" d="100"/>
          <a:sy n="100" d="100"/>
        </p:scale>
        <p:origin x="-384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6390B-16EF-4C71-A0C4-3C29B0FAE52B}" type="datetimeFigureOut">
              <a:rPr lang="uk-UA"/>
              <a:t>30.10.2016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91329-144F-49DE-97FC-9FEC4D8C5998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9772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Зразок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BDBBD-F30F-49EA-B61C-9D08CFA8B2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51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69AFA-B33F-4BB4-8F31-195CA2CC33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50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0A5E7-96C8-4539-A06E-6D351C8216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EF514D-9315-4BE7-A5B4-42B874DD83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90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8E92F-FD36-451E-9760-6902F94F30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2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0860-E62E-4EF9-AE8F-429914D8DA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97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4E90A-BE65-4061-853F-6E9951D34A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9584-4A0E-4932-B390-33061E0AF1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40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21CCF-1937-413A-AE7E-F76C33A0D6B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B6B93-0E46-44A9-8AD9-81A4F51B8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2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B85DE-7624-4A4C-B360-49B6D14A69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8B188-31B9-40FA-AD44-DF1F02DC61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43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FF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9DCF45-BDAC-4B0A-917C-4FB28D2694A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6713984" cy="1584176"/>
          </a:xfrm>
        </p:spPr>
        <p:txBody>
          <a:bodyPr/>
          <a:lstStyle/>
          <a:p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b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400" dirty="0" smtClean="0">
                <a:solidFill>
                  <a:schemeClr val="tx1"/>
                </a:solidFill>
              </a:rPr>
              <a:t>						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400" dirty="0">
                <a:solidFill>
                  <a:schemeClr val="tx1"/>
                </a:solidFill>
              </a:rPr>
              <a:t>Міністерство освіти і науки України                                                                 відділ освіти </a:t>
            </a:r>
            <a:r>
              <a:rPr lang="uk-UA" sz="1400" dirty="0" err="1">
                <a:solidFill>
                  <a:schemeClr val="tx1"/>
                </a:solidFill>
              </a:rPr>
              <a:t>Монастириської</a:t>
            </a:r>
            <a:r>
              <a:rPr lang="uk-UA" sz="1400" dirty="0">
                <a:solidFill>
                  <a:schemeClr val="tx1"/>
                </a:solidFill>
              </a:rPr>
              <a:t> Райдержадміністрації</a:t>
            </a: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Всеукраїнський рух учнівської молоді «Моя Батьківщина – Україна»</a:t>
            </a:r>
            <a:r>
              <a:rPr lang="uk-UA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 «З попелу забуття » </a:t>
            </a:r>
            <a:endParaRPr lang="uk-UA" sz="3200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708920"/>
            <a:ext cx="6813376" cy="2448272"/>
          </a:xfrm>
        </p:spPr>
        <p:txBody>
          <a:bodyPr/>
          <a:lstStyle/>
          <a:p>
            <a:r>
              <a:rPr lang="uk-UA" sz="3600" dirty="0" smtClean="0">
                <a:solidFill>
                  <a:srgbClr val="0000FF"/>
                </a:solidFill>
              </a:rPr>
              <a:t>Тема дослідження:               </a:t>
            </a:r>
            <a:r>
              <a:rPr lang="uk-UA" sz="3600" b="1" i="1" dirty="0" smtClean="0">
                <a:solidFill>
                  <a:srgbClr val="0000FF"/>
                </a:solidFill>
              </a:rPr>
              <a:t>«Не пізнана історія мого села»</a:t>
            </a:r>
          </a:p>
          <a:p>
            <a:r>
              <a:rPr lang="uk-UA" b="1" dirty="0" smtClean="0">
                <a:solidFill>
                  <a:schemeClr val="accent4"/>
                </a:solidFill>
              </a:rPr>
              <a:t>Підготували члени експедиційного загону </a:t>
            </a:r>
            <a:r>
              <a:rPr lang="uk-UA" b="1" dirty="0" err="1" smtClean="0">
                <a:solidFill>
                  <a:schemeClr val="accent4"/>
                </a:solidFill>
              </a:rPr>
              <a:t>Задарівської</a:t>
            </a:r>
            <a:r>
              <a:rPr lang="uk-UA" b="1" dirty="0" smtClean="0">
                <a:solidFill>
                  <a:schemeClr val="accent4"/>
                </a:solidFill>
              </a:rPr>
              <a:t> ЗОШ</a:t>
            </a:r>
            <a:r>
              <a:rPr lang="en-US" b="1" dirty="0" smtClean="0">
                <a:solidFill>
                  <a:schemeClr val="accent4"/>
                </a:solidFill>
              </a:rPr>
              <a:t> I-III</a:t>
            </a:r>
            <a:r>
              <a:rPr lang="uk-UA" b="1" dirty="0" smtClean="0">
                <a:solidFill>
                  <a:schemeClr val="accent4"/>
                </a:solidFill>
              </a:rPr>
              <a:t> ст.</a:t>
            </a:r>
          </a:p>
          <a:p>
            <a:r>
              <a:rPr lang="uk-UA" sz="4000" b="1" dirty="0" err="1" smtClean="0">
                <a:solidFill>
                  <a:srgbClr val="CC0000"/>
                </a:solidFill>
              </a:rPr>
              <a:t>Задарів</a:t>
            </a:r>
            <a:r>
              <a:rPr lang="uk-UA" sz="4000" b="1" dirty="0" smtClean="0">
                <a:solidFill>
                  <a:srgbClr val="CC0000"/>
                </a:solidFill>
              </a:rPr>
              <a:t> </a:t>
            </a:r>
            <a:r>
              <a:rPr lang="uk-UA" sz="4000" b="1" dirty="0" smtClean="0">
                <a:solidFill>
                  <a:srgbClr val="CC0000"/>
                </a:solidFill>
              </a:rPr>
              <a:t>2016</a:t>
            </a:r>
            <a:endParaRPr lang="uk-UA" sz="4000" b="1" dirty="0" smtClean="0">
              <a:solidFill>
                <a:srgbClr val="CC0000"/>
              </a:solidFill>
            </a:endParaRPr>
          </a:p>
          <a:p>
            <a:endParaRPr lang="uk-UA" sz="2000" b="1" dirty="0">
              <a:solidFill>
                <a:srgbClr val="FF0000"/>
              </a:solidFill>
            </a:endParaRPr>
          </a:p>
        </p:txBody>
      </p:sp>
      <p:pic>
        <p:nvPicPr>
          <p:cNvPr id="4" name="nad_ya_gural_-_selo_mo_(zaycev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04664"/>
            <a:ext cx="8301608" cy="4752528"/>
          </a:xfrm>
        </p:spPr>
        <p:txBody>
          <a:bodyPr/>
          <a:lstStyle/>
          <a:p>
            <a:pPr marL="185738" indent="0" algn="ctr">
              <a:buFontTx/>
              <a:buNone/>
            </a:pPr>
            <a:r>
              <a:rPr lang="ru-RU" b="1" dirty="0" err="1" smtClean="0"/>
              <a:t>Моє</a:t>
            </a:r>
            <a:r>
              <a:rPr lang="ru-RU" b="1" dirty="0" smtClean="0"/>
              <a:t> село в </a:t>
            </a:r>
            <a:r>
              <a:rPr lang="en-US" b="1" dirty="0" smtClean="0"/>
              <a:t>XIV-XVIII</a:t>
            </a:r>
            <a:r>
              <a:rPr lang="uk-UA" b="1" dirty="0" smtClean="0"/>
              <a:t> ст.</a:t>
            </a:r>
          </a:p>
          <a:p>
            <a:pPr marL="185738" indent="0">
              <a:buFontTx/>
              <a:buNone/>
            </a:pPr>
            <a:r>
              <a:rPr lang="uk-UA" sz="2400" dirty="0" smtClean="0"/>
              <a:t>У 1349 році територія нашого краю була захоплена польським королем Казимиром</a:t>
            </a:r>
            <a:r>
              <a:rPr lang="en-US" sz="2400" dirty="0" smtClean="0"/>
              <a:t> III </a:t>
            </a:r>
            <a:r>
              <a:rPr lang="uk-UA" sz="2400" dirty="0" smtClean="0"/>
              <a:t>і увійшла до складу його маєтностей. У 1464 році польський король своєю грамотою надав </a:t>
            </a:r>
            <a:r>
              <a:rPr lang="uk-UA" sz="2400" dirty="0" err="1" smtClean="0"/>
              <a:t>Красіїв</a:t>
            </a:r>
            <a:r>
              <a:rPr lang="uk-UA" sz="2400" dirty="0" smtClean="0"/>
              <a:t> у володіння магнатам Бучацьким за вірну службу Польській короні. Таким чином Письмова згадка  відомостей про село </a:t>
            </a:r>
            <a:r>
              <a:rPr lang="uk-UA" sz="2400" dirty="0" err="1" smtClean="0"/>
              <a:t>Красіїв</a:t>
            </a:r>
            <a:r>
              <a:rPr lang="uk-UA" sz="2400" dirty="0" smtClean="0"/>
              <a:t> припала на 1464 р.. В 1490 -1492 рр. жителі с. </a:t>
            </a:r>
            <a:r>
              <a:rPr lang="uk-UA" sz="2400" dirty="0" err="1" smtClean="0"/>
              <a:t>Красіїв</a:t>
            </a:r>
            <a:r>
              <a:rPr lang="uk-UA" sz="2400" dirty="0" smtClean="0"/>
              <a:t> були учасниками селянського повстання в Галичині під проводом Мухи і </a:t>
            </a:r>
            <a:r>
              <a:rPr lang="uk-UA" sz="2400" dirty="0" err="1" smtClean="0"/>
              <a:t>Борула</a:t>
            </a:r>
            <a:r>
              <a:rPr lang="uk-UA" sz="2400" dirty="0" smtClean="0"/>
              <a:t>. З 1569 року с. </a:t>
            </a:r>
            <a:r>
              <a:rPr lang="uk-UA" sz="2400" dirty="0" err="1" smtClean="0"/>
              <a:t>Красіїв</a:t>
            </a:r>
            <a:r>
              <a:rPr lang="uk-UA" sz="2400" dirty="0" smtClean="0"/>
              <a:t> перебуває в складі Речі Посполитої. На 1580 рік припадає будівництво другої церкви в с. </a:t>
            </a:r>
            <a:r>
              <a:rPr lang="uk-UA" sz="2400" dirty="0" err="1" smtClean="0"/>
              <a:t>Красіїв</a:t>
            </a:r>
            <a:r>
              <a:rPr lang="uk-UA" sz="2400" dirty="0" smtClean="0"/>
              <a:t>. </a:t>
            </a:r>
          </a:p>
          <a:p>
            <a:pPr marL="185738" indent="0">
              <a:buFontTx/>
              <a:buNone/>
            </a:pPr>
            <a:r>
              <a:rPr lang="uk-UA" sz="2400" dirty="0" smtClean="0"/>
              <a:t>За даними Церковних записів громада с. </a:t>
            </a:r>
            <a:r>
              <a:rPr lang="uk-UA" sz="2400" dirty="0" err="1" smtClean="0"/>
              <a:t>Красієва</a:t>
            </a:r>
            <a:r>
              <a:rPr lang="uk-UA" sz="2400" dirty="0" smtClean="0"/>
              <a:t> на 1582 рік мала 180 </a:t>
            </a:r>
            <a:r>
              <a:rPr lang="uk-UA" sz="2400" dirty="0" err="1" smtClean="0"/>
              <a:t>мешкальних</a:t>
            </a:r>
            <a:r>
              <a:rPr lang="uk-UA" sz="2400" dirty="0" smtClean="0"/>
              <a:t> дворів в яких проживало 760 осіб українців, 18 поляків та 5 </a:t>
            </a:r>
            <a:r>
              <a:rPr lang="uk-UA" sz="2400" dirty="0" err="1" smtClean="0"/>
              <a:t>жидів</a:t>
            </a:r>
            <a:r>
              <a:rPr lang="uk-UA" sz="2400" dirty="0" smtClean="0"/>
              <a:t>.     </a:t>
            </a:r>
            <a:endParaRPr lang="ru-RU" sz="2400" dirty="0"/>
          </a:p>
          <a:p>
            <a:pPr marL="185738" indent="0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332656"/>
            <a:ext cx="8075240" cy="57935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dirty="0" smtClean="0"/>
              <a:t>З </a:t>
            </a:r>
            <a:r>
              <a:rPr lang="en-US" sz="2400" dirty="0" smtClean="0"/>
              <a:t>XVI</a:t>
            </a:r>
            <a:r>
              <a:rPr lang="uk-UA" sz="2400" dirty="0" smtClean="0"/>
              <a:t> ст. село </a:t>
            </a:r>
            <a:r>
              <a:rPr lang="uk-UA" sz="2400" dirty="0" err="1" smtClean="0"/>
              <a:t>Красіїв</a:t>
            </a:r>
            <a:r>
              <a:rPr lang="uk-UA" sz="2400" dirty="0" smtClean="0"/>
              <a:t> належить до Галицького староства Галицької землі Руського воєводства з центром у Львові. Із загарбанням наших земель польськими феодалами запроваджувався тяжкий соціальний і національний гніт. Польські магнати почали закріпачувати селян. Спочатку було обмежене право переходу селян, а з 1505 року це право скасували зовсім. Вводилася панщина та оброк. Запроваджувалося фільваркове господарство. У 1588 році литовським статутом селяни позбавлялись будь-якого права власності на землю. У 1615 році власником земель в </a:t>
            </a:r>
            <a:r>
              <a:rPr lang="uk-UA" sz="2400" dirty="0" err="1" smtClean="0"/>
              <a:t>Красієві</a:t>
            </a:r>
            <a:r>
              <a:rPr lang="uk-UA" sz="2400" dirty="0" smtClean="0"/>
              <a:t> стає Стефан Потоцький. Безжально нищили в той час розвиток продуктивних сил нашого краю татарські і турецькі набіги. Вони нищили і палили все на своєму шляху, а людей забирали в неволю. В результаті нашестя орди гальмувався розвиток краю.         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60648"/>
            <a:ext cx="8075240" cy="5865515"/>
          </a:xfrm>
        </p:spPr>
        <p:txBody>
          <a:bodyPr/>
          <a:lstStyle/>
          <a:p>
            <a:pPr marL="93663" indent="0">
              <a:lnSpc>
                <a:spcPct val="130000"/>
              </a:lnSpc>
              <a:buFontTx/>
              <a:buNone/>
            </a:pPr>
            <a:r>
              <a:rPr lang="ru-RU" sz="2400" dirty="0" err="1" smtClean="0"/>
              <a:t>Зруйноване</a:t>
            </a:r>
            <a:r>
              <a:rPr lang="ru-RU" sz="2400" dirty="0" smtClean="0"/>
              <a:t> село </a:t>
            </a:r>
            <a:r>
              <a:rPr lang="ru-RU" sz="2400" dirty="0" err="1" smtClean="0"/>
              <a:t>відроджувалося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повільно</a:t>
            </a:r>
            <a:r>
              <a:rPr lang="ru-RU" sz="2400" dirty="0" smtClean="0"/>
              <a:t>. Особливо </a:t>
            </a:r>
            <a:r>
              <a:rPr lang="ru-RU" sz="2400" dirty="0" err="1" smtClean="0"/>
              <a:t>руйнівним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напад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Красіїв</a:t>
            </a:r>
            <a:r>
              <a:rPr lang="ru-RU" sz="2400" dirty="0" smtClean="0"/>
              <a:t> 1607 року. </a:t>
            </a:r>
            <a:r>
              <a:rPr lang="ru-RU" sz="2400" dirty="0" err="1" smtClean="0"/>
              <a:t>Татари</a:t>
            </a:r>
            <a:r>
              <a:rPr lang="ru-RU" sz="2400" dirty="0" smtClean="0"/>
              <a:t> </a:t>
            </a:r>
            <a:r>
              <a:rPr lang="ru-RU" sz="2400" dirty="0" err="1" smtClean="0"/>
              <a:t>зрівняли</a:t>
            </a:r>
            <a:r>
              <a:rPr lang="ru-RU" sz="2400" dirty="0" smtClean="0"/>
              <a:t> село з землею. </a:t>
            </a:r>
            <a:r>
              <a:rPr lang="ru-RU" sz="2400" dirty="0" err="1" smtClean="0"/>
              <a:t>Згоріла</a:t>
            </a:r>
            <a:r>
              <a:rPr lang="ru-RU" sz="2400" dirty="0" smtClean="0"/>
              <a:t> </a:t>
            </a:r>
            <a:r>
              <a:rPr lang="ru-RU" sz="2400" dirty="0" err="1" smtClean="0"/>
              <a:t>церква</a:t>
            </a:r>
            <a:r>
              <a:rPr lang="ru-RU" sz="2400" dirty="0" smtClean="0"/>
              <a:t>. </a:t>
            </a:r>
            <a:r>
              <a:rPr lang="ru-RU" sz="2400" dirty="0" err="1" smtClean="0"/>
              <a:t>Тривалий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біля</a:t>
            </a:r>
            <a:r>
              <a:rPr lang="ru-RU" sz="2400" dirty="0" smtClean="0"/>
              <a:t> села в </a:t>
            </a:r>
            <a:r>
              <a:rPr lang="ru-RU" sz="2400" dirty="0" err="1" smtClean="0"/>
              <a:t>долині</a:t>
            </a:r>
            <a:r>
              <a:rPr lang="ru-RU" sz="2400" dirty="0" smtClean="0"/>
              <a:t> р. </a:t>
            </a:r>
            <a:r>
              <a:rPr lang="ru-RU" sz="2400" dirty="0" err="1" smtClean="0"/>
              <a:t>Золотої</a:t>
            </a:r>
            <a:r>
              <a:rPr lang="ru-RU" sz="2400" dirty="0" smtClean="0"/>
              <a:t> </a:t>
            </a:r>
            <a:r>
              <a:rPr lang="ru-RU" sz="2400" dirty="0" err="1" smtClean="0"/>
              <a:t>Липи</a:t>
            </a:r>
            <a:r>
              <a:rPr lang="ru-RU" sz="2400" dirty="0" smtClean="0"/>
              <a:t> стояв </a:t>
            </a:r>
            <a:r>
              <a:rPr lang="ru-RU" sz="2400" dirty="0" err="1" smtClean="0"/>
              <a:t>татарський</a:t>
            </a:r>
            <a:r>
              <a:rPr lang="ru-RU" sz="2400" dirty="0" smtClean="0"/>
              <a:t> обоз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чого</a:t>
            </a:r>
            <a:r>
              <a:rPr lang="ru-RU" sz="2400" dirty="0" smtClean="0"/>
              <a:t> і походить </a:t>
            </a:r>
            <a:r>
              <a:rPr lang="ru-RU" sz="2400" dirty="0" err="1" smtClean="0"/>
              <a:t>назва</a:t>
            </a:r>
            <a:r>
              <a:rPr lang="ru-RU" sz="2400" dirty="0" smtClean="0"/>
              <a:t> урочища «</a:t>
            </a:r>
            <a:r>
              <a:rPr lang="ru-RU" sz="2400" dirty="0" err="1" smtClean="0"/>
              <a:t>Обозисько</a:t>
            </a:r>
            <a:r>
              <a:rPr lang="ru-RU" sz="2400" dirty="0" smtClean="0"/>
              <a:t>». В </a:t>
            </a:r>
            <a:r>
              <a:rPr lang="ru-RU" sz="2400" dirty="0" err="1" smtClean="0"/>
              <a:t>резльтаті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</a:t>
            </a:r>
            <a:r>
              <a:rPr lang="ru-RU" sz="2400" dirty="0" err="1" smtClean="0"/>
              <a:t>Річчю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Посполитою</a:t>
            </a:r>
            <a:r>
              <a:rPr lang="ru-RU" sz="2400" dirty="0" smtClean="0"/>
              <a:t> і </a:t>
            </a:r>
            <a:r>
              <a:rPr lang="ru-RU" sz="2400" dirty="0" err="1" smtClean="0"/>
              <a:t>Османською</a:t>
            </a:r>
            <a:r>
              <a:rPr lang="ru-RU" sz="2400" dirty="0" smtClean="0"/>
              <a:t> </a:t>
            </a:r>
            <a:r>
              <a:rPr lang="ru-RU" sz="2400" dirty="0" err="1" smtClean="0"/>
              <a:t>імперією</a:t>
            </a:r>
            <a:r>
              <a:rPr lang="ru-RU" sz="2400" dirty="0" smtClean="0"/>
              <a:t> в 1620 – 1621 </a:t>
            </a:r>
            <a:r>
              <a:rPr lang="ru-RU" sz="2400" dirty="0" err="1" smtClean="0"/>
              <a:t>рр</a:t>
            </a:r>
            <a:r>
              <a:rPr lang="ru-RU" sz="2400" dirty="0" smtClean="0"/>
              <a:t>. </a:t>
            </a:r>
            <a:r>
              <a:rPr lang="ru-RU" sz="2400" dirty="0" err="1" smtClean="0"/>
              <a:t>Жителі</a:t>
            </a:r>
            <a:r>
              <a:rPr lang="ru-RU" sz="2400" dirty="0" smtClean="0"/>
              <a:t> села стали </a:t>
            </a:r>
            <a:r>
              <a:rPr lang="ru-RU" sz="2400" dirty="0" err="1" smtClean="0"/>
              <a:t>учасниками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битви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Хотином. </a:t>
            </a:r>
            <a:r>
              <a:rPr lang="ru-RU" sz="2400" dirty="0"/>
              <a:t>1</a:t>
            </a:r>
            <a:r>
              <a:rPr lang="ru-RU" sz="2400" dirty="0" smtClean="0"/>
              <a:t>629 року </a:t>
            </a:r>
            <a:r>
              <a:rPr lang="ru-RU" sz="2400" dirty="0" err="1" smtClean="0"/>
              <a:t>татари</a:t>
            </a:r>
            <a:r>
              <a:rPr lang="ru-RU" sz="2400" dirty="0" smtClean="0"/>
              <a:t> </a:t>
            </a:r>
            <a:r>
              <a:rPr lang="ru-RU" sz="2400" dirty="0" err="1" smtClean="0"/>
              <a:t>знову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пройшлися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нашою</a:t>
            </a:r>
            <a:r>
              <a:rPr lang="ru-RU" sz="2400" dirty="0" smtClean="0"/>
              <a:t> землею, </a:t>
            </a:r>
            <a:r>
              <a:rPr lang="ru-RU" sz="2400" dirty="0" err="1" smtClean="0"/>
              <a:t>Красіїв</a:t>
            </a:r>
            <a:r>
              <a:rPr lang="ru-RU" sz="2400" dirty="0" smtClean="0"/>
              <a:t> </a:t>
            </a:r>
            <a:r>
              <a:rPr lang="ru-RU" sz="2400" dirty="0" err="1" smtClean="0"/>
              <a:t>зазнав</a:t>
            </a:r>
            <a:r>
              <a:rPr lang="ru-RU" sz="2400" dirty="0" smtClean="0"/>
              <a:t> </a:t>
            </a:r>
            <a:r>
              <a:rPr lang="ru-RU" sz="2400" dirty="0" err="1" smtClean="0"/>
              <a:t>руйнувань</a:t>
            </a:r>
            <a:r>
              <a:rPr lang="ru-RU" sz="2400" dirty="0" smtClean="0"/>
              <a:t>. </a:t>
            </a:r>
            <a:r>
              <a:rPr lang="ru-RU" sz="2400" dirty="0" err="1" smtClean="0"/>
              <a:t>Підчас</a:t>
            </a:r>
            <a:r>
              <a:rPr lang="ru-RU" sz="2400" dirty="0" smtClean="0"/>
              <a:t> </a:t>
            </a:r>
            <a:r>
              <a:rPr lang="ru-RU" sz="2400" dirty="0" err="1" smtClean="0"/>
              <a:t>Національно-визвольної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проводом Б. </a:t>
            </a:r>
            <a:r>
              <a:rPr lang="ru-RU" sz="2400" dirty="0" err="1" smtClean="0"/>
              <a:t>Хмельницького</a:t>
            </a:r>
            <a:r>
              <a:rPr lang="ru-RU" sz="2400" dirty="0" smtClean="0"/>
              <a:t> (1648-1657 </a:t>
            </a:r>
            <a:r>
              <a:rPr lang="ru-RU" sz="2400" dirty="0" err="1" smtClean="0"/>
              <a:t>рр</a:t>
            </a:r>
            <a:r>
              <a:rPr lang="ru-RU" sz="2400" dirty="0" smtClean="0"/>
              <a:t>.) через село </a:t>
            </a:r>
            <a:r>
              <a:rPr lang="ru-RU" sz="2400" dirty="0" err="1" smtClean="0"/>
              <a:t>Красіїв</a:t>
            </a:r>
            <a:r>
              <a:rPr lang="ru-RU" sz="2400" dirty="0" smtClean="0"/>
              <a:t> походили загони Семена </a:t>
            </a:r>
            <a:r>
              <a:rPr lang="ru-RU" sz="2400" dirty="0" err="1" smtClean="0"/>
              <a:t>Височана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marL="1588" indent="14288">
              <a:buFontTx/>
              <a:buNone/>
            </a:pPr>
            <a:r>
              <a:rPr lang="ru-RU" sz="2400" dirty="0" smtClean="0"/>
              <a:t>В 1664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r>
              <a:rPr lang="ru-RU" sz="2400" dirty="0" err="1" smtClean="0"/>
              <a:t>руйнівні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польсько-турецькі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, </a:t>
            </a:r>
            <a:r>
              <a:rPr lang="ru-RU" sz="2400" dirty="0" err="1" smtClean="0"/>
              <a:t>постійні</a:t>
            </a:r>
            <a:r>
              <a:rPr lang="ru-RU" sz="2400" dirty="0" smtClean="0"/>
              <a:t> напади </a:t>
            </a:r>
            <a:r>
              <a:rPr lang="ru-RU" sz="2400" dirty="0" err="1" smtClean="0"/>
              <a:t>турків</a:t>
            </a:r>
            <a:r>
              <a:rPr lang="ru-RU" sz="2400" dirty="0" smtClean="0"/>
              <a:t> і татар, </a:t>
            </a:r>
            <a:r>
              <a:rPr lang="ru-RU" sz="2400" dirty="0" err="1" smtClean="0"/>
              <a:t>реквізиції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постої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польських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військ</a:t>
            </a:r>
            <a:r>
              <a:rPr lang="ru-RU" sz="2400" dirty="0" smtClean="0"/>
              <a:t> </a:t>
            </a:r>
            <a:r>
              <a:rPr lang="ru-RU" sz="2400" dirty="0" err="1" smtClean="0"/>
              <a:t>вкрай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розорили</a:t>
            </a:r>
            <a:r>
              <a:rPr lang="ru-RU" sz="2400" dirty="0" smtClean="0"/>
              <a:t> село. На той час в </a:t>
            </a:r>
            <a:r>
              <a:rPr lang="ru-RU" sz="2400" dirty="0" err="1" smtClean="0"/>
              <a:t>селі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налічувалося</a:t>
            </a:r>
            <a:r>
              <a:rPr lang="ru-RU" sz="2400" dirty="0" smtClean="0"/>
              <a:t> 105 </a:t>
            </a:r>
            <a:r>
              <a:rPr lang="ru-RU" sz="2400" dirty="0" err="1" smtClean="0"/>
              <a:t>дворів</a:t>
            </a:r>
            <a:r>
              <a:rPr lang="ru-RU" sz="2400" dirty="0" smtClean="0"/>
              <a:t>. </a:t>
            </a:r>
            <a:r>
              <a:rPr lang="ru-RU" sz="2400" dirty="0" err="1" smtClean="0"/>
              <a:t>Наприкінці</a:t>
            </a:r>
            <a:r>
              <a:rPr lang="ru-RU" sz="2400" dirty="0" smtClean="0"/>
              <a:t> </a:t>
            </a:r>
            <a:r>
              <a:rPr lang="en-US" sz="2400" dirty="0" smtClean="0"/>
              <a:t>XVII</a:t>
            </a:r>
            <a:r>
              <a:rPr lang="uk-UA" sz="2400" dirty="0" smtClean="0"/>
              <a:t> ст. до </a:t>
            </a:r>
            <a:r>
              <a:rPr lang="uk-UA" sz="2400" dirty="0" err="1" smtClean="0"/>
              <a:t>Красієва</a:t>
            </a:r>
            <a:r>
              <a:rPr lang="uk-UA" sz="2400" dirty="0" smtClean="0"/>
              <a:t> переселяють селян із </a:t>
            </a:r>
            <a:r>
              <a:rPr lang="uk-UA" sz="2400" dirty="0" err="1" smtClean="0"/>
              <a:t>Самбірщини</a:t>
            </a:r>
            <a:r>
              <a:rPr lang="uk-UA" sz="2400" dirty="0" smtClean="0"/>
              <a:t> та гірських сіл </a:t>
            </a:r>
            <a:r>
              <a:rPr lang="uk-UA" sz="2400" dirty="0" err="1" smtClean="0"/>
              <a:t>Солотвинського</a:t>
            </a:r>
            <a:r>
              <a:rPr lang="uk-UA" sz="2400" dirty="0" smtClean="0"/>
              <a:t> староства. За переписом 1724 року в </a:t>
            </a:r>
            <a:r>
              <a:rPr lang="uk-UA" sz="2400" dirty="0" err="1" smtClean="0"/>
              <a:t>Красієві</a:t>
            </a:r>
            <a:r>
              <a:rPr lang="uk-UA" sz="2400" dirty="0" smtClean="0"/>
              <a:t> налічувалося 70 тяглових господарств, З них 7 мали по одному волові, 55 по 2 воли. 7 по 4 воли. Крім того було 11 піших господарств. Змушені були відробляти на користь фільварку по 2 дні панщини на тиждень від </a:t>
            </a:r>
            <a:r>
              <a:rPr lang="uk-UA" sz="2400" dirty="0" err="1" smtClean="0"/>
              <a:t>півланового</a:t>
            </a:r>
            <a:r>
              <a:rPr lang="uk-UA" sz="2400" dirty="0" smtClean="0"/>
              <a:t> наділу, по 3 толоки, зажинки, обжинки, зборки та </a:t>
            </a:r>
            <a:r>
              <a:rPr lang="uk-UA" sz="2400" dirty="0" err="1" smtClean="0"/>
              <a:t>обкоски</a:t>
            </a:r>
            <a:r>
              <a:rPr lang="uk-UA" sz="2400" dirty="0" smtClean="0"/>
              <a:t>. Селяни ремонтували дороги і греблі, відбували по черзі нічну і денну варту, вносили податки натурою. В середині </a:t>
            </a:r>
            <a:r>
              <a:rPr lang="en-US" sz="2400" dirty="0" smtClean="0"/>
              <a:t>XVIII</a:t>
            </a:r>
            <a:r>
              <a:rPr lang="uk-UA" sz="2400" dirty="0" smtClean="0"/>
              <a:t> ст. розпочинається відродження села </a:t>
            </a:r>
            <a:r>
              <a:rPr lang="uk-UA" sz="2400" dirty="0" err="1" smtClean="0"/>
              <a:t>Красіїв</a:t>
            </a:r>
            <a:r>
              <a:rPr lang="uk-UA" sz="2400" dirty="0" smtClean="0"/>
              <a:t>.    </a:t>
            </a:r>
            <a:r>
              <a:rPr lang="ru-RU" sz="2400" dirty="0" smtClean="0"/>
              <a:t>  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err="1" smtClean="0"/>
              <a:t>Красіїв</a:t>
            </a:r>
            <a:r>
              <a:rPr lang="uk-UA" b="1" dirty="0" smtClean="0"/>
              <a:t> за часів Австро-Угорського панування.</a:t>
            </a:r>
          </a:p>
          <a:p>
            <a:pPr marL="0" indent="0">
              <a:buNone/>
            </a:pPr>
            <a:r>
              <a:rPr lang="uk-UA" sz="2400" dirty="0" smtClean="0"/>
              <a:t>В наслідок першого поділу Речі-Посполитої в 1772 році  с. </a:t>
            </a:r>
            <a:r>
              <a:rPr lang="uk-UA" sz="2400" dirty="0" err="1" smtClean="0"/>
              <a:t>Красіїв</a:t>
            </a:r>
            <a:r>
              <a:rPr lang="uk-UA" sz="2400" dirty="0" smtClean="0"/>
              <a:t> переходить до складу Австрійської імперії. На захоплених землях австрійці утворили нову адміністративно-територіальну одиницю імперії – «Королівство Галичини і Лодомерії». Австрійський уряд поділив землі Галичини на 19 округів, село </a:t>
            </a:r>
            <a:r>
              <a:rPr lang="uk-UA" sz="2400" dirty="0" err="1" smtClean="0"/>
              <a:t>Красіїв</a:t>
            </a:r>
            <a:r>
              <a:rPr lang="uk-UA" sz="2400" dirty="0" smtClean="0"/>
              <a:t> належало до Станіславської округи, </a:t>
            </a:r>
            <a:r>
              <a:rPr lang="uk-UA" sz="2400" dirty="0"/>
              <a:t>я</a:t>
            </a:r>
            <a:r>
              <a:rPr lang="uk-UA" sz="2400" dirty="0" smtClean="0"/>
              <a:t>ка ділилася на </a:t>
            </a:r>
            <a:r>
              <a:rPr lang="uk-UA" sz="2400" dirty="0" err="1" smtClean="0"/>
              <a:t>домінії</a:t>
            </a:r>
            <a:r>
              <a:rPr lang="uk-UA" sz="2400" dirty="0" smtClean="0"/>
              <a:t>. </a:t>
            </a:r>
            <a:r>
              <a:rPr lang="uk-UA" sz="2400" dirty="0" err="1" smtClean="0"/>
              <a:t>Красіїв</a:t>
            </a:r>
            <a:r>
              <a:rPr lang="uk-UA" sz="2400" dirty="0" smtClean="0"/>
              <a:t> входив до </a:t>
            </a:r>
            <a:r>
              <a:rPr lang="uk-UA" sz="2400" dirty="0" err="1" smtClean="0"/>
              <a:t>домінії</a:t>
            </a:r>
            <a:r>
              <a:rPr lang="uk-UA" sz="2400" dirty="0" smtClean="0"/>
              <a:t> в с. </a:t>
            </a:r>
            <a:r>
              <a:rPr lang="uk-UA" sz="2400" dirty="0" err="1" smtClean="0"/>
              <a:t>Задарові</a:t>
            </a:r>
            <a:r>
              <a:rPr lang="uk-UA" sz="2400" dirty="0" smtClean="0"/>
              <a:t>. 1789 року було скорочено панщину для безземельних селян. За </a:t>
            </a:r>
            <a:r>
              <a:rPr lang="uk-UA" sz="2400" dirty="0" err="1" smtClean="0"/>
              <a:t>Йосифинською</a:t>
            </a:r>
            <a:r>
              <a:rPr lang="uk-UA" sz="2400" dirty="0" smtClean="0"/>
              <a:t> метрикою земельний кадастр в1787 році для </a:t>
            </a:r>
            <a:r>
              <a:rPr lang="uk-UA" sz="2400" dirty="0" err="1" smtClean="0"/>
              <a:t>Красієва</a:t>
            </a:r>
            <a:r>
              <a:rPr lang="uk-UA" sz="2400" dirty="0" smtClean="0"/>
              <a:t> становив 2199 моргів орної землі, 2360 моргів городів, пасовища та 3064 морги лісу. Середня врожайність 11,1 корця з </a:t>
            </a:r>
            <a:r>
              <a:rPr lang="uk-UA" sz="2400" dirty="0" err="1" smtClean="0"/>
              <a:t>морга</a:t>
            </a:r>
            <a:r>
              <a:rPr lang="uk-UA" sz="2400" dirty="0" smtClean="0"/>
              <a:t>. Морг 0,59 ара.   </a:t>
            </a:r>
            <a:endParaRPr lang="uk-UA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04664"/>
            <a:ext cx="86409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Землі фільварку належали Стефану </a:t>
            </a:r>
            <a:r>
              <a:rPr lang="uk-UA" sz="2400" dirty="0" err="1" smtClean="0"/>
              <a:t>Агапсовичу</a:t>
            </a:r>
            <a:r>
              <a:rPr lang="uk-UA" sz="2400" dirty="0" smtClean="0"/>
              <a:t>. Крім виконання повинностей дідичу, селяни змушені були відробляти прямі й непрямі податки, державні шарварки, постачати підводи для </a:t>
            </a:r>
            <a:r>
              <a:rPr lang="uk-UA" sz="2400" dirty="0" err="1" smtClean="0"/>
              <a:t>віійська</a:t>
            </a:r>
            <a:r>
              <a:rPr lang="uk-UA" sz="2400" dirty="0" smtClean="0"/>
              <a:t>. Служити в австрійській армії. Жорстока експлуатація призводила селянські господарства до повного занепаду. З 1838 року на наших територіях вирували селянські бунти, почастішали подання скарг, втечі селян, потрави панських посівів і лук, вирубування лісів розправи над сільською старшиною, підпали панських садиб, гуралень. Селянські виступи відбувалися в </a:t>
            </a:r>
            <a:r>
              <a:rPr lang="uk-UA" sz="2400" dirty="0" err="1" smtClean="0"/>
              <a:t>Задарові</a:t>
            </a:r>
            <a:r>
              <a:rPr lang="uk-UA" sz="2400" dirty="0" smtClean="0"/>
              <a:t>, </a:t>
            </a:r>
            <a:r>
              <a:rPr lang="uk-UA" sz="2400" dirty="0" err="1" smtClean="0"/>
              <a:t>Красієві</a:t>
            </a:r>
            <a:r>
              <a:rPr lang="uk-UA" sz="2400" dirty="0" smtClean="0"/>
              <a:t>, Усті-Зеленому, Коропці, </a:t>
            </a:r>
            <a:r>
              <a:rPr lang="uk-UA" sz="2400" dirty="0" err="1" smtClean="0"/>
              <a:t>Товстобабах</a:t>
            </a:r>
            <a:r>
              <a:rPr lang="uk-UA" sz="2400" dirty="0" smtClean="0"/>
              <a:t> (Високе), </a:t>
            </a:r>
            <a:r>
              <a:rPr lang="uk-UA" sz="2400" dirty="0" err="1" smtClean="0"/>
              <a:t>Дрищеві</a:t>
            </a:r>
            <a:r>
              <a:rPr lang="uk-UA" sz="2400" dirty="0" smtClean="0"/>
              <a:t> (Підлісне). 22 квітня 1848 року на Великдень було оголошено народу цісарський патент про </a:t>
            </a:r>
            <a:r>
              <a:rPr lang="uk-UA" sz="2400" dirty="0" err="1" smtClean="0"/>
              <a:t>ліквдацію</a:t>
            </a:r>
            <a:r>
              <a:rPr lang="uk-UA" sz="2400" dirty="0" smtClean="0"/>
              <a:t> панщини в Галичині. В червні 1848 року відбулися перші вибори до </a:t>
            </a:r>
            <a:r>
              <a:rPr lang="uk-UA" sz="2400" dirty="0" err="1" smtClean="0"/>
              <a:t>аввстрійського</a:t>
            </a:r>
            <a:r>
              <a:rPr lang="uk-UA" sz="2400" dirty="0" smtClean="0"/>
              <a:t> парламенту. Від Станіславської округи куди входив </a:t>
            </a:r>
            <a:r>
              <a:rPr lang="uk-UA" sz="2400" dirty="0" err="1" smtClean="0"/>
              <a:t>Красіїв</a:t>
            </a:r>
            <a:endParaRPr lang="uk-UA" sz="2400" dirty="0" smtClean="0"/>
          </a:p>
          <a:p>
            <a:r>
              <a:rPr lang="uk-UA" sz="2400" dirty="0" smtClean="0"/>
              <a:t>Послом був обраний голова окружної Руської ради в місті </a:t>
            </a:r>
            <a:endParaRPr lang="uk-UA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599009"/>
            <a:ext cx="84969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Станіславі отець Григорій Шашкевич, який твердо обстоював інтереси Українського народу. Згідно з інформацією «Географічного словника» </a:t>
            </a:r>
            <a:r>
              <a:rPr lang="uk-UA" sz="2400" dirty="0" err="1" smtClean="0"/>
              <a:t>Красіїв</a:t>
            </a:r>
            <a:r>
              <a:rPr lang="uk-UA" sz="2400" dirty="0" smtClean="0"/>
              <a:t> з 1867 року входить зі своєю громадою до Бучацького повіту.</a:t>
            </a:r>
          </a:p>
          <a:p>
            <a:r>
              <a:rPr lang="uk-UA" sz="2400" dirty="0"/>
              <a:t>У</a:t>
            </a:r>
            <a:r>
              <a:rPr lang="uk-UA" sz="2400" dirty="0" smtClean="0"/>
              <a:t> 1864 році в </a:t>
            </a:r>
            <a:r>
              <a:rPr lang="uk-UA" sz="2400" dirty="0" err="1" smtClean="0"/>
              <a:t>Красієві</a:t>
            </a:r>
            <a:r>
              <a:rPr lang="uk-UA" sz="2400" dirty="0" smtClean="0"/>
              <a:t> побудована нова церква, дзвіниця з дубового бруса. Розмальовував її церковний маляр Іван </a:t>
            </a:r>
            <a:r>
              <a:rPr lang="uk-UA" sz="2400" dirty="0" err="1" smtClean="0"/>
              <a:t>Панькевич</a:t>
            </a:r>
            <a:r>
              <a:rPr lang="uk-UA" sz="2400" dirty="0" smtClean="0"/>
              <a:t>. У 1868 році громада села побудувала резиденцію для священика. У 1870-х рр. під впливом священика в селі </a:t>
            </a:r>
            <a:r>
              <a:rPr lang="uk-UA" sz="2400" dirty="0" err="1" smtClean="0"/>
              <a:t>Красіїв</a:t>
            </a:r>
            <a:r>
              <a:rPr lang="uk-UA" sz="2400" dirty="0" smtClean="0"/>
              <a:t> розпочалася кампанія проти пияцтва, було засноване Молоде братство церковне.</a:t>
            </a:r>
          </a:p>
          <a:p>
            <a:r>
              <a:rPr lang="uk-UA" sz="2400" dirty="0" smtClean="0"/>
              <a:t>У 1896 році в </a:t>
            </a:r>
            <a:r>
              <a:rPr lang="uk-UA" sz="2400" dirty="0" err="1" smtClean="0"/>
              <a:t>Красієві</a:t>
            </a:r>
            <a:r>
              <a:rPr lang="uk-UA" sz="2400" dirty="0" smtClean="0"/>
              <a:t> побудована нова школа, засновано читальню товариства «Просвіта». Серед населення поширювалась газета «Галицько-руський вісник» яку видавав австрійський уряд, відігравала позитивну роль у поширенні загальноосвітніх знань на селі. У 1900 році були створені товариства «Січ», «Сільський господар»,   </a:t>
            </a:r>
            <a:endParaRPr lang="uk-UA" sz="2400" dirty="0"/>
          </a:p>
          <a:p>
            <a:r>
              <a:rPr lang="uk-UA" sz="2400" dirty="0" smtClean="0"/>
              <a:t>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8864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403" y="692696"/>
            <a:ext cx="841106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Кооператив «Добра воля». Щоб застрахувати своє майно від вогню селяни вступали у страхову компанію «Дністер». У 1902 році жителі с. </a:t>
            </a:r>
            <a:r>
              <a:rPr lang="uk-UA" sz="2400" dirty="0" err="1" smtClean="0"/>
              <a:t>Красіїв</a:t>
            </a:r>
            <a:r>
              <a:rPr lang="uk-UA" sz="2400" dirty="0" smtClean="0"/>
              <a:t> прийняли участь в хліборобському страйку. З 1906 року розпочинається боротьба за виборче право, участь населення в масових вічах. В 1910 році у с. </a:t>
            </a:r>
            <a:r>
              <a:rPr lang="uk-UA" sz="2400" dirty="0" err="1" smtClean="0"/>
              <a:t>Красіїв</a:t>
            </a:r>
            <a:r>
              <a:rPr lang="uk-UA" sz="2400" dirty="0" smtClean="0"/>
              <a:t> побудовано двоповерховий Народний дім в якому знаходилися читальня «Просвіти» та «Споживча </a:t>
            </a:r>
            <a:r>
              <a:rPr lang="uk-UA" sz="2400" dirty="0" err="1" smtClean="0"/>
              <a:t>кооператива</a:t>
            </a:r>
            <a:r>
              <a:rPr lang="uk-UA" sz="2400" dirty="0" smtClean="0"/>
              <a:t>». В березні 1914 року з ініціативи читальні в </a:t>
            </a:r>
            <a:r>
              <a:rPr lang="uk-UA" sz="2400" dirty="0" err="1" smtClean="0"/>
              <a:t>Красієві</a:t>
            </a:r>
            <a:r>
              <a:rPr lang="uk-UA" sz="2400" dirty="0" smtClean="0"/>
              <a:t> було масово відзначено ювілей 100–річчя з дня народження українського поета, національного пророка Т. Г. Шевченка. Перша світова війна яка розпочалася в серпні 1914 року перешкодила діяльності товариств. До легіону Українських Січових Стрільців з </a:t>
            </a:r>
            <a:r>
              <a:rPr lang="uk-UA" sz="2400" dirty="0" err="1" smtClean="0"/>
              <a:t>Красієва</a:t>
            </a:r>
            <a:r>
              <a:rPr lang="uk-UA" sz="2400" dirty="0" smtClean="0"/>
              <a:t> добровільно вступило 8 осіб. В австрійську армію було мобілізовано 142 чоловіки. Село зазнало руйнувань коли фронт проходив по Золотій Липі.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9901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/>
            <a:r>
              <a:rPr lang="uk-UA" b="1" dirty="0" smtClean="0"/>
              <a:t>Наш край в складі </a:t>
            </a:r>
            <a:r>
              <a:rPr lang="uk-UA" b="1" dirty="0" err="1" smtClean="0"/>
              <a:t>Західно-Української</a:t>
            </a:r>
            <a:r>
              <a:rPr lang="uk-UA" b="1" dirty="0" smtClean="0"/>
              <a:t> Народної Республіки</a:t>
            </a:r>
          </a:p>
          <a:p>
            <a:pPr marL="0" indent="0">
              <a:buNone/>
            </a:pPr>
            <a:r>
              <a:rPr lang="uk-UA" sz="2400" dirty="0" smtClean="0"/>
              <a:t>В жовтні 1918 року відбулися вибори до Української Національної Ради, послами від Бучацького повіту були обрані Михайло Плиска із </a:t>
            </a:r>
            <a:r>
              <a:rPr lang="uk-UA" sz="2400" dirty="0" err="1" smtClean="0"/>
              <a:t>Задарова</a:t>
            </a:r>
            <a:r>
              <a:rPr lang="uk-UA" sz="2400" dirty="0" smtClean="0"/>
              <a:t>, Ілько Максимів з Коропця. У листопаді 1918 року у селі встановилася влада ЗУНР. Підчас оборони Львова від поляків загинув січовий стрілець житель </a:t>
            </a:r>
            <a:r>
              <a:rPr lang="uk-UA" sz="2400" dirty="0" err="1" smtClean="0"/>
              <a:t>Красієва</a:t>
            </a:r>
            <a:r>
              <a:rPr lang="uk-UA" sz="2400" dirty="0" smtClean="0"/>
              <a:t> </a:t>
            </a:r>
            <a:r>
              <a:rPr lang="uk-UA" sz="2400" dirty="0" err="1" smtClean="0"/>
              <a:t>Тримбалюк</a:t>
            </a:r>
            <a:r>
              <a:rPr lang="uk-UA" sz="2400" dirty="0" smtClean="0"/>
              <a:t> Микола Пилипович. Створюється Українська Галицька Армія, в її ряди вступило 118 осіб. В ході </a:t>
            </a:r>
            <a:r>
              <a:rPr lang="uk-UA" sz="2400" dirty="0" err="1" smtClean="0"/>
              <a:t>Чортківської</a:t>
            </a:r>
            <a:r>
              <a:rPr lang="uk-UA" sz="2400" dirty="0" smtClean="0"/>
              <a:t> </a:t>
            </a:r>
            <a:r>
              <a:rPr lang="uk-UA" sz="2400" dirty="0" err="1" smtClean="0"/>
              <a:t>Офензиви</a:t>
            </a:r>
            <a:r>
              <a:rPr lang="uk-UA" sz="2400" dirty="0" smtClean="0"/>
              <a:t> під </a:t>
            </a:r>
            <a:r>
              <a:rPr lang="uk-UA" sz="2400" dirty="0" err="1" smtClean="0"/>
              <a:t>Дараховом</a:t>
            </a:r>
            <a:r>
              <a:rPr lang="uk-UA" sz="2400" dirty="0" smtClean="0"/>
              <a:t> в бою загинув </a:t>
            </a:r>
            <a:r>
              <a:rPr lang="uk-UA" sz="2400" dirty="0" err="1" smtClean="0"/>
              <a:t>Патрак</a:t>
            </a:r>
            <a:r>
              <a:rPr lang="uk-UA" sz="2400" dirty="0" smtClean="0"/>
              <a:t> Микола Семенович. З кінця липня 1919 р. село </a:t>
            </a:r>
            <a:r>
              <a:rPr lang="uk-UA" sz="2400" dirty="0" err="1" smtClean="0"/>
              <a:t>Красіїв</a:t>
            </a:r>
            <a:r>
              <a:rPr lang="uk-UA" sz="2400" dirty="0" smtClean="0"/>
              <a:t> окуповане польськими військами армії генерала </a:t>
            </a:r>
            <a:r>
              <a:rPr lang="uk-UA" sz="2400" dirty="0" err="1" smtClean="0"/>
              <a:t>Галлера</a:t>
            </a:r>
            <a:r>
              <a:rPr lang="uk-UA" sz="2400" dirty="0" smtClean="0"/>
              <a:t>. Під польською окупацією </a:t>
            </a:r>
            <a:r>
              <a:rPr lang="uk-UA" sz="2400" dirty="0" err="1" smtClean="0"/>
              <a:t>Красіїв</a:t>
            </a:r>
            <a:r>
              <a:rPr lang="uk-UA" sz="2400" dirty="0" smtClean="0"/>
              <a:t> знаходився до 18 вересня 1939 року. Населення чинило спротив польській владі, бойкотувало її розпорядження. 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60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sz="2400" dirty="0" smtClean="0"/>
              <a:t>В 1932 році у </a:t>
            </a:r>
            <a:r>
              <a:rPr lang="uk-UA" sz="2400" dirty="0" err="1" smtClean="0"/>
              <a:t>Красієві</a:t>
            </a:r>
            <a:r>
              <a:rPr lang="uk-UA" sz="2400" dirty="0" smtClean="0"/>
              <a:t> було засновано осередок Організації Українських Націоналістів до якого входило 18 осіб. Діяльність Просвіти та інших товариств спрямована на національне відродження села викликала польську Пацифікацію. 18 вересня 1939 року в </a:t>
            </a:r>
            <a:r>
              <a:rPr lang="uk-UA" sz="2400" dirty="0" err="1" smtClean="0"/>
              <a:t>Красіїв</a:t>
            </a:r>
            <a:r>
              <a:rPr lang="uk-UA" sz="2400" dirty="0" smtClean="0"/>
              <a:t> вступили війська Червоної армії. Розпочалася радянізація. У 1940 році було засновано колгосп ім. Молотова. Репресій з боку радянської влади зазнали член ОУН вчитель Слобода Іван Михайлович, </a:t>
            </a:r>
            <a:r>
              <a:rPr lang="uk-UA" sz="2400" dirty="0" err="1" smtClean="0"/>
              <a:t>Сивоник</a:t>
            </a:r>
            <a:r>
              <a:rPr lang="uk-UA" sz="2400" dirty="0" smtClean="0"/>
              <a:t> Петро Васильович, депортовано було 18 сімей. 22 червня 1941 року </a:t>
            </a:r>
            <a:r>
              <a:rPr lang="uk-UA" sz="2400" dirty="0" err="1" smtClean="0"/>
              <a:t>рорзпочалася</a:t>
            </a:r>
            <a:r>
              <a:rPr lang="uk-UA" sz="2400" dirty="0" smtClean="0"/>
              <a:t> німецько-радянська війна. На фронт було мобілізовано 16 осіб. 4 липня 1941 року              с. </a:t>
            </a:r>
            <a:r>
              <a:rPr lang="uk-UA" sz="2400" dirty="0" err="1" smtClean="0"/>
              <a:t>Красіїв</a:t>
            </a:r>
            <a:r>
              <a:rPr lang="uk-UA" sz="2400" dirty="0" smtClean="0"/>
              <a:t> було окуповане німецькими військами. Встановився окупаційний нацистський новий порядок. Розпочалися репресії </a:t>
            </a:r>
            <a:r>
              <a:rPr lang="uk-UA" sz="2400" smtClean="0"/>
              <a:t>проти населення.   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1173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/>
              <a:t>Список членів експедиційного загону </a:t>
            </a:r>
            <a:r>
              <a:rPr lang="uk-UA" sz="2800" b="1" dirty="0" err="1" smtClean="0"/>
              <a:t>Задарівської</a:t>
            </a:r>
            <a:r>
              <a:rPr lang="uk-UA" sz="2800" b="1" dirty="0" smtClean="0"/>
              <a:t> ЗОШ </a:t>
            </a:r>
            <a:r>
              <a:rPr lang="en-US" sz="2800" b="1" dirty="0" smtClean="0"/>
              <a:t>I-III</a:t>
            </a:r>
            <a:r>
              <a:rPr lang="uk-UA" sz="2800" b="1" dirty="0" smtClean="0"/>
              <a:t> ст.</a:t>
            </a:r>
            <a:endParaRPr lang="uk-UA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600" dirty="0" smtClean="0">
                <a:latin typeface="+mj-lt"/>
              </a:rPr>
              <a:t>1. </a:t>
            </a:r>
            <a:r>
              <a:rPr lang="uk-UA" sz="1600" dirty="0" err="1" smtClean="0">
                <a:latin typeface="+mj-lt"/>
              </a:rPr>
              <a:t>Батіч</a:t>
            </a:r>
            <a:r>
              <a:rPr lang="uk-UA" sz="1600" dirty="0" smtClean="0">
                <a:latin typeface="+mj-lt"/>
              </a:rPr>
              <a:t> </a:t>
            </a:r>
            <a:r>
              <a:rPr lang="uk-UA" sz="1600" dirty="0">
                <a:latin typeface="+mj-lt"/>
              </a:rPr>
              <a:t>Х</a:t>
            </a:r>
            <a:r>
              <a:rPr lang="uk-UA" sz="1600" dirty="0" smtClean="0">
                <a:latin typeface="+mj-lt"/>
              </a:rPr>
              <a:t>ристина Ігорівна </a:t>
            </a:r>
            <a:r>
              <a:rPr lang="uk-UA" sz="1600" dirty="0" smtClean="0">
                <a:latin typeface="+mj-lt"/>
              </a:rPr>
              <a:t>11 </a:t>
            </a:r>
            <a:r>
              <a:rPr lang="uk-UA" sz="1600" dirty="0" smtClean="0">
                <a:latin typeface="+mj-lt"/>
              </a:rPr>
              <a:t>клас. Збір археологічних відомостей </a:t>
            </a:r>
          </a:p>
          <a:p>
            <a:r>
              <a:rPr lang="uk-UA" sz="1600" dirty="0" smtClean="0">
                <a:latin typeface="+mj-lt"/>
              </a:rPr>
              <a:t>2. </a:t>
            </a:r>
            <a:r>
              <a:rPr lang="uk-UA" sz="1600" dirty="0" err="1" smtClean="0">
                <a:latin typeface="+mj-lt"/>
              </a:rPr>
              <a:t>Білобровко</a:t>
            </a:r>
            <a:r>
              <a:rPr lang="uk-UA" sz="1600" dirty="0" smtClean="0">
                <a:latin typeface="+mj-lt"/>
              </a:rPr>
              <a:t> Дмитро Петрович </a:t>
            </a:r>
            <a:r>
              <a:rPr lang="uk-UA" sz="1600" dirty="0" smtClean="0">
                <a:latin typeface="+mj-lt"/>
              </a:rPr>
              <a:t>11 </a:t>
            </a:r>
            <a:r>
              <a:rPr lang="uk-UA" sz="1600" dirty="0" smtClean="0">
                <a:latin typeface="+mj-lt"/>
              </a:rPr>
              <a:t>клас. Оформлення проекту</a:t>
            </a:r>
          </a:p>
          <a:p>
            <a:r>
              <a:rPr lang="uk-UA" sz="1600" dirty="0" smtClean="0">
                <a:latin typeface="+mj-lt"/>
              </a:rPr>
              <a:t>3. </a:t>
            </a:r>
            <a:r>
              <a:rPr lang="uk-UA" sz="1600" dirty="0" err="1" smtClean="0">
                <a:latin typeface="+mj-lt"/>
              </a:rPr>
              <a:t>Гамій</a:t>
            </a:r>
            <a:r>
              <a:rPr lang="uk-UA" sz="1600" dirty="0" smtClean="0">
                <a:latin typeface="+mj-lt"/>
              </a:rPr>
              <a:t> Надія Михайлівна </a:t>
            </a:r>
            <a:r>
              <a:rPr lang="uk-UA" sz="1600" dirty="0" smtClean="0">
                <a:latin typeface="+mj-lt"/>
              </a:rPr>
              <a:t>11 </a:t>
            </a:r>
            <a:r>
              <a:rPr lang="uk-UA" sz="1600" dirty="0" smtClean="0">
                <a:latin typeface="+mj-lt"/>
              </a:rPr>
              <a:t>клас. Збір матеріалів періоду </a:t>
            </a:r>
            <a:r>
              <a:rPr lang="en-US" sz="1600" dirty="0" smtClean="0">
                <a:latin typeface="+mj-lt"/>
              </a:rPr>
              <a:t>XIII</a:t>
            </a:r>
            <a:r>
              <a:rPr lang="uk-UA" sz="1600" dirty="0" smtClean="0">
                <a:latin typeface="+mj-lt"/>
              </a:rPr>
              <a:t>- </a:t>
            </a:r>
            <a:r>
              <a:rPr lang="en-US" sz="1600" dirty="0" smtClean="0">
                <a:latin typeface="+mj-lt"/>
              </a:rPr>
              <a:t>XVI</a:t>
            </a:r>
            <a:r>
              <a:rPr lang="uk-UA" sz="1600" dirty="0" smtClean="0">
                <a:latin typeface="+mj-lt"/>
              </a:rPr>
              <a:t> ст.</a:t>
            </a:r>
          </a:p>
          <a:p>
            <a:r>
              <a:rPr lang="uk-UA" sz="1600" dirty="0" smtClean="0">
                <a:latin typeface="+mj-lt"/>
              </a:rPr>
              <a:t>4. </a:t>
            </a:r>
            <a:r>
              <a:rPr lang="uk-UA" sz="1600" dirty="0" err="1" smtClean="0">
                <a:latin typeface="+mj-lt"/>
              </a:rPr>
              <a:t>Духняк</a:t>
            </a:r>
            <a:r>
              <a:rPr lang="uk-UA" sz="1600" dirty="0" smtClean="0">
                <a:latin typeface="+mj-lt"/>
              </a:rPr>
              <a:t> Оксана Михайлівна </a:t>
            </a:r>
            <a:r>
              <a:rPr lang="uk-UA" sz="1600" dirty="0" smtClean="0">
                <a:latin typeface="+mj-lt"/>
              </a:rPr>
              <a:t>11 </a:t>
            </a:r>
            <a:r>
              <a:rPr lang="uk-UA" sz="1600" dirty="0" smtClean="0">
                <a:latin typeface="+mj-lt"/>
              </a:rPr>
              <a:t>клас. Збір матеріалів </a:t>
            </a:r>
            <a:r>
              <a:rPr lang="en-US" sz="1600" dirty="0" smtClean="0">
                <a:latin typeface="+mj-lt"/>
              </a:rPr>
              <a:t>XVII</a:t>
            </a:r>
            <a:r>
              <a:rPr lang="uk-UA" sz="1600" dirty="0" smtClean="0">
                <a:latin typeface="+mj-lt"/>
              </a:rPr>
              <a:t> -  </a:t>
            </a:r>
            <a:r>
              <a:rPr lang="en-US" sz="1600" dirty="0" smtClean="0">
                <a:latin typeface="+mj-lt"/>
              </a:rPr>
              <a:t>XVIII</a:t>
            </a:r>
            <a:r>
              <a:rPr lang="uk-UA" sz="1600" dirty="0">
                <a:latin typeface="+mj-lt"/>
              </a:rPr>
              <a:t> </a:t>
            </a:r>
            <a:r>
              <a:rPr lang="uk-UA" sz="1600" dirty="0" smtClean="0">
                <a:latin typeface="+mj-lt"/>
              </a:rPr>
              <a:t>ст.</a:t>
            </a:r>
          </a:p>
          <a:p>
            <a:r>
              <a:rPr lang="uk-UA" sz="1600" dirty="0" smtClean="0">
                <a:latin typeface="+mj-lt"/>
              </a:rPr>
              <a:t>5. </a:t>
            </a:r>
            <a:r>
              <a:rPr lang="uk-UA" sz="1600" dirty="0" err="1" smtClean="0">
                <a:latin typeface="+mj-lt"/>
              </a:rPr>
              <a:t>Качорак</a:t>
            </a:r>
            <a:r>
              <a:rPr lang="uk-UA" sz="1600" dirty="0" smtClean="0">
                <a:latin typeface="+mj-lt"/>
              </a:rPr>
              <a:t> Павло Васильович </a:t>
            </a:r>
            <a:r>
              <a:rPr lang="uk-UA" sz="1600" dirty="0" smtClean="0">
                <a:latin typeface="+mj-lt"/>
              </a:rPr>
              <a:t>11 </a:t>
            </a:r>
            <a:r>
              <a:rPr lang="uk-UA" sz="1600" dirty="0" smtClean="0">
                <a:latin typeface="+mj-lt"/>
              </a:rPr>
              <a:t>клас. Оформлення проекту.</a:t>
            </a:r>
          </a:p>
          <a:p>
            <a:r>
              <a:rPr lang="uk-UA" sz="1600" dirty="0" smtClean="0">
                <a:latin typeface="+mj-lt"/>
              </a:rPr>
              <a:t>6. </a:t>
            </a:r>
            <a:r>
              <a:rPr lang="uk-UA" sz="1600" dirty="0" err="1" smtClean="0">
                <a:latin typeface="+mj-lt"/>
              </a:rPr>
              <a:t>Климецький</a:t>
            </a:r>
            <a:r>
              <a:rPr lang="uk-UA" sz="1600" dirty="0" smtClean="0">
                <a:latin typeface="+mj-lt"/>
              </a:rPr>
              <a:t> Микола Степанович </a:t>
            </a:r>
            <a:r>
              <a:rPr lang="uk-UA" sz="1600" dirty="0" smtClean="0">
                <a:latin typeface="+mj-lt"/>
              </a:rPr>
              <a:t>11 </a:t>
            </a:r>
            <a:r>
              <a:rPr lang="uk-UA" sz="1600" dirty="0" smtClean="0">
                <a:latin typeface="+mj-lt"/>
              </a:rPr>
              <a:t>клас. Фотограф.</a:t>
            </a:r>
          </a:p>
          <a:p>
            <a:r>
              <a:rPr lang="uk-UA" sz="1600" dirty="0" smtClean="0">
                <a:latin typeface="+mj-lt"/>
              </a:rPr>
              <a:t>7. </a:t>
            </a:r>
            <a:r>
              <a:rPr lang="uk-UA" sz="1600" dirty="0" err="1" smtClean="0">
                <a:latin typeface="+mj-lt"/>
              </a:rPr>
              <a:t>Недільська</a:t>
            </a:r>
            <a:r>
              <a:rPr lang="uk-UA" sz="1600" dirty="0" smtClean="0">
                <a:latin typeface="+mj-lt"/>
              </a:rPr>
              <a:t> Марія Василівна </a:t>
            </a:r>
            <a:r>
              <a:rPr lang="uk-UA" sz="1600" dirty="0" smtClean="0">
                <a:latin typeface="+mj-lt"/>
              </a:rPr>
              <a:t>11 </a:t>
            </a:r>
            <a:r>
              <a:rPr lang="uk-UA" sz="1600" dirty="0" smtClean="0">
                <a:latin typeface="+mj-lt"/>
              </a:rPr>
              <a:t>клас. Збір матеріалів </a:t>
            </a:r>
            <a:r>
              <a:rPr lang="en-US" sz="1600" dirty="0" smtClean="0">
                <a:latin typeface="+mj-lt"/>
              </a:rPr>
              <a:t>XIX </a:t>
            </a:r>
            <a:r>
              <a:rPr lang="uk-UA" sz="1600" dirty="0" smtClean="0">
                <a:latin typeface="+mj-lt"/>
              </a:rPr>
              <a:t>ст.</a:t>
            </a:r>
          </a:p>
          <a:p>
            <a:r>
              <a:rPr lang="uk-UA" sz="1600" dirty="0" smtClean="0">
                <a:latin typeface="+mj-lt"/>
              </a:rPr>
              <a:t>8. Скрипник Оксана Василівна </a:t>
            </a:r>
            <a:r>
              <a:rPr lang="uk-UA" sz="1600" dirty="0" smtClean="0">
                <a:latin typeface="+mj-lt"/>
              </a:rPr>
              <a:t>11 </a:t>
            </a:r>
            <a:r>
              <a:rPr lang="uk-UA" sz="1600" dirty="0" smtClean="0">
                <a:latin typeface="+mj-lt"/>
              </a:rPr>
              <a:t>клас. Збір матеріалів </a:t>
            </a:r>
            <a:r>
              <a:rPr lang="en-US" sz="1600" dirty="0" smtClean="0">
                <a:latin typeface="+mj-lt"/>
              </a:rPr>
              <a:t>XX</a:t>
            </a:r>
            <a:r>
              <a:rPr lang="uk-UA" sz="1600" dirty="0" smtClean="0">
                <a:latin typeface="+mj-lt"/>
              </a:rPr>
              <a:t> ст.</a:t>
            </a:r>
          </a:p>
          <a:p>
            <a:r>
              <a:rPr lang="uk-UA" sz="1600" dirty="0" smtClean="0">
                <a:latin typeface="+mj-lt"/>
              </a:rPr>
              <a:t>9. </a:t>
            </a:r>
            <a:r>
              <a:rPr lang="uk-UA" sz="1600" dirty="0" err="1" smtClean="0">
                <a:latin typeface="+mj-lt"/>
              </a:rPr>
              <a:t>Ботюк</a:t>
            </a:r>
            <a:r>
              <a:rPr lang="uk-UA" sz="1600" dirty="0" smtClean="0">
                <a:latin typeface="+mj-lt"/>
              </a:rPr>
              <a:t> Сергій Степанович</a:t>
            </a:r>
            <a:r>
              <a:rPr lang="uk-UA" sz="1600" dirty="0" smtClean="0">
                <a:latin typeface="+mj-lt"/>
              </a:rPr>
              <a:t> 9 </a:t>
            </a:r>
            <a:r>
              <a:rPr lang="uk-UA" sz="1600" dirty="0" smtClean="0">
                <a:latin typeface="+mj-lt"/>
              </a:rPr>
              <a:t>клас. Оформлення проекту.</a:t>
            </a:r>
          </a:p>
          <a:p>
            <a:r>
              <a:rPr lang="uk-UA" sz="1600" dirty="0" smtClean="0">
                <a:latin typeface="+mj-lt"/>
              </a:rPr>
              <a:t>10. </a:t>
            </a:r>
            <a:r>
              <a:rPr lang="uk-UA" sz="1600" dirty="0" err="1" smtClean="0">
                <a:latin typeface="+mj-lt"/>
              </a:rPr>
              <a:t>Козьора</a:t>
            </a:r>
            <a:r>
              <a:rPr lang="uk-UA" sz="1600" dirty="0" smtClean="0">
                <a:latin typeface="+mj-lt"/>
              </a:rPr>
              <a:t> Вікторія Миколаївна</a:t>
            </a:r>
            <a:r>
              <a:rPr lang="uk-UA" sz="1600" dirty="0" smtClean="0">
                <a:latin typeface="+mj-lt"/>
              </a:rPr>
              <a:t> 9 </a:t>
            </a:r>
            <a:r>
              <a:rPr lang="uk-UA" sz="1600" dirty="0" smtClean="0">
                <a:latin typeface="+mj-lt"/>
              </a:rPr>
              <a:t>клас. Робота з архівними документами.</a:t>
            </a:r>
          </a:p>
          <a:p>
            <a:endParaRPr lang="uk-UA" sz="1600" dirty="0">
              <a:latin typeface="+mj-lt"/>
            </a:endParaRPr>
          </a:p>
          <a:p>
            <a:pPr lvl="1"/>
            <a:r>
              <a:rPr lang="uk-UA" sz="1600" dirty="0" smtClean="0">
                <a:latin typeface="+mj-lt"/>
              </a:rPr>
              <a:t> </a:t>
            </a:r>
            <a:r>
              <a:rPr lang="uk-UA" sz="2000" b="1" dirty="0" smtClean="0">
                <a:latin typeface="+mj-lt"/>
              </a:rPr>
              <a:t>Мета пошуково-дослідницької діяльності: повернути забуті сторінки історії с. </a:t>
            </a:r>
            <a:r>
              <a:rPr lang="uk-UA" sz="2000" b="1" dirty="0" err="1" smtClean="0">
                <a:latin typeface="+mj-lt"/>
              </a:rPr>
              <a:t>Красієва</a:t>
            </a:r>
            <a:r>
              <a:rPr lang="uk-UA" sz="2000" b="1" dirty="0" smtClean="0">
                <a:latin typeface="+mj-lt"/>
              </a:rPr>
              <a:t> </a:t>
            </a:r>
            <a:r>
              <a:rPr lang="uk-UA" sz="2000" b="1" dirty="0" err="1" smtClean="0">
                <a:latin typeface="+mj-lt"/>
              </a:rPr>
              <a:t>Монастириського</a:t>
            </a:r>
            <a:r>
              <a:rPr lang="uk-UA" sz="2000" b="1" dirty="0" smtClean="0">
                <a:latin typeface="+mj-lt"/>
              </a:rPr>
              <a:t> району. Сприяти національно-патріотичному вихованню учнівської молоді.</a:t>
            </a:r>
            <a:endParaRPr lang="uk-UA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239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uk-UA" sz="2400" dirty="0" smtClean="0"/>
          </a:p>
          <a:p>
            <a:r>
              <a:rPr lang="uk-UA" sz="2400" dirty="0" smtClean="0"/>
              <a:t>У 1943 році розпочинається боротьба УПА з німецькими окупантами. На початку грудня 1943 року на станції </a:t>
            </a:r>
            <a:r>
              <a:rPr lang="uk-UA" sz="2400" dirty="0" err="1" smtClean="0"/>
              <a:t>Коростятин</a:t>
            </a:r>
            <a:r>
              <a:rPr lang="uk-UA" sz="2400" dirty="0" smtClean="0"/>
              <a:t> відбувся бій сотні УПА «Сірі вовки» під командуванням «Бистрого» з німцями. Після бою сотня «Сірі вовки» розташувалася табором в лісі на околиці с. </a:t>
            </a:r>
            <a:r>
              <a:rPr lang="uk-UA" sz="2400" dirty="0" err="1" smtClean="0"/>
              <a:t>Красіїв</a:t>
            </a:r>
            <a:r>
              <a:rPr lang="uk-UA" sz="2400" dirty="0" smtClean="0"/>
              <a:t>. В складі куреня «Бистрого» воювали жителі с. </a:t>
            </a:r>
            <a:r>
              <a:rPr lang="uk-UA" sz="2400" dirty="0" err="1" smtClean="0"/>
              <a:t>Красіїв</a:t>
            </a:r>
            <a:r>
              <a:rPr lang="uk-UA" sz="2400" dirty="0"/>
              <a:t> </a:t>
            </a:r>
            <a:r>
              <a:rPr lang="uk-UA" sz="2400" dirty="0" err="1" smtClean="0"/>
              <a:t>Воронюк</a:t>
            </a:r>
            <a:r>
              <a:rPr lang="uk-UA" sz="2400" dirty="0" smtClean="0"/>
              <a:t> Степан Петрович, псевдо «</a:t>
            </a:r>
            <a:r>
              <a:rPr lang="uk-UA" sz="2400" dirty="0" err="1" smtClean="0"/>
              <a:t>Морозенко»та</a:t>
            </a:r>
            <a:r>
              <a:rPr lang="uk-UA" sz="2400" dirty="0" smtClean="0"/>
              <a:t> </a:t>
            </a:r>
            <a:r>
              <a:rPr lang="uk-UA" sz="2400" dirty="0" err="1" smtClean="0"/>
              <a:t>Тримбалюк</a:t>
            </a:r>
            <a:r>
              <a:rPr lang="uk-UA" sz="2400" dirty="0" smtClean="0"/>
              <a:t> Степан Степанович, псевдо «</a:t>
            </a:r>
            <a:r>
              <a:rPr lang="uk-UA" sz="2400" dirty="0" err="1" smtClean="0"/>
              <a:t>Перкун</a:t>
            </a:r>
            <a:r>
              <a:rPr lang="uk-UA" sz="2400" dirty="0" smtClean="0"/>
              <a:t>», загинув в бою з німцями у 1944 році біля села Конюхи. Наприкінці липня 1944 року Німецьких окупантів змінили більшовицькі окупанти. Знову відновилися репресії, був заарештований </a:t>
            </a:r>
            <a:r>
              <a:rPr lang="uk-UA" sz="2400" dirty="0" err="1" smtClean="0"/>
              <a:t>надрайонний</a:t>
            </a:r>
            <a:r>
              <a:rPr lang="uk-UA" sz="2400" dirty="0" smtClean="0"/>
              <a:t> провідник ОУН Кухар Степан Григорович, псевдо «Провісник». У вересні 1944 року відбувся бій сотні УПА «Тура» з військами НКВС, загинуло 12 наших земляків.     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06205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dirty="0" smtClean="0"/>
              <a:t>             </a:t>
            </a:r>
            <a:r>
              <a:rPr lang="uk-UA" b="1" dirty="0" smtClean="0"/>
              <a:t>Трагедія Села </a:t>
            </a:r>
            <a:r>
              <a:rPr lang="uk-UA" b="1" dirty="0" err="1" smtClean="0"/>
              <a:t>Красіїв</a:t>
            </a:r>
            <a:endParaRPr lang="uk-UA" b="1" dirty="0" smtClean="0"/>
          </a:p>
          <a:p>
            <a:r>
              <a:rPr lang="uk-UA" sz="2400" dirty="0" smtClean="0"/>
              <a:t>8 листопада 1944 року на околиці с. </a:t>
            </a:r>
            <a:r>
              <a:rPr lang="uk-UA" sz="2400" dirty="0" err="1" smtClean="0"/>
              <a:t>Красіїв</a:t>
            </a:r>
            <a:r>
              <a:rPr lang="uk-UA" sz="2400" dirty="0" smtClean="0"/>
              <a:t> </a:t>
            </a:r>
            <a:r>
              <a:rPr lang="uk-UA" sz="2400" dirty="0" err="1" smtClean="0"/>
              <a:t>боївка</a:t>
            </a:r>
            <a:r>
              <a:rPr lang="uk-UA" sz="2400" dirty="0" smtClean="0"/>
              <a:t> «Яреми» здійснила напад на Радянський парт актив з охороною НКВС, в бою загинуло 9 осіб, 3 поранені, решта врятувались втечею. 13 листопада 1944 року біля с. </a:t>
            </a:r>
            <a:r>
              <a:rPr lang="uk-UA" sz="2400" dirty="0" err="1" smtClean="0"/>
              <a:t>Красіїв</a:t>
            </a:r>
            <a:r>
              <a:rPr lang="uk-UA" sz="2400" dirty="0" smtClean="0"/>
              <a:t> повстанці вступили в бій з великою групою НКВС, стрибків та партійного активу. Вбили заввідділом РК КП(б)У Грицуна, 8 солдатів НКВС та 11 стрибків поляків. За цей бій село було піддане каральній акції. 17 листопада 1944 року с. </a:t>
            </a:r>
            <a:r>
              <a:rPr lang="uk-UA" sz="2400" dirty="0" err="1" smtClean="0"/>
              <a:t>Красіїв</a:t>
            </a:r>
            <a:r>
              <a:rPr lang="uk-UA" sz="2400" dirty="0" smtClean="0"/>
              <a:t> оточила оперативна група НКВС, районний актив, польські стрибки, батальйон 281 стрілецького полку. Розпочався відкритий грабунок, вбивства та підпал села. Згоріло 186 дворів, у вогні загинули і були вбиті 26 осіб. Так радянська влада розправилася з селом яке підтримувало боротьбу УПА.     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41730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sz="2400" dirty="0" smtClean="0"/>
              <a:t>У 1947 році загинув керівник кущової </a:t>
            </a:r>
            <a:r>
              <a:rPr lang="uk-UA" sz="2400" dirty="0" err="1" smtClean="0"/>
              <a:t>боївки</a:t>
            </a:r>
            <a:r>
              <a:rPr lang="uk-UA" sz="2400" dirty="0" smtClean="0"/>
              <a:t> УПА Шостак Степан Якович, псевдо «Буря». У 1948 році був заарештований і засуджений на 25 років керівник юнацтва ОУН Кухар (</a:t>
            </a:r>
            <a:r>
              <a:rPr lang="uk-UA" sz="2400" dirty="0" err="1" smtClean="0"/>
              <a:t>Патрак</a:t>
            </a:r>
            <a:r>
              <a:rPr lang="uk-UA" sz="2400" dirty="0" smtClean="0"/>
              <a:t>) Григорій Степанович, псевдо «Музикант», в </a:t>
            </a:r>
            <a:r>
              <a:rPr lang="uk-UA" sz="2400" dirty="0" err="1" smtClean="0"/>
              <a:t>ув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язненні</a:t>
            </a:r>
            <a:r>
              <a:rPr lang="uk-UA" sz="2400" dirty="0" smtClean="0"/>
              <a:t> зустрічався з кардиналом Йосипом Сліпим. У 1950 році засновано колгосп. У 1962 році в с. </a:t>
            </a:r>
            <a:r>
              <a:rPr lang="uk-UA" sz="2400" dirty="0" err="1" smtClean="0"/>
              <a:t>Красіїв</a:t>
            </a:r>
            <a:r>
              <a:rPr lang="uk-UA" sz="2400" dirty="0" smtClean="0"/>
              <a:t> за кошти громади побудовано будинок культури. У 1965 році споруджено пам’ятник воїнам односельчанам. З 1990 року розпочалося національно духовне відродження. Реабілітована греко-католицька церква, відновлено символічну могилу «Борцям за волю України» та пам’ятний знак на честь скасування панщини.                     1 грудня 1991 року населення села на референдумі підтримало акт проголошення незалежності України. З 1991 року жителі </a:t>
            </a:r>
            <a:r>
              <a:rPr lang="uk-UA" sz="2400" dirty="0" err="1" smtClean="0"/>
              <a:t>Красієва</a:t>
            </a:r>
            <a:r>
              <a:rPr lang="uk-UA" sz="2400" dirty="0" smtClean="0"/>
              <a:t> приймають участь в розбудові незалежної держави.    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45861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sz="1600" b="1" dirty="0" smtClean="0"/>
              <a:t>Керівник експедиційного загону вчитель історії </a:t>
            </a:r>
            <a:r>
              <a:rPr lang="uk-UA" sz="1600" b="1" dirty="0" err="1" smtClean="0"/>
              <a:t>Задарівської</a:t>
            </a:r>
            <a:r>
              <a:rPr lang="uk-UA" sz="1600" b="1" dirty="0" smtClean="0"/>
              <a:t> ЗОШ </a:t>
            </a:r>
            <a:r>
              <a:rPr lang="en-US" sz="1600" b="1" dirty="0" smtClean="0"/>
              <a:t>I-III</a:t>
            </a:r>
            <a:r>
              <a:rPr lang="uk-UA" sz="1600" b="1" dirty="0" smtClean="0"/>
              <a:t> ст. </a:t>
            </a:r>
            <a:r>
              <a:rPr lang="uk-UA" sz="1600" b="1" dirty="0" err="1" smtClean="0"/>
              <a:t>Рібий</a:t>
            </a:r>
            <a:r>
              <a:rPr lang="uk-UA" sz="1600" b="1" dirty="0" smtClean="0"/>
              <a:t> </a:t>
            </a:r>
            <a:r>
              <a:rPr lang="uk-UA" sz="1600" b="1" dirty="0" smtClean="0"/>
              <a:t>Сергій</a:t>
            </a:r>
            <a:r>
              <a:rPr lang="uk-UA" sz="1600" b="1" dirty="0" smtClean="0"/>
              <a:t> </a:t>
            </a:r>
            <a:r>
              <a:rPr lang="uk-UA" sz="1600" b="1" dirty="0" smtClean="0"/>
              <a:t>Іванович.</a:t>
            </a:r>
          </a:p>
          <a:p>
            <a:r>
              <a:rPr lang="uk-UA" sz="1600" b="1" dirty="0" smtClean="0"/>
              <a:t>Домашня адреса: </a:t>
            </a:r>
          </a:p>
          <a:p>
            <a:r>
              <a:rPr lang="uk-UA" sz="1600" b="1" dirty="0" smtClean="0"/>
              <a:t>Село </a:t>
            </a:r>
            <a:r>
              <a:rPr lang="uk-UA" sz="1600" b="1" dirty="0" err="1" smtClean="0"/>
              <a:t>Красіїв</a:t>
            </a:r>
            <a:r>
              <a:rPr lang="uk-UA" sz="1600" b="1" dirty="0" smtClean="0"/>
              <a:t>, </a:t>
            </a:r>
            <a:r>
              <a:rPr lang="uk-UA" sz="1600" b="1" dirty="0" err="1" smtClean="0"/>
              <a:t>Монастириського</a:t>
            </a:r>
            <a:r>
              <a:rPr lang="uk-UA" sz="1600" b="1" dirty="0" smtClean="0"/>
              <a:t> району, Тернопільської області.</a:t>
            </a:r>
          </a:p>
          <a:p>
            <a:r>
              <a:rPr lang="uk-UA" sz="1600" b="1" dirty="0" smtClean="0"/>
              <a:t>Вулиця Зарічна 6</a:t>
            </a:r>
          </a:p>
          <a:p>
            <a:r>
              <a:rPr lang="uk-UA" sz="1600" b="1" dirty="0" smtClean="0"/>
              <a:t>Поштовий індекс 48340</a:t>
            </a:r>
          </a:p>
          <a:p>
            <a:r>
              <a:rPr lang="uk-UA" sz="1600" b="1" dirty="0" smtClean="0"/>
              <a:t>Телефон 24-1-76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97237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8639"/>
            <a:ext cx="8183314" cy="1584177"/>
          </a:xfrm>
        </p:spPr>
        <p:txBody>
          <a:bodyPr/>
          <a:lstStyle/>
          <a:p>
            <a:pPr marL="79375" indent="377825" algn="ctr">
              <a:lnSpc>
                <a:spcPct val="90000"/>
              </a:lnSpc>
              <a:buFontTx/>
              <a:buNone/>
            </a:pPr>
            <a:r>
              <a:rPr lang="uk-UA" sz="2400" b="1" dirty="0" smtClean="0">
                <a:solidFill>
                  <a:schemeClr val="accent2"/>
                </a:solidFill>
              </a:rPr>
              <a:t>На південному заході Тернопільщини, в центрі </a:t>
            </a:r>
            <a:r>
              <a:rPr lang="uk-UA" sz="2400" b="1" dirty="0" err="1" smtClean="0">
                <a:solidFill>
                  <a:schemeClr val="accent2"/>
                </a:solidFill>
              </a:rPr>
              <a:t>Монастириського</a:t>
            </a:r>
            <a:r>
              <a:rPr lang="uk-UA" sz="2400" b="1" dirty="0" smtClean="0">
                <a:solidFill>
                  <a:schemeClr val="accent2"/>
                </a:solidFill>
              </a:rPr>
              <a:t> району над річкою Золота Липа розташоване село </a:t>
            </a:r>
            <a:r>
              <a:rPr lang="uk-UA" sz="2400" b="1" dirty="0" err="1" smtClean="0">
                <a:solidFill>
                  <a:schemeClr val="accent2"/>
                </a:solidFill>
              </a:rPr>
              <a:t>Красіїв</a:t>
            </a:r>
            <a:r>
              <a:rPr lang="uk-UA" sz="2400" b="1" dirty="0" smtClean="0">
                <a:solidFill>
                  <a:schemeClr val="accent2"/>
                </a:solidFill>
              </a:rPr>
              <a:t>.</a:t>
            </a:r>
            <a:r>
              <a:rPr lang="en-US" sz="2400" b="1" dirty="0">
                <a:solidFill>
                  <a:schemeClr val="accent2"/>
                </a:solidFill>
              </a:rPr>
              <a:t/>
            </a:r>
            <a:br>
              <a:rPr lang="en-US" sz="2400" b="1" dirty="0">
                <a:solidFill>
                  <a:schemeClr val="accent2"/>
                </a:solidFill>
              </a:rPr>
            </a:br>
            <a:r>
              <a:rPr lang="uk-UA" sz="2400" b="1" dirty="0" smtClean="0">
                <a:solidFill>
                  <a:schemeClr val="accent2"/>
                </a:solidFill>
              </a:rPr>
              <a:t> </a:t>
            </a:r>
          </a:p>
          <a:p>
            <a:pPr marL="79375" indent="377825" algn="ctr">
              <a:lnSpc>
                <a:spcPct val="90000"/>
              </a:lnSpc>
              <a:buFontTx/>
              <a:buNone/>
            </a:pPr>
            <a:endParaRPr lang="uk-UA" b="1" dirty="0">
              <a:solidFill>
                <a:schemeClr val="accent2"/>
              </a:solidFill>
            </a:endParaRPr>
          </a:p>
          <a:p>
            <a:pPr marL="79375" indent="377825" algn="ctr">
              <a:lnSpc>
                <a:spcPct val="90000"/>
              </a:lnSpc>
              <a:buFontTx/>
              <a:buNone/>
            </a:pPr>
            <a:endParaRPr lang="uk-UA" dirty="0">
              <a:solidFill>
                <a:schemeClr val="accent2"/>
              </a:solidFill>
            </a:endParaRPr>
          </a:p>
        </p:txBody>
      </p:sp>
      <p:pic>
        <p:nvPicPr>
          <p:cNvPr id="69642" name="Picture 10" descr="_0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76475"/>
            <a:ext cx="5689600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3" name="Picture 11" descr="1290031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76475"/>
            <a:ext cx="6350000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4284663" y="4365625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i="1">
                <a:solidFill>
                  <a:srgbClr val="CC0000"/>
                </a:solidFill>
              </a:rPr>
              <a:t>с.Старичі</a:t>
            </a:r>
            <a:endParaRPr lang="ru-RU" b="1" i="1">
              <a:solidFill>
                <a:srgbClr val="CC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35" y="1988840"/>
            <a:ext cx="7665611" cy="45044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96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  <p:bldP spid="69644" grpId="0"/>
      <p:bldP spid="6964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48680"/>
            <a:ext cx="8229600" cy="6120680"/>
          </a:xfrm>
        </p:spPr>
        <p:txBody>
          <a:bodyPr/>
          <a:lstStyle/>
          <a:p>
            <a:pPr marL="185738" indent="527050">
              <a:lnSpc>
                <a:spcPct val="110000"/>
              </a:lnSpc>
              <a:buFontTx/>
              <a:buNone/>
            </a:pPr>
            <a:r>
              <a:rPr lang="ru-RU" sz="2400" dirty="0" err="1" smtClean="0"/>
              <a:t>Заселення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теренів</a:t>
            </a:r>
            <a:r>
              <a:rPr lang="ru-RU" sz="2400" dirty="0" smtClean="0"/>
              <a:t> села </a:t>
            </a:r>
            <a:r>
              <a:rPr lang="ru-RU" sz="2400" dirty="0" err="1" smtClean="0"/>
              <a:t>Красіїв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розпочалося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ще</a:t>
            </a:r>
            <a:r>
              <a:rPr lang="ru-RU" sz="2400" dirty="0" smtClean="0"/>
              <a:t> в </a:t>
            </a:r>
            <a:r>
              <a:rPr lang="ru-RU" sz="2400" dirty="0" err="1" smtClean="0"/>
              <a:t>добу</a:t>
            </a:r>
            <a:r>
              <a:rPr lang="ru-RU" sz="2400" dirty="0" smtClean="0"/>
              <a:t> </a:t>
            </a:r>
            <a:r>
              <a:rPr lang="ru-RU" sz="2400" dirty="0" err="1" smtClean="0"/>
              <a:t>пізнього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палеоліту</a:t>
            </a:r>
            <a:r>
              <a:rPr lang="ru-RU" sz="2400" dirty="0" smtClean="0"/>
              <a:t> (</a:t>
            </a:r>
            <a:r>
              <a:rPr lang="ru-RU" sz="2400" dirty="0" err="1" smtClean="0"/>
              <a:t>стародавнього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кам’яного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віку</a:t>
            </a:r>
            <a:r>
              <a:rPr lang="ru-RU" sz="2400" dirty="0" smtClean="0"/>
              <a:t>) 40 тис.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тому. </a:t>
            </a:r>
            <a:r>
              <a:rPr lang="ru-RU" sz="2400" dirty="0" err="1" smtClean="0"/>
              <a:t>Перші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мешканці</a:t>
            </a:r>
            <a:r>
              <a:rPr lang="ru-RU" sz="2400" dirty="0" smtClean="0"/>
              <a:t> </a:t>
            </a:r>
            <a:r>
              <a:rPr lang="ru-RU" sz="2400" dirty="0" err="1" smtClean="0"/>
              <a:t>зупинилися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долині</a:t>
            </a:r>
            <a:r>
              <a:rPr lang="ru-RU" sz="2400" dirty="0" smtClean="0"/>
              <a:t> </a:t>
            </a:r>
            <a:r>
              <a:rPr lang="ru-RU" sz="2400" dirty="0" err="1" smtClean="0"/>
              <a:t>річки</a:t>
            </a:r>
            <a:r>
              <a:rPr lang="ru-RU" sz="2400" dirty="0" smtClean="0"/>
              <a:t> </a:t>
            </a:r>
            <a:r>
              <a:rPr lang="ru-RU" sz="2400" dirty="0" err="1" smtClean="0"/>
              <a:t>Золотої</a:t>
            </a:r>
            <a:r>
              <a:rPr lang="ru-RU" sz="2400" dirty="0" smtClean="0"/>
              <a:t> </a:t>
            </a:r>
            <a:r>
              <a:rPr lang="ru-RU" sz="2400" dirty="0" err="1" smtClean="0"/>
              <a:t>Липи</a:t>
            </a:r>
            <a:r>
              <a:rPr lang="ru-RU" sz="2400" dirty="0" smtClean="0"/>
              <a:t>. Стоянку </a:t>
            </a:r>
            <a:r>
              <a:rPr lang="ru-RU" sz="2400" dirty="0" err="1" smtClean="0"/>
              <a:t>первісних</a:t>
            </a:r>
            <a:r>
              <a:rPr lang="ru-RU" sz="2400" dirty="0" smtClean="0"/>
              <a:t> людей </a:t>
            </a:r>
            <a:r>
              <a:rPr lang="ru-RU" sz="2400" dirty="0" err="1" smtClean="0"/>
              <a:t>виявив</a:t>
            </a:r>
            <a:r>
              <a:rPr lang="ru-RU" sz="2400" dirty="0" smtClean="0"/>
              <a:t> і </a:t>
            </a:r>
            <a:r>
              <a:rPr lang="ru-RU" sz="2400" dirty="0" err="1" smtClean="0"/>
              <a:t>досліджував</a:t>
            </a:r>
            <a:r>
              <a:rPr lang="ru-RU" sz="2400" dirty="0" smtClean="0"/>
              <a:t> у 1932-35 </a:t>
            </a:r>
            <a:r>
              <a:rPr lang="ru-RU" sz="2400" dirty="0" err="1" smtClean="0"/>
              <a:t>рр</a:t>
            </a:r>
            <a:r>
              <a:rPr lang="ru-RU" sz="2400" dirty="0" smtClean="0"/>
              <a:t>. Археолог           </a:t>
            </a:r>
            <a:r>
              <a:rPr lang="ru-RU" sz="2400" dirty="0" err="1" smtClean="0"/>
              <a:t>Юрій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Полянський</a:t>
            </a:r>
            <a:r>
              <a:rPr lang="ru-RU" sz="2400" dirty="0" smtClean="0"/>
              <a:t>. </a:t>
            </a:r>
            <a:r>
              <a:rPr lang="ru-RU" sz="2400" dirty="0" err="1" smtClean="0"/>
              <a:t>Знайдені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крем’яні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знаряддя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праці</a:t>
            </a:r>
            <a:r>
              <a:rPr lang="ru-RU" sz="2400" dirty="0" smtClean="0"/>
              <a:t>.</a:t>
            </a:r>
          </a:p>
          <a:p>
            <a:pPr marL="185738" indent="527050">
              <a:lnSpc>
                <a:spcPct val="110000"/>
              </a:lnSpc>
              <a:buFontTx/>
              <a:buNone/>
            </a:pPr>
            <a:endParaRPr lang="ru-RU" sz="2400" dirty="0" smtClean="0"/>
          </a:p>
          <a:p>
            <a:pPr marL="185738" indent="527050">
              <a:lnSpc>
                <a:spcPct val="110000"/>
              </a:lnSpc>
              <a:buFontTx/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61" y="3212976"/>
            <a:ext cx="6109395" cy="3240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332657"/>
            <a:ext cx="8363272" cy="6049094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dirty="0" smtClean="0"/>
              <a:t>    Членами </a:t>
            </a:r>
            <a:r>
              <a:rPr lang="ru-RU" sz="2400" b="1" dirty="0" err="1" smtClean="0"/>
              <a:t>експедиційного</a:t>
            </a:r>
            <a:r>
              <a:rPr lang="ru-RU" sz="2400" b="1" dirty="0" smtClean="0"/>
              <a:t> загону </a:t>
            </a:r>
            <a:r>
              <a:rPr lang="ru-RU" sz="2400" b="1" dirty="0" err="1" smtClean="0"/>
              <a:t>Задарівської</a:t>
            </a:r>
            <a:r>
              <a:rPr lang="ru-RU" sz="2400" b="1" dirty="0" smtClean="0"/>
              <a:t>         ЗОШ</a:t>
            </a:r>
            <a:r>
              <a:rPr lang="en-US" sz="2400" b="1" dirty="0" smtClean="0"/>
              <a:t> I-III</a:t>
            </a:r>
            <a:r>
              <a:rPr lang="uk-UA" sz="2400" b="1" dirty="0" smtClean="0"/>
              <a:t> ступенів, археологічною секцією </a:t>
            </a:r>
            <a:r>
              <a:rPr lang="uk-UA" sz="2400" b="1" dirty="0" err="1" smtClean="0"/>
              <a:t>туристсько</a:t>
            </a:r>
            <a:r>
              <a:rPr lang="uk-UA" sz="2400" b="1" dirty="0" smtClean="0"/>
              <a:t> – краєзнавчого клубу «Спадщина» проведено археологічну розвідку стоянок доби пізнього палеоліту та мезоліту, зібрано поверхневий матеріал археологічних артефактів. </a:t>
            </a:r>
          </a:p>
          <a:p>
            <a:pPr>
              <a:buFontTx/>
              <a:buNone/>
            </a:pPr>
            <a:r>
              <a:rPr lang="uk-UA" sz="2400" b="1" dirty="0"/>
              <a:t> </a:t>
            </a:r>
            <a:r>
              <a:rPr lang="uk-UA" sz="2400" b="1" dirty="0" smtClean="0"/>
              <a:t>    Період неоліту </a:t>
            </a:r>
            <a:r>
              <a:rPr lang="en-US" sz="2400" b="1" dirty="0" smtClean="0"/>
              <a:t>VI – IV</a:t>
            </a:r>
            <a:r>
              <a:rPr lang="uk-UA" sz="2400" b="1" dirty="0" smtClean="0"/>
              <a:t> тис. до н. е. представлений на території с. </a:t>
            </a:r>
            <a:r>
              <a:rPr lang="uk-UA" sz="2400" b="1" dirty="0" err="1" smtClean="0"/>
              <a:t>Красіїв</a:t>
            </a:r>
            <a:r>
              <a:rPr lang="uk-UA" sz="2400" b="1" dirty="0" smtClean="0"/>
              <a:t> удосконаленими знаряддями праці, відбувається перехід до землеробства і скотарства. Зростає чисельність населення. Вдосконалюється техніка виготовлення знарядь праці. На полях урочища «Від </a:t>
            </a:r>
            <a:r>
              <a:rPr lang="uk-UA" sz="2400" b="1" dirty="0" err="1" smtClean="0"/>
              <a:t>Коростятина</a:t>
            </a:r>
            <a:r>
              <a:rPr lang="uk-UA" sz="2400" b="1" dirty="0" smtClean="0"/>
              <a:t>» виявлено </a:t>
            </a:r>
            <a:r>
              <a:rPr lang="uk-UA" sz="2400" b="1" dirty="0" err="1" smtClean="0"/>
              <a:t>кременярську</a:t>
            </a:r>
            <a:r>
              <a:rPr lang="uk-UA" sz="2400" b="1" dirty="0" smtClean="0"/>
              <a:t> майстерню по виготовленню знарядь праці. Поряд із макролітами виявлені вдосконалені </a:t>
            </a:r>
            <a:r>
              <a:rPr lang="uk-UA" sz="2400" b="1" dirty="0" err="1" smtClean="0"/>
              <a:t>мікролітичні</a:t>
            </a:r>
            <a:r>
              <a:rPr lang="uk-UA" sz="2400" b="1" dirty="0" smtClean="0"/>
              <a:t> знаряддя праці, скребки</a:t>
            </a:r>
            <a:r>
              <a:rPr lang="en-US" sz="2400" b="1" dirty="0" smtClean="0"/>
              <a:t>,</a:t>
            </a:r>
            <a:r>
              <a:rPr lang="uk-UA" sz="2400" b="1" dirty="0" smtClean="0"/>
              <a:t> ножеподібні пластини.     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251520" y="476672"/>
            <a:ext cx="8229600" cy="5649913"/>
          </a:xfrm>
        </p:spPr>
        <p:txBody>
          <a:bodyPr/>
          <a:lstStyle/>
          <a:p>
            <a:r>
              <a:rPr lang="ru-RU" sz="2400" dirty="0" err="1" smtClean="0"/>
              <a:t>Знаряддя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праці</a:t>
            </a:r>
            <a:r>
              <a:rPr lang="ru-RU" sz="2400" dirty="0" smtClean="0"/>
              <a:t> </a:t>
            </a:r>
            <a:r>
              <a:rPr lang="ru-RU" sz="2400" dirty="0" err="1" smtClean="0"/>
              <a:t>доби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неоліту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знайдені</a:t>
            </a:r>
            <a:r>
              <a:rPr lang="ru-RU" sz="2400" dirty="0" smtClean="0"/>
              <a:t> членами </a:t>
            </a:r>
            <a:r>
              <a:rPr lang="ru-RU" sz="2400" dirty="0" err="1" smtClean="0"/>
              <a:t>археологічної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секції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6" y="1412776"/>
            <a:ext cx="7921404" cy="504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76672"/>
            <a:ext cx="8013328" cy="4968453"/>
          </a:xfrm>
        </p:spPr>
        <p:txBody>
          <a:bodyPr/>
          <a:lstStyle/>
          <a:p>
            <a:pPr marL="93663" indent="0" algn="ctr">
              <a:lnSpc>
                <a:spcPct val="130000"/>
              </a:lnSpc>
              <a:buFontTx/>
              <a:buNone/>
            </a:pPr>
            <a:r>
              <a:rPr lang="ru-RU" sz="2400" dirty="0" err="1" smtClean="0"/>
              <a:t>Неолітична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епоха</a:t>
            </a:r>
            <a:r>
              <a:rPr lang="ru-RU" sz="2400" dirty="0" smtClean="0"/>
              <a:t> представлена </a:t>
            </a:r>
            <a:r>
              <a:rPr lang="ru-RU" sz="2400" dirty="0" err="1" smtClean="0"/>
              <a:t>поселенням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культури</a:t>
            </a:r>
            <a:r>
              <a:rPr lang="ru-RU" sz="2400" dirty="0" smtClean="0"/>
              <a:t> </a:t>
            </a:r>
            <a:r>
              <a:rPr lang="ru-RU" sz="2400" dirty="0" err="1" smtClean="0"/>
              <a:t>лінійно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стрічкової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кераміки</a:t>
            </a:r>
            <a:r>
              <a:rPr lang="ru-RU" sz="2400" dirty="0" smtClean="0"/>
              <a:t> на правому </a:t>
            </a:r>
            <a:r>
              <a:rPr lang="ru-RU" sz="2400" dirty="0" err="1" smtClean="0"/>
              <a:t>березі</a:t>
            </a:r>
            <a:r>
              <a:rPr lang="ru-RU" sz="2400" dirty="0" smtClean="0"/>
              <a:t> </a:t>
            </a:r>
            <a:r>
              <a:rPr lang="ru-RU" sz="2400" dirty="0" err="1" smtClean="0"/>
              <a:t>річки</a:t>
            </a:r>
            <a:r>
              <a:rPr lang="ru-RU" sz="2400" dirty="0" smtClean="0"/>
              <a:t> Золота Липа в с. </a:t>
            </a:r>
            <a:r>
              <a:rPr lang="ru-RU" sz="2400" dirty="0" err="1" smtClean="0"/>
              <a:t>Красіїв</a:t>
            </a:r>
            <a:r>
              <a:rPr lang="ru-RU" sz="2400" dirty="0" smtClean="0"/>
              <a:t>. </a:t>
            </a:r>
            <a:r>
              <a:rPr lang="ru-RU" sz="2400" dirty="0" err="1" smtClean="0"/>
              <a:t>Перші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землероби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території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нашого</a:t>
            </a:r>
            <a:r>
              <a:rPr lang="ru-RU" sz="2400" dirty="0" smtClean="0"/>
              <a:t> краю, 5 тис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до н. е. </a:t>
            </a:r>
          </a:p>
          <a:p>
            <a:pPr marL="93663" indent="0" algn="ctr">
              <a:lnSpc>
                <a:spcPct val="130000"/>
              </a:lnSpc>
              <a:buFontTx/>
              <a:buNone/>
            </a:pP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8424936" cy="4005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48680"/>
            <a:ext cx="8229600" cy="47847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uk-UA" sz="2400" dirty="0" smtClean="0"/>
              <a:t>Епоха бронзи 2 тис. р. до н. е. представлена в селі </a:t>
            </a:r>
            <a:r>
              <a:rPr lang="uk-UA" sz="2400" dirty="0" err="1" smtClean="0"/>
              <a:t>Красіїв</a:t>
            </a:r>
            <a:r>
              <a:rPr lang="uk-UA" sz="2400" dirty="0" smtClean="0"/>
              <a:t> </a:t>
            </a:r>
            <a:r>
              <a:rPr lang="uk-UA" sz="2400" dirty="0" err="1" smtClean="0"/>
              <a:t>комарівсько-тшинецькою</a:t>
            </a:r>
            <a:r>
              <a:rPr lang="uk-UA" sz="2400" dirty="0" smtClean="0"/>
              <a:t> культурою. В околицях </a:t>
            </a:r>
            <a:r>
              <a:rPr lang="uk-UA" sz="2400" dirty="0" err="1" smtClean="0"/>
              <a:t>Красієва</a:t>
            </a:r>
            <a:r>
              <a:rPr lang="uk-UA" sz="2400" dirty="0" smtClean="0"/>
              <a:t> урочище «</a:t>
            </a:r>
            <a:r>
              <a:rPr lang="uk-UA" sz="2400" dirty="0" err="1" smtClean="0"/>
              <a:t>Сасів</a:t>
            </a:r>
            <a:r>
              <a:rPr lang="uk-UA" sz="2400" dirty="0" smtClean="0"/>
              <a:t>» знайдено скарб бронзових виробів, культура </a:t>
            </a:r>
            <a:r>
              <a:rPr lang="uk-UA" sz="2400" dirty="0" err="1" smtClean="0"/>
              <a:t>ноа</a:t>
            </a:r>
            <a:r>
              <a:rPr lang="uk-UA" sz="2400" dirty="0" smtClean="0"/>
              <a:t>, який досліджували львівський археолог Конопля та польський археолог з </a:t>
            </a:r>
            <a:r>
              <a:rPr lang="uk-UA" sz="2400" dirty="0" err="1" smtClean="0"/>
              <a:t>Жешува</a:t>
            </a:r>
            <a:r>
              <a:rPr lang="uk-UA" sz="2400" dirty="0" smtClean="0"/>
              <a:t> </a:t>
            </a:r>
            <a:r>
              <a:rPr lang="uk-UA" sz="2400" dirty="0" err="1" smtClean="0"/>
              <a:t>Чопек</a:t>
            </a:r>
            <a:r>
              <a:rPr lang="uk-UA" sz="2400" dirty="0" smtClean="0"/>
              <a:t>. Виявлено археологічну </a:t>
            </a:r>
            <a:r>
              <a:rPr lang="uk-UA" sz="2400" dirty="0" err="1" smtClean="0"/>
              <a:t>пам</a:t>
            </a:r>
            <a:r>
              <a:rPr lang="en-US" sz="2400" dirty="0" smtClean="0"/>
              <a:t>’</a:t>
            </a:r>
            <a:r>
              <a:rPr lang="uk-UA" sz="2400" dirty="0" smtClean="0"/>
              <a:t>ятку культури Фракійського </a:t>
            </a:r>
            <a:r>
              <a:rPr lang="uk-UA" sz="2400" dirty="0" err="1" smtClean="0"/>
              <a:t>гальштату</a:t>
            </a:r>
            <a:r>
              <a:rPr lang="uk-UA" sz="2400" dirty="0" smtClean="0"/>
              <a:t>. Знайдено бронзовий меч та серпи виготовлені з бронзи.</a:t>
            </a:r>
          </a:p>
          <a:p>
            <a:pPr>
              <a:lnSpc>
                <a:spcPct val="130000"/>
              </a:lnSpc>
            </a:pPr>
            <a:r>
              <a:rPr lang="uk-UA" sz="2400" dirty="0"/>
              <a:t> </a:t>
            </a:r>
            <a:r>
              <a:rPr lang="uk-UA" sz="2400" dirty="0" smtClean="0"/>
              <a:t>Ранній залізний вік на території краю представлений черняхівською культурою </a:t>
            </a:r>
            <a:r>
              <a:rPr lang="en-US" sz="2400" dirty="0" smtClean="0"/>
              <a:t>II-IV </a:t>
            </a:r>
            <a:r>
              <a:rPr lang="uk-UA" sz="2400" dirty="0" smtClean="0"/>
              <a:t>ст. н. е.   </a:t>
            </a:r>
            <a:endParaRPr lang="uk-UA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476672"/>
            <a:ext cx="8229600" cy="4784725"/>
          </a:xfrm>
        </p:spPr>
        <p:txBody>
          <a:bodyPr/>
          <a:lstStyle/>
          <a:p>
            <a:pPr indent="0">
              <a:buNone/>
            </a:pPr>
            <a:r>
              <a:rPr lang="ru-RU" sz="2400" dirty="0" smtClean="0"/>
              <a:t>У 1848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в с. </a:t>
            </a:r>
            <a:r>
              <a:rPr lang="ru-RU" sz="2400" dirty="0" err="1" smtClean="0"/>
              <a:t>Красіїв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знайдено</a:t>
            </a:r>
            <a:r>
              <a:rPr lang="ru-RU" sz="2400" dirty="0" smtClean="0"/>
              <a:t> скарб </a:t>
            </a:r>
            <a:r>
              <a:rPr lang="ru-RU" sz="2400" dirty="0" err="1" smtClean="0"/>
              <a:t>срібних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римських</a:t>
            </a:r>
            <a:r>
              <a:rPr lang="ru-RU" sz="2400" dirty="0" smtClean="0"/>
              <a:t> монет </a:t>
            </a:r>
            <a:r>
              <a:rPr lang="en-US" sz="2400" dirty="0" smtClean="0"/>
              <a:t>I-II</a:t>
            </a:r>
            <a:r>
              <a:rPr lang="uk-UA" sz="2400" dirty="0" smtClean="0"/>
              <a:t> ст. від Нерона до Комода в кількості понад 3 тис. </a:t>
            </a:r>
            <a:r>
              <a:rPr lang="uk-UA" sz="2400" dirty="0"/>
              <a:t>м</a:t>
            </a:r>
            <a:r>
              <a:rPr lang="uk-UA" sz="2400" dirty="0" smtClean="0"/>
              <a:t>онет, що свідчить про розвиток торгівлі населення нашого краю з римськими провінціями. У </a:t>
            </a:r>
            <a:r>
              <a:rPr lang="en-US" sz="2400" dirty="0" smtClean="0"/>
              <a:t>VIII-X</a:t>
            </a:r>
            <a:r>
              <a:rPr lang="uk-UA" sz="2400" dirty="0" smtClean="0"/>
              <a:t> ст. на території сучасного села </a:t>
            </a:r>
            <a:r>
              <a:rPr lang="uk-UA" sz="2400" dirty="0" err="1" smtClean="0"/>
              <a:t>Красіїв</a:t>
            </a:r>
            <a:r>
              <a:rPr lang="uk-UA" sz="2400" dirty="0" smtClean="0"/>
              <a:t> знаходилося поселення білих хорватів, та давнє городище </a:t>
            </a:r>
            <a:r>
              <a:rPr lang="en-US" sz="2400" dirty="0" smtClean="0"/>
              <a:t>IX-XIII</a:t>
            </a:r>
            <a:r>
              <a:rPr lang="uk-UA" sz="2400" dirty="0" smtClean="0"/>
              <a:t> ст. в урочищі «Лужок» зруйноване навалою </a:t>
            </a:r>
            <a:r>
              <a:rPr lang="uk-UA" sz="2400" dirty="0" err="1" smtClean="0"/>
              <a:t>монголотатарів</a:t>
            </a:r>
            <a:r>
              <a:rPr lang="uk-UA" sz="2400" dirty="0" smtClean="0"/>
              <a:t>. З кінця </a:t>
            </a:r>
            <a:r>
              <a:rPr lang="en-US" sz="2400" dirty="0" smtClean="0"/>
              <a:t>XI </a:t>
            </a:r>
            <a:r>
              <a:rPr lang="uk-UA" sz="2400" dirty="0" smtClean="0"/>
              <a:t>століття наш край входить до </a:t>
            </a:r>
            <a:r>
              <a:rPr lang="uk-UA" sz="2400" dirty="0" err="1" smtClean="0"/>
              <a:t>Теребовельського</a:t>
            </a:r>
            <a:r>
              <a:rPr lang="uk-UA" sz="2400" dirty="0" smtClean="0"/>
              <a:t> а на початку </a:t>
            </a:r>
            <a:r>
              <a:rPr lang="en-US" sz="2400" dirty="0" smtClean="0"/>
              <a:t>XII</a:t>
            </a:r>
            <a:r>
              <a:rPr lang="uk-UA" sz="2400" dirty="0" smtClean="0"/>
              <a:t> ст. Галицького князівств. В </a:t>
            </a:r>
            <a:r>
              <a:rPr lang="en-US" sz="2400" dirty="0" smtClean="0"/>
              <a:t>XIII</a:t>
            </a:r>
            <a:r>
              <a:rPr lang="uk-UA" sz="2400" dirty="0" smtClean="0"/>
              <a:t> ст. входив до складу Галицько-Волинської держави. На початку </a:t>
            </a:r>
            <a:r>
              <a:rPr lang="en-US" sz="2400" dirty="0" smtClean="0"/>
              <a:t>XIV</a:t>
            </a:r>
            <a:r>
              <a:rPr lang="uk-UA" sz="2400" dirty="0" smtClean="0"/>
              <a:t> ст. була заснована парафія яка належала до Галицької єпархії Галицької митрополії. За легендою с. </a:t>
            </a:r>
            <a:r>
              <a:rPr lang="uk-UA" sz="2400" dirty="0" err="1" smtClean="0"/>
              <a:t>Красіїв</a:t>
            </a:r>
            <a:r>
              <a:rPr lang="uk-UA" sz="2400" dirty="0" smtClean="0"/>
              <a:t> засноване у 80-х роках</a:t>
            </a:r>
            <a:r>
              <a:rPr lang="en-US" sz="2400" dirty="0" smtClean="0"/>
              <a:t> XIII</a:t>
            </a:r>
            <a:r>
              <a:rPr lang="uk-UA" sz="2400" dirty="0" smtClean="0"/>
              <a:t> ст. назва походить від </a:t>
            </a:r>
            <a:r>
              <a:rPr lang="uk-UA" sz="2400" dirty="0" err="1" smtClean="0"/>
              <a:t>першопоселенця</a:t>
            </a:r>
            <a:r>
              <a:rPr lang="uk-UA" sz="2400" dirty="0" smtClean="0"/>
              <a:t> </a:t>
            </a:r>
            <a:r>
              <a:rPr lang="uk-UA" sz="2400" dirty="0" err="1" smtClean="0"/>
              <a:t>Красія</a:t>
            </a:r>
            <a:r>
              <a:rPr lang="uk-UA" sz="2400" dirty="0" smtClean="0"/>
              <a:t>. За церковними записами у 1308 році в </a:t>
            </a:r>
            <a:r>
              <a:rPr lang="uk-UA" sz="2400" dirty="0" err="1" smtClean="0"/>
              <a:t>Красієві</a:t>
            </a:r>
            <a:r>
              <a:rPr lang="uk-UA" sz="2400" dirty="0" smtClean="0"/>
              <a:t> було 120 дворів. 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</TotalTime>
  <Words>2316</Words>
  <Application>Microsoft Office PowerPoint</Application>
  <PresentationFormat>Экран (4:3)</PresentationFormat>
  <Paragraphs>58</Paragraphs>
  <Slides>23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                                     Міністерство освіти і науки України                                                                 відділ освіти Монастириської Райдержадміністрації Всеукраїнський рух учнівської молоді «Моя Батьківщина – Україна»    Напрям «З попелу забуття » </vt:lpstr>
      <vt:lpstr>Список членів експедиційного загону Задарівської ЗОШ I-III ст.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маленька Батьківщина</dc:title>
  <dc:creator>Министерсвто Образования и Науки</dc:creator>
  <cp:lastModifiedBy>User</cp:lastModifiedBy>
  <cp:revision>97</cp:revision>
  <cp:lastPrinted>2015-11-05T21:25:51Z</cp:lastPrinted>
  <dcterms:created xsi:type="dcterms:W3CDTF">2006-10-09T12:30:22Z</dcterms:created>
  <dcterms:modified xsi:type="dcterms:W3CDTF">2016-10-30T16:02:15Z</dcterms:modified>
</cp:coreProperties>
</file>