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1" r:id="rId4"/>
    <p:sldId id="288" r:id="rId5"/>
    <p:sldId id="262" r:id="rId6"/>
    <p:sldId id="289" r:id="rId7"/>
    <p:sldId id="263" r:id="rId8"/>
    <p:sldId id="297" r:id="rId9"/>
    <p:sldId id="285" r:id="rId10"/>
    <p:sldId id="298" r:id="rId11"/>
    <p:sldId id="300" r:id="rId12"/>
    <p:sldId id="292" r:id="rId13"/>
    <p:sldId id="293" r:id="rId14"/>
    <p:sldId id="312" r:id="rId15"/>
    <p:sldId id="311" r:id="rId16"/>
    <p:sldId id="291" r:id="rId17"/>
    <p:sldId id="299" r:id="rId18"/>
    <p:sldId id="308" r:id="rId19"/>
    <p:sldId id="313" r:id="rId20"/>
    <p:sldId id="306" r:id="rId21"/>
    <p:sldId id="307" r:id="rId22"/>
    <p:sldId id="296" r:id="rId23"/>
    <p:sldId id="301" r:id="rId24"/>
    <p:sldId id="310" r:id="rId25"/>
    <p:sldId id="302" r:id="rId26"/>
    <p:sldId id="303" r:id="rId27"/>
    <p:sldId id="304" r:id="rId28"/>
    <p:sldId id="314" r:id="rId29"/>
    <p:sldId id="305" r:id="rId30"/>
    <p:sldId id="30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4634C84-762E-4443-A43C-6DDDEB3CD9D5}">
          <p14:sldIdLst>
            <p14:sldId id="256"/>
            <p14:sldId id="258"/>
            <p14:sldId id="261"/>
            <p14:sldId id="288"/>
            <p14:sldId id="262"/>
            <p14:sldId id="289"/>
            <p14:sldId id="263"/>
            <p14:sldId id="297"/>
            <p14:sldId id="285"/>
            <p14:sldId id="298"/>
            <p14:sldId id="300"/>
            <p14:sldId id="292"/>
            <p14:sldId id="293"/>
            <p14:sldId id="312"/>
            <p14:sldId id="311"/>
            <p14:sldId id="291"/>
            <p14:sldId id="299"/>
            <p14:sldId id="308"/>
            <p14:sldId id="313"/>
            <p14:sldId id="306"/>
            <p14:sldId id="307"/>
            <p14:sldId id="296"/>
            <p14:sldId id="301"/>
            <p14:sldId id="310"/>
            <p14:sldId id="302"/>
            <p14:sldId id="303"/>
            <p14:sldId id="304"/>
            <p14:sldId id="314"/>
            <p14:sldId id="305"/>
            <p14:sldId id="3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48" d="100"/>
          <a:sy n="48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26994094385867"/>
          <c:y val="4.4861391929187228E-2"/>
          <c:w val="0.64852924418534907"/>
          <c:h val="0.753380219855973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2013 / 2014</c:v>
                </c:pt>
                <c:pt idx="1">
                  <c:v>2014 / 2015</c:v>
                </c:pt>
                <c:pt idx="2">
                  <c:v>2015 / 2016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38</c:v>
                </c:pt>
                <c:pt idx="2">
                  <c:v>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2013 / 2014</c:v>
                </c:pt>
                <c:pt idx="1">
                  <c:v>2014 / 2015</c:v>
                </c:pt>
                <c:pt idx="2">
                  <c:v>2015 / 2016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</c:v>
                </c:pt>
                <c:pt idx="1">
                  <c:v>48</c:v>
                </c:pt>
                <c:pt idx="2">
                  <c:v>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низький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2013 / 2014</c:v>
                </c:pt>
                <c:pt idx="1">
                  <c:v>2014 / 2015</c:v>
                </c:pt>
                <c:pt idx="2">
                  <c:v>2015 / 2016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17</c:v>
                </c:pt>
                <c:pt idx="1">
                  <c:v>14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91904"/>
        <c:axId val="18893440"/>
        <c:axId val="0"/>
      </c:bar3DChart>
      <c:catAx>
        <c:axId val="18891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8893440"/>
        <c:crosses val="autoZero"/>
        <c:auto val="1"/>
        <c:lblAlgn val="ctr"/>
        <c:lblOffset val="100"/>
        <c:noMultiLvlLbl val="0"/>
      </c:catAx>
      <c:valAx>
        <c:axId val="18893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8919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7794B-A545-4868-AD8C-C76375DE653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02EAD-9A73-4475-9A9A-AA7E2B5B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55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2EAD-9A73-4475-9A9A-AA7E2B5B2A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3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957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6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0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8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77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7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0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4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441BD-73E3-4955-AE2C-2BCB92440E18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74E92-31C2-4891-AC4C-12A578FE22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Портфоліо</a:t>
            </a:r>
            <a:r>
              <a:rPr lang="ru-RU" dirty="0"/>
              <a:t> </a:t>
            </a:r>
            <a:r>
              <a:rPr lang="ru-RU" dirty="0" err="1"/>
              <a:t>вчителя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Задарівської</a:t>
            </a:r>
            <a:r>
              <a:rPr lang="ru-RU" dirty="0"/>
              <a:t> ЗОШ І-ІІІ </a:t>
            </a:r>
            <a:r>
              <a:rPr lang="ru-RU" dirty="0" err="1"/>
              <a:t>ступенів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Маркевич</a:t>
            </a:r>
            <a:r>
              <a:rPr lang="ru-RU" dirty="0"/>
              <a:t> </a:t>
            </a:r>
            <a:r>
              <a:rPr lang="ru-RU" dirty="0" err="1"/>
              <a:t>Надії</a:t>
            </a:r>
            <a:r>
              <a:rPr lang="ru-RU" dirty="0"/>
              <a:t> </a:t>
            </a:r>
            <a:r>
              <a:rPr lang="ru-RU" dirty="0" err="1"/>
              <a:t>Михайлівни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b="15462"/>
          <a:stretch/>
        </p:blipFill>
        <p:spPr bwMode="auto">
          <a:xfrm>
            <a:off x="3275856" y="2971085"/>
            <a:ext cx="5256584" cy="3276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863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11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Комплексний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 на початковому </a:t>
            </a:r>
            <a:r>
              <a:rPr lang="ru-RU" dirty="0" err="1"/>
              <a:t>етапі</a:t>
            </a:r>
            <a:r>
              <a:rPr lang="ru-RU" dirty="0"/>
              <a:t> 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читати</a:t>
            </a:r>
            <a:endParaRPr lang="ru-RU" dirty="0"/>
          </a:p>
        </p:txBody>
      </p:sp>
      <p:sp>
        <p:nvSpPr>
          <p:cNvPr id="3" name="Oval 26"/>
          <p:cNvSpPr>
            <a:spLocks noChangeArrowheads="1"/>
          </p:cNvSpPr>
          <p:nvPr/>
        </p:nvSpPr>
        <p:spPr bwMode="auto">
          <a:xfrm>
            <a:off x="3346712" y="2131219"/>
            <a:ext cx="1943100" cy="144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uk-UA" altLang="ru-RU" dirty="0">
                <a:latin typeface="Arial" pitchFamily="34" charset="0"/>
              </a:rPr>
              <a:t>Читання</a:t>
            </a:r>
            <a:endParaRPr lang="ru-RU" altLang="ru-RU" b="1" dirty="0">
              <a:latin typeface="Arial" pitchFamily="34" charset="0"/>
            </a:endParaRPr>
          </a:p>
        </p:txBody>
      </p:sp>
      <p:sp>
        <p:nvSpPr>
          <p:cNvPr id="4" name="Line 27"/>
          <p:cNvSpPr>
            <a:spLocks noChangeShapeType="1"/>
          </p:cNvSpPr>
          <p:nvPr/>
        </p:nvSpPr>
        <p:spPr bwMode="auto">
          <a:xfrm flipV="1">
            <a:off x="5292725" y="1933635"/>
            <a:ext cx="719138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28"/>
          <p:cNvSpPr>
            <a:spLocks noChangeShapeType="1"/>
          </p:cNvSpPr>
          <p:nvPr/>
        </p:nvSpPr>
        <p:spPr bwMode="auto">
          <a:xfrm flipH="1">
            <a:off x="4373680" y="357266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29"/>
          <p:cNvSpPr>
            <a:spLocks noChangeShapeType="1"/>
          </p:cNvSpPr>
          <p:nvPr/>
        </p:nvSpPr>
        <p:spPr bwMode="auto">
          <a:xfrm flipH="1">
            <a:off x="2555875" y="3258714"/>
            <a:ext cx="9366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5075499" y="3277335"/>
            <a:ext cx="936364" cy="7311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31"/>
          <p:cNvSpPr>
            <a:spLocks noChangeShapeType="1"/>
          </p:cNvSpPr>
          <p:nvPr/>
        </p:nvSpPr>
        <p:spPr bwMode="auto">
          <a:xfrm flipH="1" flipV="1">
            <a:off x="2690379" y="1898729"/>
            <a:ext cx="7921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6156325" y="1747947"/>
            <a:ext cx="2159000" cy="40011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000" b="1" dirty="0">
                <a:latin typeface="Arial" pitchFamily="34" charset="0"/>
              </a:rPr>
              <a:t>Проспівуємо</a:t>
            </a:r>
            <a:endParaRPr lang="ru-RU" altLang="ru-RU" sz="2000" b="1" dirty="0">
              <a:latin typeface="Arial" pitchFamily="34" charset="0"/>
            </a:endParaRP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6156325" y="4028909"/>
            <a:ext cx="1655762" cy="6413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dirty="0">
                <a:latin typeface="Arial" pitchFamily="34" charset="0"/>
              </a:rPr>
              <a:t>  </a:t>
            </a:r>
            <a:r>
              <a:rPr lang="uk-UA" altLang="ru-RU" b="1" dirty="0">
                <a:latin typeface="Arial" pitchFamily="34" charset="0"/>
              </a:rPr>
              <a:t>Прочитуємо</a:t>
            </a:r>
            <a:endParaRPr lang="ru-RU" altLang="ru-RU" b="1" dirty="0">
              <a:latin typeface="Arial" pitchFamily="34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346712" y="4608080"/>
            <a:ext cx="1800225" cy="6413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dirty="0">
                <a:latin typeface="Arial" pitchFamily="34" charset="0"/>
              </a:rPr>
              <a:t>    </a:t>
            </a:r>
            <a:r>
              <a:rPr lang="uk-UA" altLang="ru-RU" b="1" dirty="0">
                <a:latin typeface="Arial" pitchFamily="34" charset="0"/>
              </a:rPr>
              <a:t>Повторюємо</a:t>
            </a:r>
            <a:endParaRPr lang="ru-RU" altLang="ru-RU" b="1" dirty="0">
              <a:latin typeface="Arial" pitchFamily="34" charset="0"/>
            </a:endParaRP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683568" y="3808432"/>
            <a:ext cx="1872307" cy="40011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000" dirty="0">
                <a:latin typeface="Arial" pitchFamily="34" charset="0"/>
              </a:rPr>
              <a:t>   </a:t>
            </a:r>
            <a:r>
              <a:rPr lang="uk-UA" altLang="ru-RU" sz="2000" b="1" dirty="0">
                <a:latin typeface="Arial" pitchFamily="34" charset="0"/>
              </a:rPr>
              <a:t>Пишемо</a:t>
            </a:r>
            <a:endParaRPr lang="ru-RU" altLang="ru-RU" sz="2000" b="1" dirty="0">
              <a:latin typeface="Arial" pitchFamily="34" charset="0"/>
            </a:endParaRP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827584" y="1628799"/>
            <a:ext cx="1728291" cy="40011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000" dirty="0">
                <a:latin typeface="Arial" pitchFamily="34" charset="0"/>
              </a:rPr>
              <a:t>    </a:t>
            </a:r>
            <a:r>
              <a:rPr lang="uk-UA" altLang="ru-RU" sz="2000" b="1" dirty="0" smtClean="0">
                <a:latin typeface="Arial" pitchFamily="34" charset="0"/>
              </a:rPr>
              <a:t>Граємо</a:t>
            </a:r>
            <a:endParaRPr lang="ru-RU" altLang="ru-RU" sz="2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Моделювання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30" y="1934690"/>
            <a:ext cx="2591025" cy="181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0" y="1140767"/>
            <a:ext cx="17256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0" y="2261315"/>
            <a:ext cx="17256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9" y="3501008"/>
            <a:ext cx="17256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50479"/>
            <a:ext cx="16891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26" y="1176345"/>
            <a:ext cx="13716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26" y="3378770"/>
            <a:ext cx="17621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12035747">
            <a:off x="2149868" y="1943482"/>
            <a:ext cx="1324020" cy="87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0800000">
            <a:off x="2225117" y="2738585"/>
            <a:ext cx="1009613" cy="114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9966045" flipV="1">
            <a:off x="2199993" y="3546533"/>
            <a:ext cx="1223769" cy="141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9893996">
            <a:off x="5460057" y="1776923"/>
            <a:ext cx="936104" cy="124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831744" y="2721690"/>
            <a:ext cx="900496" cy="74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805110">
            <a:off x="5393122" y="3741490"/>
            <a:ext cx="1008112" cy="144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56" y="3984186"/>
            <a:ext cx="3845732" cy="229568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15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altLang="ru-RU" sz="3600" b="1" kern="0" dirty="0" smtClean="0">
                <a:solidFill>
                  <a:srgbClr val="006666"/>
                </a:solidFill>
                <a:latin typeface="Arial"/>
              </a:rPr>
              <a:t>Алгоритм процесу читання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47066" y="1181941"/>
            <a:ext cx="794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Знайомство з кубиками               Різноманітні  численні ігри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22302" y="1768485"/>
            <a:ext cx="617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Навички                                           Осмислення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3373" y="2343209"/>
            <a:ext cx="622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Висновок                                             Правило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22758" y="2895328"/>
            <a:ext cx="79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Вправи творчого                                  Нові ігри на основі цього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117602" y="3346275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висновку</a:t>
            </a:r>
            <a:endParaRPr lang="ru-RU" sz="2400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3638973" y="1412773"/>
            <a:ext cx="87334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0800000">
            <a:off x="2339752" y="2012740"/>
            <a:ext cx="1957139" cy="80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2339752" y="2574041"/>
            <a:ext cx="1957139" cy="85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474346" y="3356993"/>
            <a:ext cx="148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характеру</a:t>
            </a:r>
            <a:endParaRPr lang="ru-RU" sz="2400" dirty="0"/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2743296" y="3075905"/>
            <a:ext cx="1669107" cy="100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1" y="404664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sz="3600" dirty="0" err="1"/>
              <a:t>Інтерактивні</a:t>
            </a:r>
            <a:r>
              <a:rPr lang="ru-RU" sz="3600" dirty="0"/>
              <a:t> </a:t>
            </a:r>
            <a:r>
              <a:rPr lang="ru-RU" sz="3600" dirty="0" err="1"/>
              <a:t>технології</a:t>
            </a:r>
            <a:r>
              <a:rPr lang="ru-RU" sz="3600" dirty="0"/>
              <a:t> </a:t>
            </a:r>
            <a:r>
              <a:rPr lang="ru-RU" sz="3600" dirty="0" err="1"/>
              <a:t>дають</a:t>
            </a:r>
            <a:r>
              <a:rPr lang="ru-RU" sz="3600" dirty="0"/>
              <a:t> </a:t>
            </a:r>
            <a:r>
              <a:rPr lang="ru-RU" sz="3600" dirty="0" err="1"/>
              <a:t>змогу</a:t>
            </a:r>
            <a:r>
              <a:rPr lang="ru-RU" sz="3600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484784"/>
            <a:ext cx="4485184" cy="4741987"/>
          </a:xfrm>
        </p:spPr>
        <p:txBody>
          <a:bodyPr/>
          <a:lstStyle/>
          <a:p>
            <a:r>
              <a:rPr lang="ru-RU" sz="2800" dirty="0" err="1" smtClean="0"/>
              <a:t>створювати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навчальне</a:t>
            </a:r>
            <a:r>
              <a:rPr lang="ru-RU" sz="2800" dirty="0" smtClean="0"/>
              <a:t> </a:t>
            </a:r>
            <a:r>
              <a:rPr lang="ru-RU" sz="2800" dirty="0" err="1" smtClean="0"/>
              <a:t>середовище</a:t>
            </a:r>
            <a:r>
              <a:rPr lang="ru-RU" sz="2800" dirty="0" smtClean="0"/>
              <a:t>;</a:t>
            </a:r>
          </a:p>
          <a:p>
            <a:r>
              <a:rPr lang="ru-RU" sz="2800" dirty="0" err="1" smtClean="0"/>
              <a:t>формувати</a:t>
            </a:r>
            <a:r>
              <a:rPr lang="ru-RU" sz="2800" dirty="0" smtClean="0"/>
              <a:t> характер,</a:t>
            </a:r>
          </a:p>
          <a:p>
            <a:r>
              <a:rPr lang="ru-RU" sz="2800" dirty="0" smtClean="0"/>
              <a:t>    </a:t>
            </a:r>
            <a:r>
              <a:rPr lang="ru-RU" sz="2800" dirty="0" err="1" smtClean="0"/>
              <a:t>зв'язне</a:t>
            </a:r>
            <a:r>
              <a:rPr lang="ru-RU" sz="2800" dirty="0" smtClean="0"/>
              <a:t> </a:t>
            </a:r>
            <a:r>
              <a:rPr lang="ru-RU" sz="2800" dirty="0" err="1" smtClean="0"/>
              <a:t>мовлення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   </a:t>
            </a:r>
            <a:r>
              <a:rPr lang="ru-RU" sz="2800" dirty="0" err="1" smtClean="0"/>
              <a:t>логічне</a:t>
            </a:r>
            <a:r>
              <a:rPr lang="ru-RU" sz="2800" dirty="0" smtClean="0"/>
              <a:t> </a:t>
            </a:r>
            <a:r>
              <a:rPr lang="ru-RU" sz="2800" dirty="0" err="1" smtClean="0"/>
              <a:t>мислення</a:t>
            </a:r>
            <a:r>
              <a:rPr lang="ru-RU" sz="2800" dirty="0" smtClean="0"/>
              <a:t>;</a:t>
            </a:r>
          </a:p>
          <a:p>
            <a:r>
              <a:rPr lang="ru-RU" sz="2800" dirty="0" err="1" smtClean="0"/>
              <a:t>розвивати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світогляд</a:t>
            </a:r>
            <a:r>
              <a:rPr lang="ru-RU" sz="2800" dirty="0" smtClean="0"/>
              <a:t>;</a:t>
            </a:r>
          </a:p>
          <a:p>
            <a:r>
              <a:rPr lang="ru-RU" sz="2800" dirty="0" err="1" smtClean="0"/>
              <a:t>розвивати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індивідуальні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можливості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кожної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дитини</a:t>
            </a:r>
            <a:r>
              <a:rPr lang="ru-RU" sz="2800" dirty="0" smtClean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3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3200" b="1" kern="0" dirty="0">
                <a:solidFill>
                  <a:srgbClr val="006666"/>
                </a:solidFill>
                <a:latin typeface="Arial"/>
              </a:rPr>
              <a:t>Основний чинник виразного читання: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altLang="ru-RU" dirty="0"/>
              <a:t>- це правильне мовне дихання, що забезпечує нормальне звукоутворення</a:t>
            </a:r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699792" y="2996952"/>
            <a:ext cx="4753372" cy="294402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</p:spTree>
    <p:extLst>
      <p:ext uri="{BB962C8B-B14F-4D97-AF65-F5344CB8AC3E}">
        <p14:creationId xmlns:p14="http://schemas.microsoft.com/office/powerpoint/2010/main" val="3639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ru-RU" dirty="0"/>
              <a:t>Інтерактивні методи на уроках читання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&amp;"/>
            </a:pPr>
            <a:r>
              <a:rPr lang="uk-UA" altLang="ru-RU" dirty="0"/>
              <a:t>Робота в парах, невеликих групах. Учнівські проекти.</a:t>
            </a:r>
          </a:p>
          <a:p>
            <a:pPr>
              <a:buClr>
                <a:schemeClr val="tx2"/>
              </a:buClr>
              <a:buFont typeface="Wingdings" pitchFamily="2" charset="2"/>
              <a:buChar char="&amp;"/>
            </a:pPr>
            <a:r>
              <a:rPr lang="uk-UA" altLang="ru-RU" dirty="0"/>
              <a:t>Ситуативні ігри: рольова гра,аналіз аргументів </a:t>
            </a:r>
            <a:r>
              <a:rPr lang="uk-UA" altLang="ru-RU" dirty="0" smtClean="0"/>
              <a:t>  </a:t>
            </a:r>
            <a:endParaRPr lang="uk-UA" altLang="ru-RU" dirty="0"/>
          </a:p>
          <a:p>
            <a:pPr>
              <a:buClr>
                <a:schemeClr val="tx2"/>
              </a:buClr>
              <a:buNone/>
            </a:pPr>
            <a:r>
              <a:rPr lang="uk-UA" altLang="ru-RU" dirty="0"/>
              <a:t>    </a:t>
            </a:r>
            <a:r>
              <a:rPr lang="uk-UA" altLang="ru-RU" dirty="0" smtClean="0"/>
              <a:t>“ за ” і “ проти ”.</a:t>
            </a:r>
            <a:endParaRPr lang="uk-UA" altLang="ru-RU" dirty="0"/>
          </a:p>
          <a:p>
            <a:pPr>
              <a:buClr>
                <a:schemeClr val="tx2"/>
              </a:buClr>
              <a:buFont typeface="Wingdings" pitchFamily="2" charset="2"/>
              <a:buChar char="&amp;"/>
            </a:pPr>
            <a:r>
              <a:rPr lang="uk-UA" altLang="ru-RU" dirty="0"/>
              <a:t> Дискусії, розв'язування проблем, “ обери позицію”, дебати.</a:t>
            </a:r>
          </a:p>
          <a:p>
            <a:pPr>
              <a:buClr>
                <a:schemeClr val="tx2"/>
              </a:buClr>
              <a:buFont typeface="Wingdings" pitchFamily="2" charset="2"/>
              <a:buChar char="&amp;"/>
            </a:pPr>
            <a:r>
              <a:rPr lang="uk-UA" altLang="ru-RU" dirty="0"/>
              <a:t> Фронтальні : “ мікрофон, “ мозковий штурм ” ,        “ дерево рішень ”.</a:t>
            </a:r>
            <a:endParaRPr lang="ru-RU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25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1480" y="908720"/>
            <a:ext cx="6688832" cy="72008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Робота в парах, </a:t>
            </a:r>
            <a:r>
              <a:rPr lang="ru-RU" b="1" dirty="0" err="1" smtClean="0">
                <a:solidFill>
                  <a:schemeClr val="tx1"/>
                </a:solidFill>
              </a:rPr>
              <a:t>малих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групах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5" b="27416"/>
          <a:stretch/>
        </p:blipFill>
        <p:spPr bwMode="auto">
          <a:xfrm>
            <a:off x="0" y="3046622"/>
            <a:ext cx="2596932" cy="32301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6301192"/>
            <a:ext cx="6817754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46622"/>
            <a:ext cx="3083745" cy="33506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4718050" cy="332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2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8686800" cy="5649491"/>
          </a:xfrm>
        </p:spPr>
        <p:txBody>
          <a:bodyPr/>
          <a:lstStyle/>
          <a:p>
            <a:r>
              <a:rPr lang="ru-RU" sz="2400" b="1" dirty="0" err="1"/>
              <a:t>Ситуативні</a:t>
            </a:r>
            <a:r>
              <a:rPr lang="ru-RU" sz="2400" b="1" dirty="0"/>
              <a:t> </a:t>
            </a:r>
            <a:r>
              <a:rPr lang="ru-RU" sz="2400" b="1" dirty="0" err="1"/>
              <a:t>ігри</a:t>
            </a:r>
            <a:r>
              <a:rPr lang="ru-RU" sz="2400" b="1" dirty="0"/>
              <a:t>: </a:t>
            </a:r>
            <a:r>
              <a:rPr lang="ru-RU" sz="2400" b="1" dirty="0" err="1"/>
              <a:t>рольова</a:t>
            </a:r>
            <a:r>
              <a:rPr lang="ru-RU" sz="2400" b="1" dirty="0"/>
              <a:t> </a:t>
            </a:r>
            <a:r>
              <a:rPr lang="ru-RU" sz="2400" b="1" dirty="0" err="1"/>
              <a:t>гра,аналіз</a:t>
            </a:r>
            <a:r>
              <a:rPr lang="ru-RU" sz="2400" b="1" dirty="0"/>
              <a:t> </a:t>
            </a:r>
            <a:r>
              <a:rPr lang="ru-RU" sz="2400" b="1" dirty="0" err="1"/>
              <a:t>аргументів</a:t>
            </a:r>
            <a:r>
              <a:rPr lang="ru-RU" sz="2400" b="1" dirty="0"/>
              <a:t> </a:t>
            </a:r>
            <a:r>
              <a:rPr lang="ru-RU" sz="2400" b="1" dirty="0" smtClean="0"/>
              <a:t>“ за </a:t>
            </a:r>
            <a:r>
              <a:rPr lang="ru-RU" sz="2400" b="1" dirty="0"/>
              <a:t>і </a:t>
            </a:r>
            <a:r>
              <a:rPr lang="ru-RU" sz="2400" b="1" dirty="0" smtClean="0"/>
              <a:t> </a:t>
            </a:r>
            <a:r>
              <a:rPr lang="ru-RU" sz="2400" b="1" dirty="0" err="1"/>
              <a:t>проти</a:t>
            </a:r>
            <a:r>
              <a:rPr lang="ru-RU" sz="2400" b="1" dirty="0"/>
              <a:t> 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 </a:t>
            </a:r>
            <a:r>
              <a:rPr lang="ru-RU" sz="2400" b="1" dirty="0" err="1"/>
              <a:t>Дискусії</a:t>
            </a:r>
            <a:r>
              <a:rPr lang="ru-RU" sz="2400" b="1" dirty="0"/>
              <a:t>, </a:t>
            </a:r>
            <a:r>
              <a:rPr lang="ru-RU" sz="2400" b="1" dirty="0" err="1"/>
              <a:t>розв'язування</a:t>
            </a:r>
            <a:r>
              <a:rPr lang="ru-RU" sz="2400" b="1" dirty="0"/>
              <a:t> проблем, “ обери </a:t>
            </a:r>
            <a:r>
              <a:rPr lang="ru-RU" sz="2400" b="1" dirty="0" err="1"/>
              <a:t>позицію</a:t>
            </a:r>
            <a:r>
              <a:rPr lang="ru-RU" sz="2400" b="1" dirty="0"/>
              <a:t>”, </a:t>
            </a:r>
            <a:r>
              <a:rPr lang="ru-RU" sz="2400" b="1" dirty="0" err="1"/>
              <a:t>дебати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 </a:t>
            </a:r>
            <a:r>
              <a:rPr lang="ru-RU" sz="2400" b="1" dirty="0" err="1" smtClean="0"/>
              <a:t>Фронтальні</a:t>
            </a:r>
            <a:r>
              <a:rPr lang="ru-RU" sz="2400" b="1" dirty="0" smtClean="0"/>
              <a:t>:" </a:t>
            </a:r>
            <a:r>
              <a:rPr lang="ru-RU" sz="2400" b="1" dirty="0" err="1"/>
              <a:t>мікрофон</a:t>
            </a:r>
            <a:r>
              <a:rPr lang="ru-RU" sz="2400" b="1" dirty="0"/>
              <a:t>, “ </a:t>
            </a:r>
            <a:r>
              <a:rPr lang="ru-RU" sz="2400" b="1" dirty="0" err="1"/>
              <a:t>мозковий</a:t>
            </a:r>
            <a:r>
              <a:rPr lang="ru-RU" sz="2400" b="1" dirty="0"/>
              <a:t> штурм </a:t>
            </a:r>
            <a:r>
              <a:rPr lang="ru-RU" sz="2400" b="1" dirty="0" smtClean="0"/>
              <a:t>”, </a:t>
            </a:r>
            <a:r>
              <a:rPr lang="ru-RU" sz="2400" b="1" dirty="0"/>
              <a:t>“ дерево </a:t>
            </a:r>
            <a:r>
              <a:rPr lang="ru-RU" sz="2400" b="1" dirty="0" err="1"/>
              <a:t>рішень</a:t>
            </a:r>
            <a:r>
              <a:rPr lang="ru-RU" sz="2400" b="1" dirty="0"/>
              <a:t> </a:t>
            </a:r>
            <a:r>
              <a:rPr lang="ru-RU" sz="2400" b="1" dirty="0" smtClean="0"/>
              <a:t>”.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633">
            <a:off x="4601938" y="1947887"/>
            <a:ext cx="3830955" cy="25472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5" y="2214126"/>
            <a:ext cx="3744415" cy="211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 b="11555"/>
          <a:stretch/>
        </p:blipFill>
        <p:spPr bwMode="auto">
          <a:xfrm>
            <a:off x="3915434" y="4302224"/>
            <a:ext cx="4410426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1874546"/>
            <a:ext cx="1398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змагання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1983293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проекти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008232" y="4302224"/>
            <a:ext cx="1204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дискусії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 bwMode="auto">
          <a:xfrm>
            <a:off x="0" y="4200780"/>
            <a:ext cx="3721782" cy="23336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1050" y="4163724"/>
            <a:ext cx="137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Рольова гра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4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Відкритий урок</a:t>
            </a:r>
            <a:endParaRPr lang="ru-RU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090">
            <a:off x="11939" y="642717"/>
            <a:ext cx="3756032" cy="38010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0146">
            <a:off x="3937361" y="744481"/>
            <a:ext cx="4101005" cy="35235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779912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38836"/>
            <a:ext cx="3839509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4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6635080" cy="1143000"/>
          </a:xfrm>
        </p:spPr>
        <p:txBody>
          <a:bodyPr/>
          <a:lstStyle/>
          <a:p>
            <a:r>
              <a:rPr lang="uk-UA" dirty="0" smtClean="0"/>
              <a:t>Моніторинг з читання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994955"/>
              </p:ext>
            </p:extLst>
          </p:nvPr>
        </p:nvGraphicFramePr>
        <p:xfrm>
          <a:off x="179512" y="1628800"/>
          <a:ext cx="800323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42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Рисунок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353" y="67521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1785926"/>
            <a:ext cx="4786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Зміст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8913" y="224759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1.Загальні </a:t>
            </a:r>
            <a:r>
              <a:rPr lang="ru-RU" sz="2400" dirty="0" err="1"/>
              <a:t>відомості</a:t>
            </a:r>
            <a:r>
              <a:rPr lang="ru-RU" sz="2400" dirty="0"/>
              <a:t> про </a:t>
            </a:r>
            <a:r>
              <a:rPr lang="ru-RU" sz="2400" dirty="0" err="1"/>
              <a:t>вчителя</a:t>
            </a:r>
            <a:endParaRPr lang="ru-RU" sz="2400" dirty="0"/>
          </a:p>
          <a:p>
            <a:r>
              <a:rPr lang="ru-RU" sz="2400" dirty="0" smtClean="0"/>
              <a:t>2.Моя </a:t>
            </a:r>
            <a:r>
              <a:rPr lang="ru-RU" sz="2400" dirty="0" err="1"/>
              <a:t>професійна</a:t>
            </a:r>
            <a:r>
              <a:rPr lang="ru-RU" sz="2400" dirty="0"/>
              <a:t> </a:t>
            </a:r>
            <a:r>
              <a:rPr lang="ru-RU" sz="2400" dirty="0" err="1"/>
              <a:t>діяльність</a:t>
            </a:r>
            <a:r>
              <a:rPr lang="ru-RU" sz="2400" dirty="0"/>
              <a:t> </a:t>
            </a:r>
          </a:p>
          <a:p>
            <a:r>
              <a:rPr lang="ru-RU" sz="2400" dirty="0" smtClean="0"/>
              <a:t>3.Науково-методична </a:t>
            </a:r>
            <a:r>
              <a:rPr lang="ru-RU" sz="2400" dirty="0" err="1"/>
              <a:t>діяльність</a:t>
            </a:r>
            <a:endParaRPr lang="ru-RU" sz="2400" dirty="0"/>
          </a:p>
          <a:p>
            <a:r>
              <a:rPr lang="ru-RU" sz="2400" dirty="0" smtClean="0"/>
              <a:t>4.Виховна робота</a:t>
            </a:r>
            <a:endParaRPr lang="ru-RU" sz="2400" dirty="0"/>
          </a:p>
          <a:p>
            <a:r>
              <a:rPr lang="ru-RU" sz="2400" dirty="0" smtClean="0"/>
              <a:t>5.Результати </a:t>
            </a:r>
            <a:r>
              <a:rPr lang="ru-RU" sz="2400" dirty="0" err="1"/>
              <a:t>професійної</a:t>
            </a:r>
            <a:r>
              <a:rPr lang="ru-RU" sz="2400" dirty="0"/>
              <a:t> </a:t>
            </a:r>
            <a:r>
              <a:rPr lang="ru-RU" sz="2400" dirty="0" smtClean="0"/>
              <a:t>    </a:t>
            </a:r>
            <a:r>
              <a:rPr lang="ru-RU" sz="2400" dirty="0" err="1" smtClean="0"/>
              <a:t>діяльності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080" name="Picture 8" descr="http://funforkids.ru/pictures/school1/school01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25787"/>
            <a:ext cx="2664296" cy="168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Наші успіхи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769">
            <a:off x="17250" y="944438"/>
            <a:ext cx="3832375" cy="27739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6"/>
          <a:stretch/>
        </p:blipFill>
        <p:spPr bwMode="auto">
          <a:xfrm>
            <a:off x="4644008" y="1484784"/>
            <a:ext cx="3634976" cy="412762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9" t="4646" r="3578" b="4646"/>
          <a:stretch/>
        </p:blipFill>
        <p:spPr bwMode="auto">
          <a:xfrm>
            <a:off x="1860615" y="3140968"/>
            <a:ext cx="2750570" cy="30963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0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Моніторингове</a:t>
            </a:r>
            <a:r>
              <a:rPr lang="ru-RU" dirty="0"/>
              <a:t> </a:t>
            </a:r>
            <a:r>
              <a:rPr lang="ru-RU" dirty="0" err="1"/>
              <a:t>опитування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5476191" cy="433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6" y="1124744"/>
            <a:ext cx="3128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Читання</a:t>
            </a:r>
            <a:r>
              <a:rPr lang="ru-RU" sz="2400" dirty="0"/>
              <a:t> –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 smtClean="0"/>
              <a:t>віконце</a:t>
            </a:r>
            <a:r>
              <a:rPr lang="ru-RU" sz="2400" dirty="0" smtClean="0"/>
              <a:t>, через </a:t>
            </a:r>
            <a:r>
              <a:rPr lang="ru-RU" sz="2400" dirty="0"/>
              <a:t>яке </a:t>
            </a:r>
            <a:r>
              <a:rPr lang="ru-RU" sz="2400" dirty="0" err="1"/>
              <a:t>діти</a:t>
            </a:r>
            <a:r>
              <a:rPr lang="ru-RU" sz="2400" dirty="0"/>
              <a:t> </a:t>
            </a:r>
            <a:r>
              <a:rPr lang="ru-RU" sz="2400" dirty="0" err="1"/>
              <a:t>бачать</a:t>
            </a:r>
            <a:r>
              <a:rPr lang="ru-RU" sz="2400" dirty="0"/>
              <a:t> і </a:t>
            </a:r>
            <a:r>
              <a:rPr lang="ru-RU" sz="2400" dirty="0" err="1"/>
              <a:t>пізнають</a:t>
            </a:r>
            <a:r>
              <a:rPr lang="ru-RU" sz="2400" dirty="0"/>
              <a:t> </a:t>
            </a:r>
            <a:r>
              <a:rPr lang="ru-RU" sz="2400" dirty="0" err="1"/>
              <a:t>світ</a:t>
            </a:r>
            <a:r>
              <a:rPr lang="ru-RU" sz="2400" dirty="0"/>
              <a:t> і самих </a:t>
            </a:r>
            <a:r>
              <a:rPr lang="ru-RU" sz="2400" dirty="0" smtClean="0"/>
              <a:t>себе.</a:t>
            </a:r>
          </a:p>
          <a:p>
            <a:r>
              <a:rPr lang="ru-RU" sz="2400" dirty="0" smtClean="0"/>
              <a:t>В</a:t>
            </a:r>
            <a:r>
              <a:rPr lang="ru-RU" sz="2400" dirty="0"/>
              <a:t>. </a:t>
            </a:r>
            <a:r>
              <a:rPr lang="ru-RU" sz="2400" dirty="0" err="1"/>
              <a:t>Сухомлинський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376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</a:t>
            </a:r>
            <a:r>
              <a:rPr lang="ru-RU" dirty="0" err="1"/>
              <a:t>В</a:t>
            </a:r>
            <a:r>
              <a:rPr lang="ru-RU" dirty="0" err="1" smtClean="0"/>
              <a:t>иховна</a:t>
            </a:r>
            <a:r>
              <a:rPr lang="ru-RU" dirty="0" smtClean="0"/>
              <a:t> робота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7859216" cy="2404864"/>
          </a:xfrm>
        </p:spPr>
        <p:txBody>
          <a:bodyPr>
            <a:normAutofit/>
          </a:bodyPr>
          <a:lstStyle/>
          <a:p>
            <a:r>
              <a:rPr lang="ru-RU" sz="2800" dirty="0" err="1"/>
              <a:t>Виховна</a:t>
            </a:r>
            <a:r>
              <a:rPr lang="ru-RU" sz="2800" dirty="0"/>
              <a:t> робота з </a:t>
            </a:r>
            <a:r>
              <a:rPr lang="ru-RU" sz="2800" dirty="0" err="1"/>
              <a:t>класом</a:t>
            </a:r>
            <a:r>
              <a:rPr lang="ru-RU" sz="2800" dirty="0"/>
              <a:t> </a:t>
            </a:r>
            <a:r>
              <a:rPr lang="ru-RU" sz="2800" dirty="0" err="1"/>
              <a:t>має</a:t>
            </a:r>
            <a:r>
              <a:rPr lang="ru-RU" sz="2800" dirty="0"/>
              <a:t> не </a:t>
            </a:r>
            <a:r>
              <a:rPr lang="ru-RU" sz="2800" dirty="0" err="1" smtClean="0"/>
              <a:t>менш</a:t>
            </a:r>
            <a:r>
              <a:rPr lang="ru-RU" sz="2800" dirty="0" smtClean="0"/>
              <a:t> </a:t>
            </a:r>
            <a:r>
              <a:rPr lang="ru-RU" sz="2800" dirty="0" err="1" smtClean="0"/>
              <a:t>важливе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значення</a:t>
            </a:r>
            <a:r>
              <a:rPr lang="ru-RU" sz="2800" dirty="0"/>
              <a:t>, </a:t>
            </a:r>
            <a:r>
              <a:rPr lang="ru-RU" sz="2800" dirty="0" err="1"/>
              <a:t>ніж</a:t>
            </a:r>
            <a:r>
              <a:rPr lang="ru-RU" sz="2800" dirty="0"/>
              <a:t> </a:t>
            </a:r>
            <a:r>
              <a:rPr lang="ru-RU" sz="2800" dirty="0" err="1"/>
              <a:t>навчальна</a:t>
            </a:r>
            <a:r>
              <a:rPr lang="ru-RU" sz="2800" dirty="0"/>
              <a:t> </a:t>
            </a:r>
            <a:r>
              <a:rPr lang="ru-RU" sz="2800" dirty="0" err="1"/>
              <a:t>діяльність</a:t>
            </a:r>
            <a:r>
              <a:rPr lang="ru-RU" sz="2800" dirty="0"/>
              <a:t>. </a:t>
            </a:r>
            <a:r>
              <a:rPr lang="ru-RU" sz="2800" dirty="0" err="1"/>
              <a:t>Діти</a:t>
            </a:r>
            <a:r>
              <a:rPr lang="ru-RU" sz="2800" dirty="0"/>
              <a:t> з великим </a:t>
            </a:r>
            <a:r>
              <a:rPr lang="ru-RU" sz="2800" dirty="0" err="1"/>
              <a:t>задоволенням</a:t>
            </a:r>
            <a:r>
              <a:rPr lang="ru-RU" sz="2800" dirty="0"/>
              <a:t> </a:t>
            </a:r>
            <a:r>
              <a:rPr lang="ru-RU" sz="2800" dirty="0" err="1" smtClean="0"/>
              <a:t>беруть</a:t>
            </a:r>
            <a:r>
              <a:rPr lang="ru-RU" sz="2800" dirty="0" smtClean="0"/>
              <a:t> </a:t>
            </a:r>
            <a:r>
              <a:rPr lang="ru-RU" sz="2800" dirty="0"/>
              <a:t>участь у </a:t>
            </a:r>
            <a:r>
              <a:rPr lang="ru-RU" sz="2800" dirty="0" err="1"/>
              <a:t>позакласних</a:t>
            </a:r>
            <a:r>
              <a:rPr lang="ru-RU" sz="2800" dirty="0"/>
              <a:t> заходах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r>
              <a:rPr lang="uk-UA" sz="2400" b="1" dirty="0" smtClean="0"/>
              <a:t>                              Українському </a:t>
            </a:r>
            <a:r>
              <a:rPr lang="uk-UA" sz="2400" b="1" dirty="0" err="1" smtClean="0"/>
              <a:t>роду-</a:t>
            </a:r>
            <a:r>
              <a:rPr lang="uk-UA" sz="2400" b="1" dirty="0" smtClean="0"/>
              <a:t> нема переводу</a:t>
            </a:r>
            <a:endParaRPr lang="ru-RU" sz="2400" b="1" dirty="0"/>
          </a:p>
          <a:p>
            <a:endParaRPr lang="ru-RU" sz="2400" dirty="0"/>
          </a:p>
        </p:txBody>
      </p:sp>
      <p:pic>
        <p:nvPicPr>
          <p:cNvPr id="6146" name="Picture 2" descr="C:\Users\Home_NB\Desktop\ФОТОшкола\CIMG51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7"/>
          <a:stretch/>
        </p:blipFill>
        <p:spPr bwMode="auto">
          <a:xfrm>
            <a:off x="0" y="3356991"/>
            <a:ext cx="4067944" cy="28539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0"/>
            <a:ext cx="3845665" cy="285397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8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" r="523" b="-2911"/>
          <a:stretch/>
        </p:blipFill>
        <p:spPr bwMode="auto">
          <a:xfrm>
            <a:off x="0" y="3573016"/>
            <a:ext cx="4644008" cy="27363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12600"/>
          <a:stretch/>
        </p:blipFill>
        <p:spPr bwMode="auto">
          <a:xfrm>
            <a:off x="4644008" y="3573016"/>
            <a:ext cx="3828266" cy="27687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Home_NB\Desktop\ФОТОшкола\IMG_01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6"/>
          <a:stretch/>
        </p:blipFill>
        <p:spPr bwMode="auto">
          <a:xfrm rot="4886073">
            <a:off x="484463" y="383292"/>
            <a:ext cx="3086040" cy="36358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_NB\Desktop\ФОТОшкола\IMG_0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37763">
            <a:off x="4341275" y="723315"/>
            <a:ext cx="4235381" cy="28854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9"/>
            <a:ext cx="7632848" cy="864095"/>
          </a:xfrm>
        </p:spPr>
        <p:txBody>
          <a:bodyPr>
            <a:noAutofit/>
          </a:bodyPr>
          <a:lstStyle/>
          <a:p>
            <a:r>
              <a:rPr lang="uk-UA" sz="6000" dirty="0" err="1" smtClean="0"/>
              <a:t>Україна-єдина</a:t>
            </a:r>
            <a:r>
              <a:rPr lang="uk-UA" sz="6000" dirty="0" smtClean="0"/>
              <a:t> країна</a:t>
            </a: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12353"/>
          <a:stretch/>
        </p:blipFill>
        <p:spPr bwMode="auto">
          <a:xfrm>
            <a:off x="4613738" y="2492895"/>
            <a:ext cx="3744416" cy="36109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b="11365"/>
          <a:stretch/>
        </p:blipFill>
        <p:spPr bwMode="auto">
          <a:xfrm>
            <a:off x="107504" y="2492896"/>
            <a:ext cx="3923928" cy="36201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58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Мово моя,калинова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6"/>
          <a:stretch/>
        </p:blipFill>
        <p:spPr bwMode="auto">
          <a:xfrm>
            <a:off x="4499992" y="3140968"/>
            <a:ext cx="4211960" cy="30403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3"/>
          <a:stretch/>
        </p:blipFill>
        <p:spPr bwMode="auto">
          <a:xfrm>
            <a:off x="0" y="3140968"/>
            <a:ext cx="4283968" cy="30963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2808312" cy="18722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3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Птахи-</a:t>
            </a:r>
            <a:r>
              <a:rPr lang="uk-UA" dirty="0" smtClean="0"/>
              <a:t> наші друзі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3"/>
          <a:stretch/>
        </p:blipFill>
        <p:spPr bwMode="auto">
          <a:xfrm>
            <a:off x="0" y="3645024"/>
            <a:ext cx="4139952" cy="26660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0"/>
          <a:stretch/>
        </p:blipFill>
        <p:spPr bwMode="auto">
          <a:xfrm>
            <a:off x="4283968" y="1268760"/>
            <a:ext cx="4124128" cy="23762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8"/>
          <a:stretch/>
        </p:blipFill>
        <p:spPr bwMode="auto">
          <a:xfrm>
            <a:off x="-10407" y="1268760"/>
            <a:ext cx="4139952" cy="23762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124128" cy="26660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8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7695"/>
            <a:ext cx="8229600" cy="1143000"/>
          </a:xfrm>
        </p:spPr>
        <p:txBody>
          <a:bodyPr/>
          <a:lstStyle/>
          <a:p>
            <a:r>
              <a:rPr lang="uk-UA" b="1" dirty="0" smtClean="0"/>
              <a:t>Я вірю в тебе,солдате,</a:t>
            </a:r>
            <a:endParaRPr lang="ru-RU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55" y="2564904"/>
            <a:ext cx="4176464" cy="331236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139953" cy="331236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364550"/>
            <a:ext cx="57058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/>
              <a:t>моя долонька тебе зігріє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8593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86981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87" y="3120481"/>
            <a:ext cx="4164180" cy="3531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83355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Наше дозвілля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46" y="3566833"/>
            <a:ext cx="3879224" cy="26586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" y="3574473"/>
            <a:ext cx="4347413" cy="26510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950">
            <a:off x="4817623" y="1116642"/>
            <a:ext cx="2507756" cy="250369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8008" r="7603" b="12123"/>
          <a:stretch/>
        </p:blipFill>
        <p:spPr bwMode="auto">
          <a:xfrm>
            <a:off x="597684" y="1329872"/>
            <a:ext cx="3486600" cy="22446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4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1. </a:t>
            </a:r>
            <a:r>
              <a:rPr lang="ru-RU" sz="2800" dirty="0" err="1" smtClean="0"/>
              <a:t>Загальні</a:t>
            </a:r>
            <a:r>
              <a:rPr lang="ru-RU" sz="2800" dirty="0" smtClean="0"/>
              <a:t>    </a:t>
            </a:r>
            <a:r>
              <a:rPr lang="ru-RU" sz="2800" dirty="0" err="1" smtClean="0"/>
              <a:t>відомості</a:t>
            </a:r>
            <a:r>
              <a:rPr lang="ru-RU" sz="2800" dirty="0" smtClean="0"/>
              <a:t>     </a:t>
            </a:r>
            <a:r>
              <a:rPr lang="ru-RU" sz="2800" dirty="0"/>
              <a:t>про </a:t>
            </a:r>
            <a:r>
              <a:rPr lang="ru-RU" sz="2800" dirty="0" smtClean="0"/>
              <a:t>     </a:t>
            </a:r>
            <a:r>
              <a:rPr lang="ru-RU" sz="2800" dirty="0" err="1" smtClean="0"/>
              <a:t>вчителя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340768"/>
            <a:ext cx="3008313" cy="4691063"/>
          </a:xfrm>
        </p:spPr>
        <p:txBody>
          <a:bodyPr>
            <a:normAutofit/>
          </a:bodyPr>
          <a:lstStyle/>
          <a:p>
            <a:r>
              <a:rPr lang="ru-RU" sz="1600" b="1" dirty="0"/>
              <a:t>Дата </a:t>
            </a:r>
            <a:r>
              <a:rPr lang="ru-RU" sz="1600" b="1" dirty="0" err="1"/>
              <a:t>народження</a:t>
            </a:r>
            <a:r>
              <a:rPr lang="ru-RU" sz="1600" b="1" dirty="0"/>
              <a:t>: </a:t>
            </a:r>
            <a:r>
              <a:rPr lang="ru-RU" sz="1600" b="1" dirty="0" smtClean="0"/>
              <a:t>19.09.1961</a:t>
            </a:r>
            <a:endParaRPr lang="ru-RU" sz="1600" b="1" dirty="0"/>
          </a:p>
          <a:p>
            <a:r>
              <a:rPr lang="ru-RU" sz="1600" b="1" dirty="0" err="1"/>
              <a:t>Освіта</a:t>
            </a:r>
            <a:r>
              <a:rPr lang="ru-RU" sz="1600" b="1" dirty="0"/>
              <a:t>: </a:t>
            </a:r>
            <a:r>
              <a:rPr lang="ru-RU" sz="1600" b="1" dirty="0" err="1" smtClean="0"/>
              <a:t>вища</a:t>
            </a:r>
            <a:endParaRPr lang="ru-RU" sz="1600" b="1" dirty="0"/>
          </a:p>
          <a:p>
            <a:r>
              <a:rPr lang="ru-RU" sz="1600" b="1" dirty="0" err="1"/>
              <a:t>Закінчила</a:t>
            </a:r>
            <a:r>
              <a:rPr lang="ru-RU" sz="1600" b="1" dirty="0"/>
              <a:t>  </a:t>
            </a:r>
            <a:r>
              <a:rPr lang="ru-RU" sz="1600" b="1" dirty="0" err="1"/>
              <a:t>Коломийське</a:t>
            </a:r>
            <a:r>
              <a:rPr lang="ru-RU" sz="1600" b="1" dirty="0"/>
              <a:t> </a:t>
            </a:r>
            <a:r>
              <a:rPr lang="ru-RU" sz="1600" b="1" dirty="0" err="1"/>
              <a:t>педагогічне</a:t>
            </a:r>
            <a:r>
              <a:rPr lang="ru-RU" sz="1600" b="1" dirty="0"/>
              <a:t> училище ; </a:t>
            </a:r>
            <a:r>
              <a:rPr lang="ru-RU" sz="1600" b="1" dirty="0" err="1"/>
              <a:t>Івано-Франківський</a:t>
            </a:r>
            <a:r>
              <a:rPr lang="ru-RU" sz="1600" b="1" dirty="0"/>
              <a:t>  </a:t>
            </a:r>
            <a:r>
              <a:rPr lang="ru-RU" sz="1600" b="1" dirty="0" err="1"/>
              <a:t>педагогічний</a:t>
            </a:r>
            <a:r>
              <a:rPr lang="ru-RU" sz="1600" b="1" dirty="0"/>
              <a:t>  </a:t>
            </a:r>
            <a:r>
              <a:rPr lang="ru-RU" sz="1600" b="1" dirty="0" err="1"/>
              <a:t>інститут</a:t>
            </a:r>
            <a:r>
              <a:rPr lang="ru-RU" sz="1600" b="1" dirty="0"/>
              <a:t> </a:t>
            </a:r>
            <a:r>
              <a:rPr lang="ru-RU" sz="1600" b="1" dirty="0" err="1"/>
              <a:t>ім</a:t>
            </a:r>
            <a:r>
              <a:rPr lang="ru-RU" sz="1600" b="1" dirty="0"/>
              <a:t>. В.С. </a:t>
            </a:r>
            <a:r>
              <a:rPr lang="ru-RU" sz="1600" b="1" dirty="0" err="1"/>
              <a:t>Стефаника</a:t>
            </a:r>
            <a:r>
              <a:rPr lang="ru-RU" sz="1600" b="1" dirty="0"/>
              <a:t>                                     </a:t>
            </a:r>
          </a:p>
          <a:p>
            <a:r>
              <a:rPr lang="ru-RU" sz="1600" b="1" dirty="0" err="1"/>
              <a:t>Педагогічний</a:t>
            </a:r>
            <a:r>
              <a:rPr lang="ru-RU" sz="1600" b="1" dirty="0"/>
              <a:t> стаж: </a:t>
            </a:r>
            <a:r>
              <a:rPr lang="ru-RU" sz="1600" b="1" dirty="0" err="1"/>
              <a:t>роботи</a:t>
            </a:r>
            <a:r>
              <a:rPr lang="ru-RU" sz="1600" b="1" dirty="0"/>
              <a:t> </a:t>
            </a:r>
            <a:r>
              <a:rPr lang="ru-RU" sz="1600" b="1" dirty="0" smtClean="0"/>
              <a:t>36 </a:t>
            </a:r>
            <a:r>
              <a:rPr lang="ru-RU" sz="1600" b="1" dirty="0" err="1" smtClean="0"/>
              <a:t>років</a:t>
            </a:r>
            <a:r>
              <a:rPr lang="ru-RU" sz="1600" b="1" dirty="0" smtClean="0"/>
              <a:t>               </a:t>
            </a:r>
            <a:endParaRPr lang="ru-RU" sz="1600" b="1" dirty="0"/>
          </a:p>
          <a:p>
            <a:r>
              <a:rPr lang="ru-RU" sz="1600" b="1" dirty="0" err="1"/>
              <a:t>Кваліфікаційна</a:t>
            </a:r>
            <a:r>
              <a:rPr lang="ru-RU" sz="1600" b="1" dirty="0"/>
              <a:t> </a:t>
            </a:r>
            <a:r>
              <a:rPr lang="ru-RU" sz="1600" b="1" dirty="0" err="1"/>
              <a:t>категорія</a:t>
            </a:r>
            <a:r>
              <a:rPr lang="ru-RU" sz="1600" b="1" dirty="0"/>
              <a:t>: </a:t>
            </a:r>
            <a:r>
              <a:rPr lang="ru-RU" sz="1600" b="1" dirty="0" err="1" smtClean="0"/>
              <a:t>вища</a:t>
            </a:r>
            <a:endParaRPr lang="ru-RU" sz="1600" b="1" dirty="0"/>
          </a:p>
          <a:p>
            <a:r>
              <a:rPr lang="ru-RU" sz="1600" b="1" dirty="0" err="1"/>
              <a:t>Атестація</a:t>
            </a:r>
            <a:r>
              <a:rPr lang="ru-RU" sz="1600" b="1" dirty="0"/>
              <a:t>: </a:t>
            </a:r>
            <a:r>
              <a:rPr lang="ru-RU" sz="1600" b="1" dirty="0" err="1"/>
              <a:t>березень</a:t>
            </a:r>
            <a:r>
              <a:rPr lang="ru-RU" sz="1600" b="1" dirty="0"/>
              <a:t> 2013 р.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28" y="1870068"/>
            <a:ext cx="3288383" cy="42699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s://i.mycdn.me/image?t=52&amp;bid=500656987517&amp;id=500656987517&amp;plc=WEB&amp;tkn=*o_5bM7NiSsqRXOUZ715sbd4e7E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388843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5Результати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" y="2996952"/>
            <a:ext cx="2304488" cy="33165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42" y="1268760"/>
            <a:ext cx="2305050" cy="3236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92" y="3100735"/>
            <a:ext cx="1931987" cy="32085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31" y="1268760"/>
            <a:ext cx="2069482" cy="32412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0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7772400" cy="1470025"/>
          </a:xfrm>
        </p:spPr>
        <p:txBody>
          <a:bodyPr/>
          <a:lstStyle/>
          <a:p>
            <a:r>
              <a:rPr lang="ru-RU" dirty="0"/>
              <a:t>2. Моя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412776"/>
            <a:ext cx="6544816" cy="1296144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Життєве</a:t>
            </a:r>
            <a:r>
              <a:rPr lang="ru-RU" b="1" dirty="0">
                <a:solidFill>
                  <a:schemeClr val="tx1"/>
                </a:solidFill>
              </a:rPr>
              <a:t> кредо: </a:t>
            </a:r>
          </a:p>
          <a:p>
            <a:r>
              <a:rPr lang="ru-RU" dirty="0">
                <a:solidFill>
                  <a:schemeClr val="tx1"/>
                </a:solidFill>
              </a:rPr>
              <a:t>“ Мети </a:t>
            </a:r>
            <a:r>
              <a:rPr lang="ru-RU" dirty="0" err="1">
                <a:solidFill>
                  <a:schemeClr val="tx1"/>
                </a:solidFill>
              </a:rPr>
              <a:t>досягає</a:t>
            </a:r>
            <a:r>
              <a:rPr lang="ru-RU" dirty="0">
                <a:solidFill>
                  <a:schemeClr val="tx1"/>
                </a:solidFill>
              </a:rPr>
              <a:t> той, </a:t>
            </a:r>
            <a:r>
              <a:rPr lang="ru-RU" dirty="0" err="1">
                <a:solidFill>
                  <a:schemeClr val="tx1"/>
                </a:solidFill>
              </a:rPr>
              <a:t>хто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її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прагне</a:t>
            </a:r>
            <a:r>
              <a:rPr lang="ru-RU" dirty="0">
                <a:solidFill>
                  <a:schemeClr val="tx1"/>
                </a:solidFill>
              </a:rPr>
              <a:t> ”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665181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/>
              <a:t>Педагогічне</a:t>
            </a:r>
            <a:r>
              <a:rPr lang="ru-RU" sz="2800" b="1" dirty="0"/>
              <a:t> кредо:</a:t>
            </a:r>
          </a:p>
          <a:p>
            <a:r>
              <a:rPr lang="ru-RU" sz="2800" dirty="0"/>
              <a:t>“ </a:t>
            </a:r>
            <a:r>
              <a:rPr lang="ru-RU" sz="2800" dirty="0" err="1"/>
              <a:t>Кожна</a:t>
            </a:r>
            <a:r>
              <a:rPr lang="ru-RU" sz="2800" dirty="0"/>
              <a:t> </a:t>
            </a:r>
            <a:r>
              <a:rPr lang="ru-RU" sz="2800" dirty="0" err="1"/>
              <a:t>дитина</a:t>
            </a:r>
            <a:r>
              <a:rPr lang="ru-RU" sz="2800" dirty="0"/>
              <a:t> </a:t>
            </a:r>
            <a:r>
              <a:rPr lang="ru-RU" sz="2800" dirty="0" err="1"/>
              <a:t>має</a:t>
            </a:r>
            <a:r>
              <a:rPr lang="ru-RU" sz="2800" dirty="0"/>
              <a:t>  </a:t>
            </a:r>
            <a:r>
              <a:rPr lang="ru-RU" sz="2800" dirty="0" err="1"/>
              <a:t>свій</a:t>
            </a:r>
            <a:r>
              <a:rPr lang="ru-RU" sz="2800" dirty="0"/>
              <a:t> </a:t>
            </a:r>
            <a:r>
              <a:rPr lang="ru-RU" sz="2800" dirty="0" err="1"/>
              <a:t>неповторний</a:t>
            </a:r>
            <a:r>
              <a:rPr lang="ru-RU" sz="2800" dirty="0"/>
              <a:t> дар,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потрібно</a:t>
            </a:r>
            <a:r>
              <a:rPr lang="ru-RU" sz="2800" dirty="0"/>
              <a:t> </a:t>
            </a:r>
            <a:r>
              <a:rPr lang="ru-RU" sz="2800" dirty="0" err="1"/>
              <a:t>помітити</a:t>
            </a:r>
            <a:r>
              <a:rPr lang="ru-RU" sz="2800" dirty="0"/>
              <a:t>, </a:t>
            </a:r>
            <a:r>
              <a:rPr lang="ru-RU" sz="2800" dirty="0" err="1"/>
              <a:t>віднайти</a:t>
            </a:r>
            <a:r>
              <a:rPr lang="ru-RU" sz="2800" dirty="0"/>
              <a:t>, </a:t>
            </a:r>
            <a:r>
              <a:rPr lang="ru-RU" sz="2800" dirty="0" err="1"/>
              <a:t>відшліфувати</a:t>
            </a:r>
            <a:r>
              <a:rPr lang="ru-RU" sz="2800" dirty="0"/>
              <a:t>  і </a:t>
            </a:r>
            <a:r>
              <a:rPr lang="ru-RU" sz="2800" dirty="0" err="1"/>
              <a:t>тоді</a:t>
            </a:r>
            <a:r>
              <a:rPr lang="ru-RU" sz="2800" dirty="0"/>
              <a:t> вона  </a:t>
            </a:r>
            <a:r>
              <a:rPr lang="ru-RU" sz="2800" dirty="0" err="1"/>
              <a:t>засяє</a:t>
            </a:r>
            <a:r>
              <a:rPr lang="ru-RU" sz="2800" dirty="0"/>
              <a:t>, </a:t>
            </a:r>
            <a:r>
              <a:rPr lang="ru-RU" sz="2800" dirty="0" err="1"/>
              <a:t>заіскриться</a:t>
            </a:r>
            <a:r>
              <a:rPr lang="ru-RU" sz="2800" dirty="0"/>
              <a:t> </a:t>
            </a:r>
            <a:r>
              <a:rPr lang="ru-RU" sz="2800" dirty="0" err="1"/>
              <a:t>коштовним</a:t>
            </a:r>
            <a:r>
              <a:rPr lang="ru-RU" sz="2800" dirty="0"/>
              <a:t> </a:t>
            </a:r>
            <a:r>
              <a:rPr lang="ru-RU" sz="2800" dirty="0" err="1"/>
              <a:t>діамантом</a:t>
            </a:r>
            <a:r>
              <a:rPr lang="ru-RU" sz="28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/>
        </p:blipFill>
        <p:spPr bwMode="auto">
          <a:xfrm>
            <a:off x="-30265" y="3284984"/>
            <a:ext cx="3738169" cy="29523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78370"/>
            <a:ext cx="6552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Як </a:t>
            </a:r>
            <a:r>
              <a:rPr lang="ru-RU" sz="2800" dirty="0" err="1"/>
              <a:t>садівник</a:t>
            </a:r>
            <a:r>
              <a:rPr lang="ru-RU" sz="2800" dirty="0"/>
              <a:t> </a:t>
            </a:r>
            <a:r>
              <a:rPr lang="ru-RU" sz="2800" dirty="0" err="1"/>
              <a:t>доглядає</a:t>
            </a:r>
            <a:r>
              <a:rPr lang="ru-RU" sz="2800" dirty="0"/>
              <a:t> </a:t>
            </a:r>
            <a:r>
              <a:rPr lang="ru-RU" sz="2800" dirty="0" err="1"/>
              <a:t>молоді</a:t>
            </a:r>
            <a:r>
              <a:rPr lang="ru-RU" sz="2800" dirty="0"/>
              <a:t> </a:t>
            </a:r>
            <a:r>
              <a:rPr lang="ru-RU" sz="2800" dirty="0" err="1" smtClean="0"/>
              <a:t>дерева,так</a:t>
            </a:r>
            <a:r>
              <a:rPr lang="ru-RU" sz="2800" dirty="0" smtClean="0"/>
              <a:t> </a:t>
            </a:r>
            <a:r>
              <a:rPr lang="ru-RU" sz="2800" dirty="0"/>
              <a:t>я </a:t>
            </a:r>
            <a:r>
              <a:rPr lang="ru-RU" sz="2800" dirty="0" err="1"/>
              <a:t>допомагаю</a:t>
            </a:r>
            <a:r>
              <a:rPr lang="ru-RU" sz="2800" dirty="0"/>
              <a:t> </a:t>
            </a:r>
            <a:r>
              <a:rPr lang="ru-RU" sz="2800" dirty="0" err="1"/>
              <a:t>своїм</a:t>
            </a:r>
            <a:r>
              <a:rPr lang="ru-RU" sz="2800" dirty="0"/>
              <a:t> </a:t>
            </a:r>
            <a:r>
              <a:rPr lang="ru-RU" sz="2800" dirty="0" err="1"/>
              <a:t>учням</a:t>
            </a:r>
            <a:r>
              <a:rPr lang="ru-RU" sz="2800" dirty="0"/>
              <a:t> </a:t>
            </a:r>
            <a:r>
              <a:rPr lang="ru-RU" sz="2800" dirty="0" err="1"/>
              <a:t>тягнутися</a:t>
            </a:r>
            <a:r>
              <a:rPr lang="ru-RU" sz="2800" dirty="0"/>
              <a:t> до </a:t>
            </a:r>
            <a:r>
              <a:rPr lang="ru-RU" sz="2800" dirty="0" err="1"/>
              <a:t>світла</a:t>
            </a:r>
            <a:r>
              <a:rPr lang="ru-RU" sz="2800" dirty="0"/>
              <a:t> </a:t>
            </a:r>
            <a:r>
              <a:rPr lang="ru-RU" sz="2800" dirty="0" err="1"/>
              <a:t>знань</a:t>
            </a:r>
            <a:r>
              <a:rPr lang="ru-RU" sz="2800" dirty="0"/>
              <a:t>, </a:t>
            </a:r>
            <a:r>
              <a:rPr lang="ru-RU" sz="2800" dirty="0" err="1"/>
              <a:t>бо</a:t>
            </a:r>
            <a:r>
              <a:rPr lang="ru-RU" sz="2800" dirty="0"/>
              <a:t> </a:t>
            </a:r>
            <a:r>
              <a:rPr lang="ru-RU" sz="2800" dirty="0" err="1"/>
              <a:t>вірю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вони </a:t>
            </a:r>
            <a:r>
              <a:rPr lang="ru-RU" sz="2800" dirty="0" err="1"/>
              <a:t>виростуть</a:t>
            </a:r>
            <a:r>
              <a:rPr lang="ru-RU" sz="2800" dirty="0"/>
              <a:t> </a:t>
            </a:r>
            <a:r>
              <a:rPr lang="ru-RU" sz="2800" dirty="0" err="1"/>
              <a:t>мудрими</a:t>
            </a:r>
            <a:r>
              <a:rPr lang="ru-RU" sz="2800" dirty="0"/>
              <a:t> і </a:t>
            </a:r>
            <a:r>
              <a:rPr lang="ru-RU" sz="2800" dirty="0" err="1"/>
              <a:t>творчими</a:t>
            </a:r>
            <a:r>
              <a:rPr lang="ru-RU" sz="2800" dirty="0"/>
              <a:t>, </a:t>
            </a:r>
            <a:r>
              <a:rPr lang="ru-RU" sz="2800" dirty="0" err="1"/>
              <a:t>здатними</a:t>
            </a:r>
            <a:r>
              <a:rPr lang="ru-RU" sz="2800" dirty="0"/>
              <a:t> </a:t>
            </a:r>
            <a:r>
              <a:rPr lang="ru-RU" sz="2800" dirty="0" err="1"/>
              <a:t>утверджувати</a:t>
            </a:r>
            <a:r>
              <a:rPr lang="ru-RU" sz="2800" dirty="0"/>
              <a:t> добро. Я </a:t>
            </a:r>
            <a:r>
              <a:rPr lang="ru-RU" sz="2800" dirty="0" err="1"/>
              <a:t>вірю</a:t>
            </a:r>
            <a:r>
              <a:rPr lang="ru-RU" sz="2800" dirty="0"/>
              <a:t> в </a:t>
            </a:r>
            <a:r>
              <a:rPr lang="ru-RU" sz="2800" dirty="0" err="1"/>
              <a:t>моїх</a:t>
            </a:r>
            <a:r>
              <a:rPr lang="ru-RU" sz="2800" dirty="0"/>
              <a:t> </a:t>
            </a:r>
            <a:r>
              <a:rPr lang="ru-RU" sz="2800" dirty="0" err="1"/>
              <a:t>учнів</a:t>
            </a:r>
            <a:r>
              <a:rPr lang="ru-RU" sz="2800" dirty="0"/>
              <a:t>!!!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4644516" cy="32919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Моя </a:t>
            </a:r>
            <a:r>
              <a:rPr lang="ru-RU" dirty="0" err="1"/>
              <a:t>педагогічна</a:t>
            </a:r>
            <a:r>
              <a:rPr lang="ru-RU" dirty="0"/>
              <a:t> </a:t>
            </a:r>
            <a:r>
              <a:rPr lang="ru-RU" dirty="0" err="1"/>
              <a:t>філософія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484784"/>
            <a:ext cx="5410944" cy="4525963"/>
          </a:xfrm>
        </p:spPr>
        <p:txBody>
          <a:bodyPr>
            <a:normAutofit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Char char="v"/>
            </a:pPr>
            <a:r>
              <a:rPr lang="uk-UA" altLang="ru-RU" sz="2400" kern="0" dirty="0">
                <a:latin typeface="Times New Roman" pitchFamily="18" charset="0"/>
              </a:rPr>
              <a:t>розвивати, навчати,виховувати особистість одночасно;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Char char="v"/>
            </a:pPr>
            <a:r>
              <a:rPr lang="uk-UA" altLang="ru-RU" sz="2400" kern="0" dirty="0">
                <a:latin typeface="Times New Roman" pitchFamily="18" charset="0"/>
              </a:rPr>
              <a:t>створення здорового мікроклімату в дитячому колективі;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Char char="v"/>
            </a:pPr>
            <a:r>
              <a:rPr lang="uk-UA" altLang="ru-RU" sz="2400" kern="0" dirty="0">
                <a:latin typeface="Times New Roman" pitchFamily="18" charset="0"/>
              </a:rPr>
              <a:t>створювати умови для розвитку інтелекту школярів,їхніх здібностей, пізнавальних інтересів;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Char char="v"/>
            </a:pPr>
            <a:r>
              <a:rPr lang="uk-UA" altLang="ru-RU" sz="2400" kern="0" dirty="0">
                <a:latin typeface="Times New Roman" pitchFamily="18" charset="0"/>
              </a:rPr>
              <a:t>сприяти самореалізації особистості та її всебічному розвитку;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003366"/>
              </a:buClr>
              <a:buSzPct val="75000"/>
              <a:buFont typeface="Wingdings" pitchFamily="2" charset="2"/>
              <a:buChar char="v"/>
            </a:pPr>
            <a:r>
              <a:rPr lang="uk-UA" altLang="ru-RU" sz="2400" kern="0" dirty="0">
                <a:latin typeface="Times New Roman" pitchFamily="18" charset="0"/>
              </a:rPr>
              <a:t>враховувати індивідуальні,вікові і психологічні особливості учнів.</a:t>
            </a:r>
            <a:endParaRPr lang="ru-RU" altLang="ru-RU" sz="2400" kern="0" dirty="0">
              <a:latin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0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/>
          </a:bodyPr>
          <a:lstStyle/>
          <a:p>
            <a:r>
              <a:rPr lang="ru-RU" sz="3600" dirty="0"/>
              <a:t>3. </a:t>
            </a:r>
            <a:r>
              <a:rPr lang="ru-RU" sz="3600" dirty="0" err="1"/>
              <a:t>Науково</a:t>
            </a:r>
            <a:r>
              <a:rPr lang="ru-RU" sz="3600" dirty="0"/>
              <a:t>-методична </a:t>
            </a:r>
            <a:r>
              <a:rPr lang="ru-RU" sz="3600" dirty="0" err="1"/>
              <a:t>діяльність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/>
              <a:t>Педагогічна</a:t>
            </a:r>
            <a:r>
              <a:rPr lang="ru-RU" sz="2400" b="1" dirty="0"/>
              <a:t> проблема, над </a:t>
            </a:r>
            <a:r>
              <a:rPr lang="ru-RU" sz="2400" b="1" dirty="0" err="1"/>
              <a:t>реалізацією</a:t>
            </a:r>
            <a:r>
              <a:rPr lang="ru-RU" sz="2400" b="1" dirty="0"/>
              <a:t> </a:t>
            </a:r>
            <a:r>
              <a:rPr lang="ru-RU" sz="2400" b="1" dirty="0" err="1"/>
              <a:t>якої</a:t>
            </a:r>
            <a:r>
              <a:rPr lang="ru-RU" sz="2400" b="1" dirty="0"/>
              <a:t> я </a:t>
            </a:r>
            <a:r>
              <a:rPr lang="ru-RU" sz="2400" b="1" dirty="0" err="1" smtClean="0"/>
              <a:t>працюю</a:t>
            </a:r>
            <a:r>
              <a:rPr lang="ru-RU" sz="2400" b="1" dirty="0" smtClean="0"/>
              <a:t>: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2348880"/>
            <a:ext cx="4572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/>
              <a:t>“</a:t>
            </a:r>
            <a:r>
              <a:rPr lang="ru-RU" sz="3200" b="1" dirty="0" err="1"/>
              <a:t>Вдосконалення</a:t>
            </a:r>
            <a:r>
              <a:rPr lang="ru-RU" sz="3200" b="1" dirty="0"/>
              <a:t> </a:t>
            </a:r>
            <a:r>
              <a:rPr lang="ru-RU" sz="3200" b="1" dirty="0" err="1"/>
              <a:t>навичок</a:t>
            </a:r>
            <a:r>
              <a:rPr lang="ru-RU" sz="3200" b="1" dirty="0"/>
              <a:t> </a:t>
            </a:r>
            <a:r>
              <a:rPr lang="ru-RU" sz="3200" b="1" dirty="0" err="1"/>
              <a:t>виразного</a:t>
            </a:r>
            <a:r>
              <a:rPr lang="ru-RU" sz="3200" b="1" dirty="0"/>
              <a:t> </a:t>
            </a:r>
            <a:r>
              <a:rPr lang="ru-RU" sz="3200" b="1" dirty="0" err="1"/>
              <a:t>читання</a:t>
            </a:r>
            <a:r>
              <a:rPr lang="ru-RU" sz="3200" b="1" dirty="0"/>
              <a:t> </a:t>
            </a:r>
            <a:r>
              <a:rPr lang="ru-RU" sz="3200" b="1" dirty="0" err="1"/>
              <a:t>молодших</a:t>
            </a:r>
            <a:r>
              <a:rPr lang="ru-RU" sz="3200" b="1" dirty="0"/>
              <a:t> </a:t>
            </a:r>
            <a:r>
              <a:rPr lang="ru-RU" sz="3200" b="1" dirty="0" err="1"/>
              <a:t>школярів</a:t>
            </a:r>
            <a:r>
              <a:rPr lang="ru-RU" sz="3200" b="1" dirty="0"/>
              <a:t> шляхом </a:t>
            </a:r>
            <a:r>
              <a:rPr lang="ru-RU" sz="3200" b="1" dirty="0" err="1"/>
              <a:t>впровадження</a:t>
            </a:r>
            <a:r>
              <a:rPr lang="ru-RU" sz="3200" b="1" dirty="0"/>
              <a:t> </a:t>
            </a:r>
            <a:r>
              <a:rPr lang="ru-RU" sz="3200" b="1" dirty="0" err="1"/>
              <a:t>інтерактивних</a:t>
            </a:r>
            <a:r>
              <a:rPr lang="ru-RU" sz="3200" b="1" dirty="0"/>
              <a:t> </a:t>
            </a:r>
            <a:r>
              <a:rPr lang="ru-RU" sz="3200" b="1" dirty="0" err="1"/>
              <a:t>методів</a:t>
            </a:r>
            <a:r>
              <a:rPr lang="ru-RU" sz="3200" b="1" dirty="0"/>
              <a:t> </a:t>
            </a:r>
            <a:r>
              <a:rPr lang="ru-RU" sz="3200" b="1" dirty="0" err="1"/>
              <a:t>навчання</a:t>
            </a:r>
            <a:r>
              <a:rPr lang="ru-RU" sz="3200" b="1" dirty="0"/>
              <a:t>”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1396966"/>
            <a:ext cx="8229600" cy="208823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</a:rPr>
              <a:t>Без </a:t>
            </a:r>
            <a:r>
              <a:rPr lang="ru-RU" sz="2800" dirty="0" err="1">
                <a:solidFill>
                  <a:prstClr val="black"/>
                </a:solidFill>
              </a:rPr>
              <a:t>високої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культури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читання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немає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ні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школи</a:t>
            </a:r>
            <a:r>
              <a:rPr lang="ru-RU" sz="2800" dirty="0">
                <a:solidFill>
                  <a:prstClr val="black"/>
                </a:solidFill>
              </a:rPr>
              <a:t>, </a:t>
            </a:r>
            <a:r>
              <a:rPr lang="ru-RU" sz="2800" dirty="0" err="1">
                <a:solidFill>
                  <a:prstClr val="black"/>
                </a:solidFill>
              </a:rPr>
              <a:t>ні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справжньої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розумової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праці</a:t>
            </a:r>
            <a:r>
              <a:rPr lang="ru-RU" sz="2800" dirty="0">
                <a:solidFill>
                  <a:prstClr val="black"/>
                </a:solidFill>
              </a:rPr>
              <a:t>, </a:t>
            </a:r>
            <a:r>
              <a:rPr lang="ru-RU" sz="2800" dirty="0" err="1">
                <a:solidFill>
                  <a:prstClr val="black"/>
                </a:solidFill>
              </a:rPr>
              <a:t>що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погане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читання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ніби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брудне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вікно</a:t>
            </a:r>
            <a:r>
              <a:rPr lang="ru-RU" sz="2800" dirty="0">
                <a:solidFill>
                  <a:prstClr val="black"/>
                </a:solidFill>
              </a:rPr>
              <a:t>, </a:t>
            </a:r>
            <a:r>
              <a:rPr lang="ru-RU" sz="2800" dirty="0" err="1">
                <a:solidFill>
                  <a:prstClr val="black"/>
                </a:solidFill>
              </a:rPr>
              <a:t>крізь</a:t>
            </a:r>
            <a:r>
              <a:rPr lang="ru-RU" sz="2800" dirty="0">
                <a:solidFill>
                  <a:prstClr val="black"/>
                </a:solidFill>
              </a:rPr>
              <a:t> яке </a:t>
            </a:r>
            <a:r>
              <a:rPr lang="ru-RU" sz="2800" dirty="0" err="1">
                <a:solidFill>
                  <a:prstClr val="black"/>
                </a:solidFill>
              </a:rPr>
              <a:t>нічого</a:t>
            </a:r>
            <a:r>
              <a:rPr lang="ru-RU" sz="2800" dirty="0">
                <a:solidFill>
                  <a:prstClr val="black"/>
                </a:solidFill>
              </a:rPr>
              <a:t> не видно.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                                            В.О. </a:t>
            </a:r>
            <a:r>
              <a:rPr lang="ru-RU" sz="2800" dirty="0" err="1">
                <a:solidFill>
                  <a:prstClr val="black"/>
                </a:solidFill>
              </a:rPr>
              <a:t>Сухомлинський</a:t>
            </a:r>
            <a:r>
              <a:rPr lang="ru-RU" sz="2800" dirty="0">
                <a:solidFill>
                  <a:prstClr val="black"/>
                </a:solidFill>
              </a:rPr>
              <a:t/>
            </a:r>
            <a:br>
              <a:rPr lang="ru-RU" sz="2800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21" y="468085"/>
            <a:ext cx="50784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9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346657"/>
            <a:ext cx="7920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Мета </a:t>
            </a:r>
            <a:r>
              <a:rPr lang="ru-RU" sz="2400" b="1" dirty="0" err="1"/>
              <a:t>діяльності</a:t>
            </a:r>
            <a:r>
              <a:rPr lang="ru-RU" sz="2400" b="1" dirty="0" smtClean="0"/>
              <a:t>: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удосконалення</a:t>
            </a:r>
            <a:r>
              <a:rPr lang="ru-RU" sz="2400" dirty="0" smtClean="0"/>
              <a:t>  </a:t>
            </a:r>
            <a:r>
              <a:rPr lang="ru-RU" sz="2400" dirty="0" err="1"/>
              <a:t>професійних</a:t>
            </a:r>
            <a:r>
              <a:rPr lang="ru-RU" sz="2400" dirty="0"/>
              <a:t> </a:t>
            </a:r>
            <a:r>
              <a:rPr lang="ru-RU" sz="2400" dirty="0" err="1"/>
              <a:t>компетенцій</a:t>
            </a:r>
            <a:r>
              <a:rPr lang="ru-RU" sz="2400" dirty="0"/>
              <a:t>  учителя </a:t>
            </a:r>
            <a:r>
              <a:rPr lang="ru-RU" sz="2400" dirty="0" err="1"/>
              <a:t>щодо</a:t>
            </a:r>
            <a:r>
              <a:rPr lang="ru-RU" sz="2400" dirty="0"/>
              <a:t> </a:t>
            </a:r>
            <a:r>
              <a:rPr lang="ru-RU" sz="2400" dirty="0" err="1"/>
              <a:t>вдосконалення</a:t>
            </a:r>
            <a:r>
              <a:rPr lang="ru-RU" sz="2400" dirty="0"/>
              <a:t> </a:t>
            </a:r>
            <a:r>
              <a:rPr lang="ru-RU" sz="2400" dirty="0" err="1"/>
              <a:t>читацьких</a:t>
            </a:r>
            <a:r>
              <a:rPr lang="ru-RU" sz="2400" dirty="0"/>
              <a:t> </a:t>
            </a:r>
            <a:r>
              <a:rPr lang="ru-RU" sz="2400" dirty="0" err="1"/>
              <a:t>умінь</a:t>
            </a:r>
            <a:r>
              <a:rPr lang="ru-RU" sz="2400" dirty="0"/>
              <a:t> і </a:t>
            </a:r>
            <a:r>
              <a:rPr lang="ru-RU" sz="2400" dirty="0" err="1"/>
              <a:t>навичок</a:t>
            </a:r>
            <a:r>
              <a:rPr lang="ru-RU" sz="2400" dirty="0"/>
              <a:t> </a:t>
            </a:r>
            <a:r>
              <a:rPr lang="ru-RU" sz="2400" dirty="0" err="1"/>
              <a:t>молодших</a:t>
            </a:r>
            <a:r>
              <a:rPr lang="ru-RU" sz="2400" dirty="0"/>
              <a:t> </a:t>
            </a:r>
            <a:r>
              <a:rPr lang="ru-RU" sz="2400" dirty="0" err="1"/>
              <a:t>школярів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застосуванням</a:t>
            </a:r>
            <a:r>
              <a:rPr lang="ru-RU" sz="2400" dirty="0"/>
              <a:t> </a:t>
            </a:r>
            <a:r>
              <a:rPr lang="ru-RU" sz="2400" dirty="0" err="1"/>
              <a:t>інтерактивних</a:t>
            </a:r>
            <a:r>
              <a:rPr lang="ru-RU" sz="2400" dirty="0"/>
              <a:t> </a:t>
            </a:r>
            <a:r>
              <a:rPr lang="ru-RU" sz="2400" dirty="0" err="1"/>
              <a:t>методів</a:t>
            </a:r>
            <a:r>
              <a:rPr lang="ru-RU" sz="2400" dirty="0"/>
              <a:t>.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поглибити</a:t>
            </a:r>
            <a:r>
              <a:rPr lang="ru-RU" sz="2400" dirty="0" smtClean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школярів</a:t>
            </a:r>
            <a:r>
              <a:rPr lang="ru-RU" sz="2400" dirty="0"/>
              <a:t>, </a:t>
            </a:r>
            <a:r>
              <a:rPr lang="ru-RU" sz="2400" dirty="0" err="1"/>
              <a:t>зняти</a:t>
            </a:r>
            <a:r>
              <a:rPr lang="ru-RU" sz="2400" dirty="0"/>
              <a:t> </a:t>
            </a:r>
            <a:r>
              <a:rPr lang="ru-RU" sz="2400" dirty="0" err="1"/>
              <a:t>труднощі</a:t>
            </a:r>
            <a:r>
              <a:rPr lang="ru-RU" sz="2400" dirty="0"/>
              <a:t>, </a:t>
            </a:r>
            <a:r>
              <a:rPr lang="ru-RU" sz="2400" dirty="0" err="1"/>
              <a:t>пов’язані</a:t>
            </a:r>
            <a:r>
              <a:rPr lang="ru-RU" sz="2400" dirty="0"/>
              <a:t> з </a:t>
            </a:r>
            <a:r>
              <a:rPr lang="ru-RU" sz="2400" dirty="0" err="1"/>
              <a:t>технікою</a:t>
            </a:r>
            <a:r>
              <a:rPr lang="ru-RU" sz="2400" dirty="0"/>
              <a:t> </a:t>
            </a:r>
            <a:r>
              <a:rPr lang="ru-RU" sz="2400" dirty="0" err="1"/>
              <a:t>читання</a:t>
            </a:r>
            <a:r>
              <a:rPr lang="ru-RU" sz="2400" dirty="0"/>
              <a:t>, </a:t>
            </a:r>
            <a:r>
              <a:rPr lang="ru-RU" sz="2400" dirty="0" err="1" smtClean="0"/>
              <a:t>розумінням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прочитаного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sz="2800" b="1" dirty="0" smtClean="0"/>
          </a:p>
          <a:p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63691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/>
              <a:t>Завдання</a:t>
            </a:r>
            <a:r>
              <a:rPr lang="ru-RU" sz="2800" b="1" dirty="0"/>
              <a:t> : </a:t>
            </a:r>
          </a:p>
          <a:p>
            <a:r>
              <a:rPr lang="ru-RU" sz="2400" dirty="0" err="1" smtClean="0"/>
              <a:t>сформувати</a:t>
            </a:r>
            <a:r>
              <a:rPr lang="ru-RU" sz="2400" dirty="0" smtClean="0"/>
              <a:t> </a:t>
            </a:r>
            <a:r>
              <a:rPr lang="ru-RU" sz="2400" dirty="0" err="1"/>
              <a:t>вміння</a:t>
            </a:r>
            <a:r>
              <a:rPr lang="ru-RU" sz="2400" dirty="0"/>
              <a:t> і </a:t>
            </a:r>
            <a:r>
              <a:rPr lang="ru-RU" sz="2400" dirty="0" err="1"/>
              <a:t>навички</a:t>
            </a:r>
            <a:r>
              <a:rPr lang="ru-RU" sz="2400" dirty="0"/>
              <a:t> </a:t>
            </a:r>
            <a:r>
              <a:rPr lang="ru-RU" sz="2400" dirty="0" err="1"/>
              <a:t>використовувати</a:t>
            </a:r>
            <a:r>
              <a:rPr lang="ru-RU" sz="2400" dirty="0"/>
              <a:t> </a:t>
            </a:r>
            <a:r>
              <a:rPr lang="ru-RU" sz="2400" dirty="0" err="1"/>
              <a:t>інтерактивні</a:t>
            </a:r>
            <a:r>
              <a:rPr lang="ru-RU" sz="2400" dirty="0"/>
              <a:t> </a:t>
            </a:r>
            <a:r>
              <a:rPr lang="ru-RU" sz="2400" dirty="0" err="1"/>
              <a:t>вправи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виразного</a:t>
            </a:r>
            <a:r>
              <a:rPr lang="ru-RU" sz="2400" dirty="0"/>
              <a:t> </a:t>
            </a:r>
            <a:r>
              <a:rPr lang="ru-RU" sz="2400" dirty="0" err="1"/>
              <a:t>читання</a:t>
            </a:r>
            <a:r>
              <a:rPr lang="ru-RU" sz="2400" dirty="0"/>
              <a:t>.</a:t>
            </a:r>
          </a:p>
          <a:p>
            <a:r>
              <a:rPr lang="ru-RU" sz="2400" dirty="0" err="1" smtClean="0"/>
              <a:t>створити</a:t>
            </a:r>
            <a:r>
              <a:rPr lang="ru-RU" sz="2400" dirty="0" smtClean="0"/>
              <a:t>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на уроках, за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дитина</a:t>
            </a:r>
            <a:r>
              <a:rPr lang="ru-RU" sz="2400" dirty="0"/>
              <a:t> </a:t>
            </a:r>
            <a:r>
              <a:rPr lang="ru-RU" sz="2400" dirty="0" err="1"/>
              <a:t>почуває</a:t>
            </a:r>
            <a:r>
              <a:rPr lang="ru-RU" sz="2400" dirty="0"/>
              <a:t> себе </a:t>
            </a:r>
            <a:r>
              <a:rPr lang="ru-RU" sz="2400" dirty="0" err="1"/>
              <a:t>особистістю</a:t>
            </a:r>
            <a:r>
              <a:rPr lang="ru-RU" sz="2400" dirty="0"/>
              <a:t>, </a:t>
            </a:r>
            <a:r>
              <a:rPr lang="ru-RU" sz="2400" dirty="0" err="1"/>
              <a:t>повноцінним</a:t>
            </a:r>
            <a:r>
              <a:rPr lang="ru-RU" sz="2400" dirty="0"/>
              <a:t> </a:t>
            </a:r>
            <a:r>
              <a:rPr lang="ru-RU" sz="2400" dirty="0" err="1"/>
              <a:t>учасником</a:t>
            </a:r>
            <a:r>
              <a:rPr lang="ru-RU" sz="2400" dirty="0"/>
              <a:t> </a:t>
            </a:r>
            <a:r>
              <a:rPr lang="ru-RU" sz="2400" dirty="0" err="1"/>
              <a:t>процесу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.</a:t>
            </a:r>
          </a:p>
        </p:txBody>
      </p:sp>
      <p:sp>
        <p:nvSpPr>
          <p:cNvPr id="2" name="Блок-схема: узел 1"/>
          <p:cNvSpPr/>
          <p:nvPr/>
        </p:nvSpPr>
        <p:spPr>
          <a:xfrm>
            <a:off x="0" y="908720"/>
            <a:ext cx="179512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0" y="1931706"/>
            <a:ext cx="179512" cy="2011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3635896" y="3284984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567</Words>
  <Application>Microsoft Office PowerPoint</Application>
  <PresentationFormat>Экран (4:3)</PresentationFormat>
  <Paragraphs>91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Портфоліо вчителя  початкових класів  Задарівської ЗОШ І-ІІІ ступенів  Маркевич Надії Михайлівни</vt:lpstr>
      <vt:lpstr>Презентация PowerPoint</vt:lpstr>
      <vt:lpstr>1. Загальні    відомості     про      вчителя</vt:lpstr>
      <vt:lpstr>2. Моя професійна діяльність</vt:lpstr>
      <vt:lpstr>Презентация PowerPoint</vt:lpstr>
      <vt:lpstr>Моя педагогічна філософія</vt:lpstr>
      <vt:lpstr>3. Науково-методична діяльність</vt:lpstr>
      <vt:lpstr>Без високої культури читання немає ні школи, ні справжньої розумової праці, що погане читання ніби брудне вікно, крізь яке нічого не видно.                                             В.О. Сухомлинський </vt:lpstr>
      <vt:lpstr>Презентация PowerPoint</vt:lpstr>
      <vt:lpstr>Комплексний підхід на початковому етапі  навчання читати</vt:lpstr>
      <vt:lpstr>Моделювання</vt:lpstr>
      <vt:lpstr>Алгоритм процесу читання</vt:lpstr>
      <vt:lpstr>Інтерактивні технології дають змогу:</vt:lpstr>
      <vt:lpstr>Основний чинник виразного читання:</vt:lpstr>
      <vt:lpstr>Інтерактивні методи на уроках читання</vt:lpstr>
      <vt:lpstr>Презентация PowerPoint</vt:lpstr>
      <vt:lpstr>Презентация PowerPoint</vt:lpstr>
      <vt:lpstr>Відкритий урок</vt:lpstr>
      <vt:lpstr>Моніторинг з читання</vt:lpstr>
      <vt:lpstr>Наші успіхи</vt:lpstr>
      <vt:lpstr>Моніторингове опитування батьків</vt:lpstr>
      <vt:lpstr>4 Виховна робота</vt:lpstr>
      <vt:lpstr>Презентация PowerPoint</vt:lpstr>
      <vt:lpstr>Україна-єдина країна</vt:lpstr>
      <vt:lpstr>Мово моя,калинова</vt:lpstr>
      <vt:lpstr>Птахи- наші друзі</vt:lpstr>
      <vt:lpstr>Я вірю в тебе,солдате,</vt:lpstr>
      <vt:lpstr>Презентация PowerPoint</vt:lpstr>
      <vt:lpstr>Наше дозвілля</vt:lpstr>
      <vt:lpstr>5Результати професійної діяльності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Home_NB</cp:lastModifiedBy>
  <cp:revision>128</cp:revision>
  <dcterms:created xsi:type="dcterms:W3CDTF">2012-05-12T09:17:54Z</dcterms:created>
  <dcterms:modified xsi:type="dcterms:W3CDTF">2016-12-15T13:39:11Z</dcterms:modified>
</cp:coreProperties>
</file>