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4630400" cy="8229600"/>
  <p:notesSz cx="8229600" cy="14630400"/>
  <p:embeddedFontLst>
    <p:embeddedFont>
      <p:font typeface="Calibri" panose="020F0502020204030204" pitchFamily="34" charset="0"/>
      <p:regular r:id="rId12"/>
      <p:bold r:id="rId13"/>
      <p:italic r:id="rId14"/>
      <p:boldItalic r:id="rId15"/>
    </p:embeddedFont>
    <p:embeddedFont>
      <p:font typeface="Alice" panose="020B0604020202020204" charset="0"/>
      <p:regular r:id="rId16"/>
    </p:embeddedFont>
    <p:embeddedFont>
      <p:font typeface="Lora" panose="020B0604020202020204" charset="-52"/>
      <p:regular r:id="rId17"/>
    </p:embeddedFont>
  </p:embeddedFontLst>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10"/>
  </p:normalViewPr>
  <p:slideViewPr>
    <p:cSldViewPr snapToGrid="0" snapToObjects="1">
      <p:cViewPr varScale="1">
        <p:scale>
          <a:sx n="59" d="100"/>
          <a:sy n="59" d="100"/>
        </p:scale>
        <p:origin x="492"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06038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lide 9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1F2DE"/>
          </a:solidFill>
          <a:ln/>
        </p:spPr>
      </p:sp>
      <p:sp>
        <p:nvSpPr>
          <p:cNvPr id="3" name="Shape 1"/>
          <p:cNvSpPr/>
          <p:nvPr/>
        </p:nvSpPr>
        <p:spPr>
          <a:xfrm>
            <a:off x="0" y="0"/>
            <a:ext cx="14630400" cy="8229600"/>
          </a:xfrm>
          <a:prstGeom prst="rect">
            <a:avLst/>
          </a:prstGeom>
          <a:solidFill>
            <a:srgbClr val="FCFBF8"/>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lide 1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1F2DE"/>
          </a:solidFill>
          <a:ln/>
        </p:spPr>
      </p:sp>
      <p:sp>
        <p:nvSpPr>
          <p:cNvPr id="3" name="Shape 1"/>
          <p:cNvSpPr/>
          <p:nvPr/>
        </p:nvSpPr>
        <p:spPr>
          <a:xfrm>
            <a:off x="0" y="0"/>
            <a:ext cx="14630400" cy="8229600"/>
          </a:xfrm>
          <a:prstGeom prst="rect">
            <a:avLst/>
          </a:prstGeom>
          <a:solidFill>
            <a:srgbClr val="FCFBF8"/>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lide 2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1F2DE"/>
          </a:solidFill>
          <a:ln/>
        </p:spPr>
      </p:sp>
      <p:sp>
        <p:nvSpPr>
          <p:cNvPr id="3" name="Shape 1"/>
          <p:cNvSpPr/>
          <p:nvPr/>
        </p:nvSpPr>
        <p:spPr>
          <a:xfrm>
            <a:off x="0" y="0"/>
            <a:ext cx="14630400" cy="8229600"/>
          </a:xfrm>
          <a:prstGeom prst="rect">
            <a:avLst/>
          </a:prstGeom>
          <a:solidFill>
            <a:srgbClr val="FCFBF8"/>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lide 3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1F2DE"/>
          </a:solidFill>
          <a:ln/>
        </p:spPr>
      </p:sp>
      <p:sp>
        <p:nvSpPr>
          <p:cNvPr id="3" name="Shape 1"/>
          <p:cNvSpPr/>
          <p:nvPr/>
        </p:nvSpPr>
        <p:spPr>
          <a:xfrm>
            <a:off x="0" y="0"/>
            <a:ext cx="14630400" cy="8229600"/>
          </a:xfrm>
          <a:prstGeom prst="rect">
            <a:avLst/>
          </a:prstGeom>
          <a:solidFill>
            <a:srgbClr val="FCFBF8"/>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lide 4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1F2DE"/>
          </a:solidFill>
          <a:ln/>
        </p:spPr>
      </p:sp>
      <p:sp>
        <p:nvSpPr>
          <p:cNvPr id="3" name="Shape 1"/>
          <p:cNvSpPr/>
          <p:nvPr/>
        </p:nvSpPr>
        <p:spPr>
          <a:xfrm>
            <a:off x="0" y="0"/>
            <a:ext cx="14630400" cy="8229600"/>
          </a:xfrm>
          <a:prstGeom prst="rect">
            <a:avLst/>
          </a:prstGeom>
          <a:solidFill>
            <a:srgbClr val="FCFBF8"/>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lide 5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1F2DE"/>
          </a:solidFill>
          <a:ln/>
        </p:spPr>
      </p:sp>
      <p:sp>
        <p:nvSpPr>
          <p:cNvPr id="3" name="Shape 1"/>
          <p:cNvSpPr/>
          <p:nvPr/>
        </p:nvSpPr>
        <p:spPr>
          <a:xfrm>
            <a:off x="0" y="0"/>
            <a:ext cx="14630400" cy="8229600"/>
          </a:xfrm>
          <a:prstGeom prst="rect">
            <a:avLst/>
          </a:prstGeom>
          <a:solidFill>
            <a:srgbClr val="FCFBF8"/>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lide 6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1F2DE"/>
          </a:solidFill>
          <a:ln/>
        </p:spPr>
      </p:sp>
      <p:sp>
        <p:nvSpPr>
          <p:cNvPr id="3" name="Shape 1"/>
          <p:cNvSpPr/>
          <p:nvPr/>
        </p:nvSpPr>
        <p:spPr>
          <a:xfrm>
            <a:off x="0" y="0"/>
            <a:ext cx="14630400" cy="8229600"/>
          </a:xfrm>
          <a:prstGeom prst="rect">
            <a:avLst/>
          </a:prstGeom>
          <a:solidFill>
            <a:srgbClr val="FCFBF8"/>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lide 7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1F2DE"/>
          </a:solidFill>
          <a:ln/>
        </p:spPr>
      </p:sp>
      <p:sp>
        <p:nvSpPr>
          <p:cNvPr id="3" name="Shape 1"/>
          <p:cNvSpPr/>
          <p:nvPr/>
        </p:nvSpPr>
        <p:spPr>
          <a:xfrm>
            <a:off x="0" y="0"/>
            <a:ext cx="14630400" cy="8229600"/>
          </a:xfrm>
          <a:prstGeom prst="rect">
            <a:avLst/>
          </a:prstGeom>
          <a:solidFill>
            <a:srgbClr val="FCFBF8"/>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lide 8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1F2DE"/>
          </a:solidFill>
          <a:ln/>
        </p:spPr>
      </p:sp>
      <p:sp>
        <p:nvSpPr>
          <p:cNvPr id="3" name="Shape 1"/>
          <p:cNvSpPr/>
          <p:nvPr/>
        </p:nvSpPr>
        <p:spPr>
          <a:xfrm>
            <a:off x="0" y="0"/>
            <a:ext cx="14630400" cy="8229600"/>
          </a:xfrm>
          <a:prstGeom prst="rect">
            <a:avLst/>
          </a:prstGeom>
          <a:solidFill>
            <a:srgbClr val="FCFBF8"/>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www.ed-era.com"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9.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Text 0"/>
          <p:cNvSpPr/>
          <p:nvPr/>
        </p:nvSpPr>
        <p:spPr>
          <a:xfrm>
            <a:off x="703302" y="1027986"/>
            <a:ext cx="13223796" cy="1884164"/>
          </a:xfrm>
          <a:prstGeom prst="rect">
            <a:avLst/>
          </a:prstGeom>
          <a:noFill/>
          <a:ln/>
        </p:spPr>
        <p:txBody>
          <a:bodyPr wrap="square" lIns="0" tIns="0" rIns="0" bIns="0" rtlCol="0" anchor="t"/>
          <a:lstStyle/>
          <a:p>
            <a:pPr marL="0" indent="0" algn="ctr">
              <a:lnSpc>
                <a:spcPts val="4900"/>
              </a:lnSpc>
              <a:buNone/>
            </a:pPr>
            <a:r>
              <a:rPr lang="en-US" sz="3600" dirty="0">
                <a:solidFill>
                  <a:srgbClr val="1B5F39"/>
                </a:solidFill>
                <a:latin typeface="Alice" pitchFamily="34" charset="0"/>
                <a:ea typeface="Alice" pitchFamily="34" charset="-122"/>
                <a:cs typeface="Alice" pitchFamily="34" charset="-120"/>
              </a:rPr>
              <a:t>Звіт директора Комунального закладу «Забродівська гімназія» Богодухівської міської ради Богодухівського району Харківської області за 2024/2025 навчальний рік</a:t>
            </a:r>
            <a:endParaRPr lang="en-US" sz="3600" dirty="0"/>
          </a:p>
        </p:txBody>
      </p:sp>
      <p:sp>
        <p:nvSpPr>
          <p:cNvPr id="3" name="Text 1"/>
          <p:cNvSpPr/>
          <p:nvPr/>
        </p:nvSpPr>
        <p:spPr>
          <a:xfrm>
            <a:off x="703302" y="3213497"/>
            <a:ext cx="13223796" cy="321469"/>
          </a:xfrm>
          <a:prstGeom prst="rect">
            <a:avLst/>
          </a:prstGeom>
          <a:noFill/>
          <a:ln/>
        </p:spPr>
        <p:txBody>
          <a:bodyPr wrap="none" lIns="0" tIns="0" rIns="0" bIns="0" rtlCol="0" anchor="t"/>
          <a:lstStyle/>
          <a:p>
            <a:pPr marL="0" indent="0" algn="l">
              <a:lnSpc>
                <a:spcPts val="2500"/>
              </a:lnSpc>
              <a:buNone/>
            </a:pPr>
            <a:r>
              <a:rPr lang="en-US" sz="1550" dirty="0">
                <a:solidFill>
                  <a:srgbClr val="2C2821"/>
                </a:solidFill>
                <a:latin typeface="Lora" pitchFamily="34" charset="0"/>
                <a:ea typeface="Lora" pitchFamily="34" charset="-122"/>
                <a:cs typeface="Lora" pitchFamily="34" charset="-120"/>
              </a:rPr>
              <a:t>Шановні присутні!</a:t>
            </a:r>
            <a:endParaRPr lang="en-US" sz="1550" dirty="0"/>
          </a:p>
        </p:txBody>
      </p:sp>
      <p:sp>
        <p:nvSpPr>
          <p:cNvPr id="4" name="Text 2"/>
          <p:cNvSpPr/>
          <p:nvPr/>
        </p:nvSpPr>
        <p:spPr>
          <a:xfrm>
            <a:off x="703302" y="3760946"/>
            <a:ext cx="13223796" cy="1928813"/>
          </a:xfrm>
          <a:prstGeom prst="rect">
            <a:avLst/>
          </a:prstGeom>
          <a:noFill/>
          <a:ln/>
        </p:spPr>
        <p:txBody>
          <a:bodyPr wrap="square" lIns="0" tIns="0" rIns="0" bIns="0" rtlCol="0" anchor="t"/>
          <a:lstStyle/>
          <a:p>
            <a:pPr marL="0" indent="0" algn="l">
              <a:lnSpc>
                <a:spcPts val="2500"/>
              </a:lnSpc>
              <a:buNone/>
            </a:pPr>
            <a:r>
              <a:rPr lang="en-US" sz="1550" dirty="0">
                <a:solidFill>
                  <a:srgbClr val="2C2821"/>
                </a:solidFill>
                <a:latin typeface="Lora" pitchFamily="34" charset="0"/>
                <a:ea typeface="Lora" pitchFamily="34" charset="-122"/>
                <a:cs typeface="Lora" pitchFamily="34" charset="-120"/>
              </a:rPr>
              <a:t>Відповідно до своїх функціональних обов’язків та на підставі Примірного положення про порядок звітування керівників дошкільних, загальноосвітніх та професійно-технічних навчальних закладів перед педагогічним колективом та громадськістю, затвердженим наказом Міністерства освіти і науки України від 23 березня 2005 р. № 178, керуючись Конституцією України, Статутом гімназії та чинними нормативно – правовими документами в галузі освіти представляю Вашій увазі звіт про діяльність директора гімназії та про підсумки роботи колективу протягом 2024/2025 навчального року. У своєму звіті я намагатимуся охопити основні напрямки своєї діяльності, звернути увагу на створення в закладі належних умов для забезпечення рівного доступу для здобуття якісної освіти.</a:t>
            </a:r>
            <a:endParaRPr lang="en-US" sz="1550" dirty="0"/>
          </a:p>
        </p:txBody>
      </p:sp>
      <p:sp>
        <p:nvSpPr>
          <p:cNvPr id="5" name="Text 3"/>
          <p:cNvSpPr/>
          <p:nvPr/>
        </p:nvSpPr>
        <p:spPr>
          <a:xfrm>
            <a:off x="703302" y="5915739"/>
            <a:ext cx="13223796" cy="1285875"/>
          </a:xfrm>
          <a:prstGeom prst="rect">
            <a:avLst/>
          </a:prstGeom>
          <a:noFill/>
          <a:ln/>
        </p:spPr>
        <p:txBody>
          <a:bodyPr wrap="square" lIns="0" tIns="0" rIns="0" bIns="0" rtlCol="0" anchor="t"/>
          <a:lstStyle/>
          <a:p>
            <a:pPr marL="0" indent="0" algn="l">
              <a:lnSpc>
                <a:spcPts val="2500"/>
              </a:lnSpc>
              <a:buNone/>
            </a:pPr>
            <a:r>
              <a:rPr lang="en-US" sz="1550" dirty="0">
                <a:solidFill>
                  <a:srgbClr val="2C2821"/>
                </a:solidFill>
                <a:latin typeface="Lora" pitchFamily="34" charset="0"/>
                <a:ea typeface="Lora" pitchFamily="34" charset="-122"/>
                <a:cs typeface="Lora" pitchFamily="34" charset="-120"/>
              </a:rPr>
              <a:t>У своїй діяльності протягом звітного періоду, як директор гімназії, я керувався посадовими обов’язками, основними нормативно-правовими документами, які регламентують роботу закладу освіти: Конституцією України, Законами України «Про освіту», «Про повну загальну середню освіту», «Про забезпечення функціонування української мови як державної», Статутом гімназії та чинними нормативно-правовими документами у галузі освіти в цілому та загальної середньої освіти зокрема.</a:t>
            </a:r>
            <a:endParaRPr lang="en-US" sz="155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Text 0"/>
          <p:cNvSpPr/>
          <p:nvPr/>
        </p:nvSpPr>
        <p:spPr>
          <a:xfrm>
            <a:off x="611624" y="740331"/>
            <a:ext cx="6717744" cy="546140"/>
          </a:xfrm>
          <a:prstGeom prst="rect">
            <a:avLst/>
          </a:prstGeom>
          <a:noFill/>
          <a:ln/>
        </p:spPr>
        <p:txBody>
          <a:bodyPr wrap="none" lIns="0" tIns="0" rIns="0" bIns="0" rtlCol="0" anchor="t"/>
          <a:lstStyle/>
          <a:p>
            <a:pPr marL="0" indent="0" algn="l">
              <a:lnSpc>
                <a:spcPts val="4300"/>
              </a:lnSpc>
              <a:buNone/>
            </a:pPr>
            <a:r>
              <a:rPr lang="en-US" sz="3400" dirty="0">
                <a:solidFill>
                  <a:srgbClr val="233E32"/>
                </a:solidFill>
                <a:latin typeface="Alice" pitchFamily="34" charset="0"/>
                <a:ea typeface="Alice" pitchFamily="34" charset="-122"/>
                <a:cs typeface="Alice" pitchFamily="34" charset="-120"/>
              </a:rPr>
              <a:t>Загальна інформація про заклад</a:t>
            </a:r>
            <a:endParaRPr lang="en-US" sz="3400" dirty="0"/>
          </a:p>
        </p:txBody>
      </p:sp>
      <p:sp>
        <p:nvSpPr>
          <p:cNvPr id="3" name="Text 1"/>
          <p:cNvSpPr/>
          <p:nvPr/>
        </p:nvSpPr>
        <p:spPr>
          <a:xfrm>
            <a:off x="611624" y="1705808"/>
            <a:ext cx="6490454" cy="1118235"/>
          </a:xfrm>
          <a:prstGeom prst="rect">
            <a:avLst/>
          </a:prstGeom>
          <a:noFill/>
          <a:ln/>
        </p:spPr>
        <p:txBody>
          <a:bodyPr wrap="square" lIns="0" tIns="0" rIns="0" bIns="0" rtlCol="0" anchor="t"/>
          <a:lstStyle/>
          <a:p>
            <a:pPr marL="0" indent="0" algn="l">
              <a:lnSpc>
                <a:spcPts val="2200"/>
              </a:lnSpc>
              <a:buNone/>
            </a:pPr>
            <a:r>
              <a:rPr lang="en-US" sz="1350" dirty="0">
                <a:solidFill>
                  <a:srgbClr val="2C2821"/>
                </a:solidFill>
                <a:latin typeface="Lora" pitchFamily="34" charset="0"/>
                <a:ea typeface="Lora" pitchFamily="34" charset="-122"/>
                <a:cs typeface="Lora" pitchFamily="34" charset="-120"/>
              </a:rPr>
              <a:t>Комунальний заклад «Забродівська гімназія» Богодухівської міської ради Богодухівського рійону Харківської області (далі – заклад освіти) є правонаступником Забродівської загальноосвітньої школи І-ІІ ступенів Богодухівської районної ради Харківської області.</a:t>
            </a:r>
            <a:endParaRPr lang="en-US" sz="1350" dirty="0"/>
          </a:p>
        </p:txBody>
      </p:sp>
      <p:sp>
        <p:nvSpPr>
          <p:cNvPr id="4" name="Text 2"/>
          <p:cNvSpPr/>
          <p:nvPr/>
        </p:nvSpPr>
        <p:spPr>
          <a:xfrm>
            <a:off x="611624" y="2981325"/>
            <a:ext cx="6490454" cy="1397794"/>
          </a:xfrm>
          <a:prstGeom prst="rect">
            <a:avLst/>
          </a:prstGeom>
          <a:noFill/>
          <a:ln/>
        </p:spPr>
        <p:txBody>
          <a:bodyPr wrap="square" lIns="0" tIns="0" rIns="0" bIns="0" rtlCol="0" anchor="t"/>
          <a:lstStyle/>
          <a:p>
            <a:pPr marL="0" indent="0" algn="l">
              <a:lnSpc>
                <a:spcPts val="2200"/>
              </a:lnSpc>
              <a:buNone/>
            </a:pPr>
            <a:r>
              <a:rPr lang="en-US" sz="1350" dirty="0">
                <a:solidFill>
                  <a:srgbClr val="2C2821"/>
                </a:solidFill>
                <a:latin typeface="Lora" pitchFamily="34" charset="0"/>
                <a:ea typeface="Lora" pitchFamily="34" charset="-122"/>
                <a:cs typeface="Lora" pitchFamily="34" charset="-120"/>
              </a:rPr>
              <a:t>Гімназія є комунальним закладом загальної середньої освіти. Засновником закладу освіти є Богодухівська міська рада Харківської області. Заклад освіти підзвітний та підконтрольний Засновнику та органу управління. Органом управління є Управління освіти, молоді та спорту Богодухівської міської ради Харківської області.</a:t>
            </a:r>
            <a:endParaRPr lang="en-US" sz="1350" dirty="0"/>
          </a:p>
        </p:txBody>
      </p:sp>
      <p:sp>
        <p:nvSpPr>
          <p:cNvPr id="5" name="Text 3"/>
          <p:cNvSpPr/>
          <p:nvPr/>
        </p:nvSpPr>
        <p:spPr>
          <a:xfrm>
            <a:off x="7535942" y="1705808"/>
            <a:ext cx="6490454" cy="2236470"/>
          </a:xfrm>
          <a:prstGeom prst="rect">
            <a:avLst/>
          </a:prstGeom>
          <a:noFill/>
          <a:ln/>
        </p:spPr>
        <p:txBody>
          <a:bodyPr wrap="square" lIns="0" tIns="0" rIns="0" bIns="0" rtlCol="0" anchor="t"/>
          <a:lstStyle/>
          <a:p>
            <a:pPr marL="0" indent="0" algn="l">
              <a:lnSpc>
                <a:spcPts val="2200"/>
              </a:lnSpc>
              <a:buNone/>
            </a:pPr>
            <a:r>
              <a:rPr lang="en-US" sz="1350" dirty="0">
                <a:solidFill>
                  <a:srgbClr val="2C2821"/>
                </a:solidFill>
                <a:latin typeface="Lora" pitchFamily="34" charset="0"/>
                <a:ea typeface="Lora" pitchFamily="34" charset="-122"/>
                <a:cs typeface="Lora" pitchFamily="34" charset="-120"/>
              </a:rPr>
              <a:t>Управління та фінансування здійснюється Управлінням освіти, молоді та спорту, якому делеговані відповідні повноваження. Основна діяльність закладу освіти спрямована на створення умов для реалізації державної політики в сфері освіти. Освітня стратегія гімназії спрямована на забезпечення умов функціонування та розвитку базової середньої освіти, створення сучасного освітнього середовища, підвищення якості освітніх послуг, орієнтованих на учня, з урахуванням демографічної ситуації, відповідно до вимог суспільства, громади.</a:t>
            </a:r>
            <a:endParaRPr lang="en-US" sz="1350" dirty="0"/>
          </a:p>
        </p:txBody>
      </p:sp>
      <p:sp>
        <p:nvSpPr>
          <p:cNvPr id="6" name="Text 4"/>
          <p:cNvSpPr/>
          <p:nvPr/>
        </p:nvSpPr>
        <p:spPr>
          <a:xfrm>
            <a:off x="7535942" y="4099560"/>
            <a:ext cx="6490454" cy="279559"/>
          </a:xfrm>
          <a:prstGeom prst="rect">
            <a:avLst/>
          </a:prstGeom>
          <a:noFill/>
          <a:ln/>
        </p:spPr>
        <p:txBody>
          <a:bodyPr wrap="none" lIns="0" tIns="0" rIns="0" bIns="0" rtlCol="0" anchor="t"/>
          <a:lstStyle/>
          <a:p>
            <a:pPr marL="0" indent="0" algn="l">
              <a:lnSpc>
                <a:spcPts val="2200"/>
              </a:lnSpc>
              <a:buNone/>
            </a:pPr>
            <a:r>
              <a:rPr lang="en-US" sz="1350" dirty="0">
                <a:solidFill>
                  <a:srgbClr val="2C2821"/>
                </a:solidFill>
                <a:latin typeface="Lora" pitchFamily="34" charset="0"/>
                <a:ea typeface="Lora" pitchFamily="34" charset="-122"/>
                <a:cs typeface="Lora" pitchFamily="34" charset="-120"/>
              </a:rPr>
              <a:t>Мовою освітнього процесу у закладі освіти є державна мова.</a:t>
            </a:r>
            <a:endParaRPr lang="en-US" sz="1350" dirty="0"/>
          </a:p>
        </p:txBody>
      </p:sp>
      <p:sp>
        <p:nvSpPr>
          <p:cNvPr id="7" name="Text 5"/>
          <p:cNvSpPr/>
          <p:nvPr/>
        </p:nvSpPr>
        <p:spPr>
          <a:xfrm>
            <a:off x="7535942" y="4536400"/>
            <a:ext cx="6490454" cy="2795588"/>
          </a:xfrm>
          <a:prstGeom prst="rect">
            <a:avLst/>
          </a:prstGeom>
          <a:noFill/>
          <a:ln/>
        </p:spPr>
        <p:txBody>
          <a:bodyPr wrap="square" lIns="0" tIns="0" rIns="0" bIns="0" rtlCol="0" anchor="t"/>
          <a:lstStyle/>
          <a:p>
            <a:pPr marL="0" indent="0" algn="l">
              <a:lnSpc>
                <a:spcPts val="2200"/>
              </a:lnSpc>
              <a:buNone/>
            </a:pPr>
            <a:r>
              <a:rPr lang="en-US" sz="1350" dirty="0">
                <a:solidFill>
                  <a:srgbClr val="2C2821"/>
                </a:solidFill>
                <a:latin typeface="Lora" pitchFamily="34" charset="0"/>
                <a:ea typeface="Lora" pitchFamily="34" charset="-122"/>
                <a:cs typeface="Lora" pitchFamily="34" charset="-120"/>
              </a:rPr>
              <a:t>Структура гімназії: школа І ступеня, школа ІІ ступеня. Зарахування здобувачів освіти до заладу протягом навчального року здійснювалося відповідно до Порядку зарахування, відрахування та переведення учнів до державних та комунальних закладів освіти для здобуття повної загальної середньої освіти, затвердженого наказом Міністерства освіти і науки України від 16.04.2018 № 367, за наказом директора на підставі особистої заяви (для неповнолітніх – заяви батьків або осіб, які їх замінюють), свідоцтва про народження (копії), паспорта, медичної довідки встановленого зразка, документа про наявний рівень освіти (крім першокласників).</a:t>
            </a:r>
            <a:endParaRPr lang="en-US" sz="13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Text 0"/>
          <p:cNvSpPr/>
          <p:nvPr/>
        </p:nvSpPr>
        <p:spPr>
          <a:xfrm>
            <a:off x="793790" y="773668"/>
            <a:ext cx="10440948" cy="708779"/>
          </a:xfrm>
          <a:prstGeom prst="rect">
            <a:avLst/>
          </a:prstGeom>
          <a:noFill/>
          <a:ln/>
        </p:spPr>
        <p:txBody>
          <a:bodyPr wrap="none" lIns="0" tIns="0" rIns="0" bIns="0" rtlCol="0" anchor="t"/>
          <a:lstStyle/>
          <a:p>
            <a:pPr marL="0" indent="0" algn="l">
              <a:lnSpc>
                <a:spcPts val="5550"/>
              </a:lnSpc>
              <a:buNone/>
            </a:pPr>
            <a:r>
              <a:rPr lang="en-US" sz="4450" dirty="0">
                <a:solidFill>
                  <a:srgbClr val="233E32"/>
                </a:solidFill>
                <a:latin typeface="Alice" pitchFamily="34" charset="0"/>
                <a:ea typeface="Alice" pitchFamily="34" charset="-122"/>
                <a:cs typeface="Alice" pitchFamily="34" charset="-120"/>
              </a:rPr>
              <a:t>Мережа та контингент учнів. Рух учнів</a:t>
            </a:r>
            <a:endParaRPr lang="en-US" sz="4450" dirty="0"/>
          </a:p>
        </p:txBody>
      </p:sp>
      <p:sp>
        <p:nvSpPr>
          <p:cNvPr id="3" name="Text 1"/>
          <p:cNvSpPr/>
          <p:nvPr/>
        </p:nvSpPr>
        <p:spPr>
          <a:xfrm>
            <a:off x="793790" y="2049423"/>
            <a:ext cx="4158615" cy="748427"/>
          </a:xfrm>
          <a:prstGeom prst="rect">
            <a:avLst/>
          </a:prstGeom>
          <a:noFill/>
          <a:ln/>
        </p:spPr>
        <p:txBody>
          <a:bodyPr wrap="none" lIns="0" tIns="0" rIns="0" bIns="0" rtlCol="0" anchor="t"/>
          <a:lstStyle/>
          <a:p>
            <a:pPr marL="0" indent="0" algn="ctr">
              <a:lnSpc>
                <a:spcPts val="5850"/>
              </a:lnSpc>
              <a:buNone/>
            </a:pPr>
            <a:r>
              <a:rPr lang="en-US" sz="5850" dirty="0">
                <a:solidFill>
                  <a:srgbClr val="2C2821"/>
                </a:solidFill>
                <a:latin typeface="Alice" pitchFamily="34" charset="0"/>
                <a:ea typeface="Alice" pitchFamily="34" charset="-122"/>
                <a:cs typeface="Alice" pitchFamily="34" charset="-120"/>
              </a:rPr>
              <a:t>27</a:t>
            </a:r>
            <a:endParaRPr lang="en-US" sz="5850" dirty="0"/>
          </a:p>
        </p:txBody>
      </p:sp>
      <p:sp>
        <p:nvSpPr>
          <p:cNvPr id="4" name="Text 2"/>
          <p:cNvSpPr/>
          <p:nvPr/>
        </p:nvSpPr>
        <p:spPr>
          <a:xfrm>
            <a:off x="1455420" y="3081218"/>
            <a:ext cx="2835235" cy="354330"/>
          </a:xfrm>
          <a:prstGeom prst="rect">
            <a:avLst/>
          </a:prstGeom>
          <a:noFill/>
          <a:ln/>
        </p:spPr>
        <p:txBody>
          <a:bodyPr wrap="none" lIns="0" tIns="0" rIns="0" bIns="0" rtlCol="0" anchor="t"/>
          <a:lstStyle/>
          <a:p>
            <a:pPr marL="0" indent="0" algn="ctr">
              <a:lnSpc>
                <a:spcPts val="2750"/>
              </a:lnSpc>
              <a:buNone/>
            </a:pPr>
            <a:r>
              <a:rPr lang="en-US" sz="2200" dirty="0">
                <a:solidFill>
                  <a:srgbClr val="2C2821"/>
                </a:solidFill>
                <a:latin typeface="Alice" pitchFamily="34" charset="0"/>
                <a:ea typeface="Alice" pitchFamily="34" charset="-122"/>
                <a:cs typeface="Alice" pitchFamily="34" charset="-120"/>
              </a:rPr>
              <a:t>Всього працівників</a:t>
            </a:r>
            <a:endParaRPr lang="en-US" sz="2200" dirty="0"/>
          </a:p>
        </p:txBody>
      </p:sp>
      <p:sp>
        <p:nvSpPr>
          <p:cNvPr id="5" name="Text 3"/>
          <p:cNvSpPr/>
          <p:nvPr/>
        </p:nvSpPr>
        <p:spPr>
          <a:xfrm>
            <a:off x="793790" y="3571637"/>
            <a:ext cx="4158615" cy="1088708"/>
          </a:xfrm>
          <a:prstGeom prst="rect">
            <a:avLst/>
          </a:prstGeom>
          <a:noFill/>
          <a:ln/>
        </p:spPr>
        <p:txBody>
          <a:bodyPr wrap="square" lIns="0" tIns="0" rIns="0" bIns="0" rtlCol="0" anchor="t"/>
          <a:lstStyle/>
          <a:p>
            <a:pPr marL="0" indent="0" algn="ctr">
              <a:lnSpc>
                <a:spcPts val="2850"/>
              </a:lnSpc>
              <a:buNone/>
            </a:pPr>
            <a:r>
              <a:rPr lang="en-US" sz="1750" dirty="0">
                <a:solidFill>
                  <a:srgbClr val="2C2821"/>
                </a:solidFill>
                <a:latin typeface="Lora" pitchFamily="34" charset="0"/>
                <a:ea typeface="Lora" pitchFamily="34" charset="-122"/>
                <a:cs typeface="Lora" pitchFamily="34" charset="-120"/>
              </a:rPr>
              <a:t>З них педагогічних – 16, обслуговуючого персоналу – 9, адміністративного персоналу – 2.</a:t>
            </a:r>
            <a:endParaRPr lang="en-US" sz="1750" dirty="0"/>
          </a:p>
        </p:txBody>
      </p:sp>
      <p:sp>
        <p:nvSpPr>
          <p:cNvPr id="6" name="Text 4"/>
          <p:cNvSpPr/>
          <p:nvPr/>
        </p:nvSpPr>
        <p:spPr>
          <a:xfrm>
            <a:off x="5235893" y="2049423"/>
            <a:ext cx="4158615" cy="748427"/>
          </a:xfrm>
          <a:prstGeom prst="rect">
            <a:avLst/>
          </a:prstGeom>
          <a:noFill/>
          <a:ln/>
        </p:spPr>
        <p:txBody>
          <a:bodyPr wrap="none" lIns="0" tIns="0" rIns="0" bIns="0" rtlCol="0" anchor="t"/>
          <a:lstStyle/>
          <a:p>
            <a:pPr marL="0" indent="0" algn="ctr">
              <a:lnSpc>
                <a:spcPts val="5850"/>
              </a:lnSpc>
              <a:buNone/>
            </a:pPr>
            <a:r>
              <a:rPr lang="en-US" sz="5850" dirty="0">
                <a:solidFill>
                  <a:srgbClr val="2C2821"/>
                </a:solidFill>
                <a:latin typeface="Alice" pitchFamily="34" charset="0"/>
                <a:ea typeface="Alice" pitchFamily="34" charset="-122"/>
                <a:cs typeface="Alice" pitchFamily="34" charset="-120"/>
              </a:rPr>
              <a:t>65</a:t>
            </a:r>
            <a:endParaRPr lang="en-US" sz="5850" dirty="0"/>
          </a:p>
        </p:txBody>
      </p:sp>
      <p:sp>
        <p:nvSpPr>
          <p:cNvPr id="7" name="Text 5"/>
          <p:cNvSpPr/>
          <p:nvPr/>
        </p:nvSpPr>
        <p:spPr>
          <a:xfrm>
            <a:off x="5897523" y="3081218"/>
            <a:ext cx="2835235" cy="354330"/>
          </a:xfrm>
          <a:prstGeom prst="rect">
            <a:avLst/>
          </a:prstGeom>
          <a:noFill/>
          <a:ln/>
        </p:spPr>
        <p:txBody>
          <a:bodyPr wrap="none" lIns="0" tIns="0" rIns="0" bIns="0" rtlCol="0" anchor="t"/>
          <a:lstStyle/>
          <a:p>
            <a:pPr marL="0" indent="0" algn="ctr">
              <a:lnSpc>
                <a:spcPts val="2750"/>
              </a:lnSpc>
              <a:buNone/>
            </a:pPr>
            <a:r>
              <a:rPr lang="en-US" sz="2200" dirty="0">
                <a:solidFill>
                  <a:srgbClr val="2C2821"/>
                </a:solidFill>
                <a:latin typeface="Alice" pitchFamily="34" charset="0"/>
                <a:ea typeface="Alice" pitchFamily="34" charset="-122"/>
                <a:cs typeface="Alice" pitchFamily="34" charset="-120"/>
              </a:rPr>
              <a:t>Учнів навчалося</a:t>
            </a:r>
            <a:endParaRPr lang="en-US" sz="2200" dirty="0"/>
          </a:p>
        </p:txBody>
      </p:sp>
      <p:sp>
        <p:nvSpPr>
          <p:cNvPr id="8" name="Text 6"/>
          <p:cNvSpPr/>
          <p:nvPr/>
        </p:nvSpPr>
        <p:spPr>
          <a:xfrm>
            <a:off x="5235893" y="3571637"/>
            <a:ext cx="4158615" cy="725805"/>
          </a:xfrm>
          <a:prstGeom prst="rect">
            <a:avLst/>
          </a:prstGeom>
          <a:noFill/>
          <a:ln/>
        </p:spPr>
        <p:txBody>
          <a:bodyPr wrap="square" lIns="0" tIns="0" rIns="0" bIns="0" rtlCol="0" anchor="t"/>
          <a:lstStyle/>
          <a:p>
            <a:pPr marL="0" indent="0" algn="ctr">
              <a:lnSpc>
                <a:spcPts val="2850"/>
              </a:lnSpc>
              <a:buNone/>
            </a:pPr>
            <a:r>
              <a:rPr lang="en-US" sz="1750" dirty="0">
                <a:solidFill>
                  <a:srgbClr val="2C2821"/>
                </a:solidFill>
                <a:latin typeface="Lora" pitchFamily="34" charset="0"/>
                <a:ea typeface="Lora" pitchFamily="34" charset="-122"/>
                <a:cs typeface="Lora" pitchFamily="34" charset="-120"/>
              </a:rPr>
              <a:t>Протягом 2024/2025 навчального року.</a:t>
            </a:r>
            <a:endParaRPr lang="en-US" sz="1750" dirty="0"/>
          </a:p>
        </p:txBody>
      </p:sp>
      <p:sp>
        <p:nvSpPr>
          <p:cNvPr id="9" name="Text 7"/>
          <p:cNvSpPr/>
          <p:nvPr/>
        </p:nvSpPr>
        <p:spPr>
          <a:xfrm>
            <a:off x="9677995" y="2049423"/>
            <a:ext cx="4158615" cy="748427"/>
          </a:xfrm>
          <a:prstGeom prst="rect">
            <a:avLst/>
          </a:prstGeom>
          <a:noFill/>
          <a:ln/>
        </p:spPr>
        <p:txBody>
          <a:bodyPr wrap="none" lIns="0" tIns="0" rIns="0" bIns="0" rtlCol="0" anchor="t"/>
          <a:lstStyle/>
          <a:p>
            <a:pPr marL="0" indent="0" algn="ctr">
              <a:lnSpc>
                <a:spcPts val="5850"/>
              </a:lnSpc>
              <a:buNone/>
            </a:pPr>
            <a:r>
              <a:rPr lang="en-US" sz="5850" dirty="0">
                <a:solidFill>
                  <a:srgbClr val="2C2821"/>
                </a:solidFill>
                <a:latin typeface="Alice" pitchFamily="34" charset="0"/>
                <a:ea typeface="Alice" pitchFamily="34" charset="-122"/>
                <a:cs typeface="Alice" pitchFamily="34" charset="-120"/>
              </a:rPr>
              <a:t>8</a:t>
            </a:r>
            <a:endParaRPr lang="en-US" sz="5850" dirty="0"/>
          </a:p>
        </p:txBody>
      </p:sp>
      <p:sp>
        <p:nvSpPr>
          <p:cNvPr id="10" name="Text 8"/>
          <p:cNvSpPr/>
          <p:nvPr/>
        </p:nvSpPr>
        <p:spPr>
          <a:xfrm>
            <a:off x="10160794" y="3081218"/>
            <a:ext cx="3193018" cy="354330"/>
          </a:xfrm>
          <a:prstGeom prst="rect">
            <a:avLst/>
          </a:prstGeom>
          <a:noFill/>
          <a:ln/>
        </p:spPr>
        <p:txBody>
          <a:bodyPr wrap="none" lIns="0" tIns="0" rIns="0" bIns="0" rtlCol="0" anchor="t"/>
          <a:lstStyle/>
          <a:p>
            <a:pPr marL="0" indent="0" algn="ctr">
              <a:lnSpc>
                <a:spcPts val="2750"/>
              </a:lnSpc>
              <a:buNone/>
            </a:pPr>
            <a:r>
              <a:rPr lang="en-US" sz="2200" dirty="0">
                <a:solidFill>
                  <a:srgbClr val="2C2821"/>
                </a:solidFill>
                <a:latin typeface="Alice" pitchFamily="34" charset="0"/>
                <a:ea typeface="Alice" pitchFamily="34" charset="-122"/>
                <a:cs typeface="Alice" pitchFamily="34" charset="-120"/>
              </a:rPr>
              <a:t>Класів укомплектовано</a:t>
            </a:r>
            <a:endParaRPr lang="en-US" sz="2200" dirty="0"/>
          </a:p>
        </p:txBody>
      </p:sp>
      <p:sp>
        <p:nvSpPr>
          <p:cNvPr id="11" name="Text 9"/>
          <p:cNvSpPr/>
          <p:nvPr/>
        </p:nvSpPr>
        <p:spPr>
          <a:xfrm>
            <a:off x="9677995" y="3571637"/>
            <a:ext cx="4158615" cy="1088708"/>
          </a:xfrm>
          <a:prstGeom prst="rect">
            <a:avLst/>
          </a:prstGeom>
          <a:noFill/>
          <a:ln/>
        </p:spPr>
        <p:txBody>
          <a:bodyPr wrap="square" lIns="0" tIns="0" rIns="0" bIns="0" rtlCol="0" anchor="t"/>
          <a:lstStyle/>
          <a:p>
            <a:pPr marL="0" indent="0" algn="ctr">
              <a:lnSpc>
                <a:spcPts val="2850"/>
              </a:lnSpc>
              <a:buNone/>
            </a:pPr>
            <a:r>
              <a:rPr lang="en-US" sz="1750" dirty="0">
                <a:solidFill>
                  <a:srgbClr val="2C2821"/>
                </a:solidFill>
                <a:latin typeface="Lora" pitchFamily="34" charset="0"/>
                <a:ea typeface="Lora" pitchFamily="34" charset="-122"/>
                <a:cs typeface="Lora" pitchFamily="34" charset="-120"/>
              </a:rPr>
              <a:t>Станом на 01.09.2024 року в школі І ступеня було сформовано 3 класи, школі ІІ ступеня – 5 класів.</a:t>
            </a:r>
            <a:endParaRPr lang="en-US" sz="1750" dirty="0"/>
          </a:p>
        </p:txBody>
      </p:sp>
      <p:sp>
        <p:nvSpPr>
          <p:cNvPr id="12" name="Text 10"/>
          <p:cNvSpPr/>
          <p:nvPr/>
        </p:nvSpPr>
        <p:spPr>
          <a:xfrm>
            <a:off x="793790" y="4915495"/>
            <a:ext cx="13042821" cy="2540318"/>
          </a:xfrm>
          <a:prstGeom prst="rect">
            <a:avLst/>
          </a:prstGeom>
          <a:noFill/>
          <a:ln/>
        </p:spPr>
        <p:txBody>
          <a:bodyPr wrap="square" lIns="0" tIns="0" rIns="0" bIns="0" rtlCol="0" anchor="t"/>
          <a:lstStyle/>
          <a:p>
            <a:pPr marL="0" indent="0" algn="l">
              <a:lnSpc>
                <a:spcPts val="2850"/>
              </a:lnSpc>
              <a:buNone/>
            </a:pPr>
            <a:r>
              <a:rPr lang="en-US" sz="1750" dirty="0">
                <a:solidFill>
                  <a:srgbClr val="2C2821"/>
                </a:solidFill>
                <a:latin typeface="Lora" pitchFamily="34" charset="0"/>
                <a:ea typeface="Lora" pitchFamily="34" charset="-122"/>
                <a:cs typeface="Lora" pitchFamily="34" charset="-120"/>
              </a:rPr>
              <a:t>Відповідно до Порядку ведення обліку дітей дошкільного, шкільного віку та учнів, затвердженого постановою Кабінету Міністрів України від 13 вересня 2017р. № 684, педагогічним колективом вжито заходів для забезпечення нормативності роботи з обліку учнів щодо охоплення їх навчанням. Педагогічним колективом закладу протягом навчального року проведено певну роботу щодо збереження й розвитку мережі гімназії. Протягом 2024/2025 навчального року значна увага приділялась контролю за відвідуванням учнями занять, в тому числі за пропусками уроків за поясненнями батьків. Класні керівники здійснювали щоденний контроль за відвідуванням учнями занять, доповідали відповідальному за збір інформації, вказуючи причину пропуску занять.</a:t>
            </a:r>
            <a:endParaRPr lang="en-US" sz="17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Text 0"/>
          <p:cNvSpPr/>
          <p:nvPr/>
        </p:nvSpPr>
        <p:spPr>
          <a:xfrm>
            <a:off x="545306" y="429101"/>
            <a:ext cx="5830610" cy="486728"/>
          </a:xfrm>
          <a:prstGeom prst="rect">
            <a:avLst/>
          </a:prstGeom>
          <a:noFill/>
          <a:ln/>
        </p:spPr>
        <p:txBody>
          <a:bodyPr wrap="none" lIns="0" tIns="0" rIns="0" bIns="0" rtlCol="0" anchor="t"/>
          <a:lstStyle/>
          <a:p>
            <a:pPr marL="0" indent="0" algn="l">
              <a:lnSpc>
                <a:spcPts val="3800"/>
              </a:lnSpc>
              <a:buNone/>
            </a:pPr>
            <a:r>
              <a:rPr lang="en-US" sz="3050" dirty="0">
                <a:solidFill>
                  <a:srgbClr val="233E32"/>
                </a:solidFill>
                <a:latin typeface="Alice" pitchFamily="34" charset="0"/>
                <a:ea typeface="Alice" pitchFamily="34" charset="-122"/>
                <a:cs typeface="Alice" pitchFamily="34" charset="-120"/>
              </a:rPr>
              <a:t>Організація освітнього процесу</a:t>
            </a:r>
            <a:endParaRPr lang="en-US" sz="3050" dirty="0"/>
          </a:p>
        </p:txBody>
      </p:sp>
      <p:pic>
        <p:nvPicPr>
          <p:cNvPr id="3" name="Image 0" descr="preencoded.png"/>
          <p:cNvPicPr>
            <a:picLocks noChangeAspect="1"/>
          </p:cNvPicPr>
          <p:nvPr/>
        </p:nvPicPr>
        <p:blipFill>
          <a:blip r:embed="rId3"/>
          <a:stretch>
            <a:fillRect/>
          </a:stretch>
        </p:blipFill>
        <p:spPr>
          <a:xfrm>
            <a:off x="545306" y="1227415"/>
            <a:ext cx="778907" cy="934760"/>
          </a:xfrm>
          <a:prstGeom prst="rect">
            <a:avLst/>
          </a:prstGeom>
        </p:spPr>
      </p:pic>
      <p:sp>
        <p:nvSpPr>
          <p:cNvPr id="4" name="Text 1"/>
          <p:cNvSpPr/>
          <p:nvPr/>
        </p:nvSpPr>
        <p:spPr>
          <a:xfrm>
            <a:off x="1479947" y="1383149"/>
            <a:ext cx="1947505" cy="243483"/>
          </a:xfrm>
          <a:prstGeom prst="rect">
            <a:avLst/>
          </a:prstGeom>
          <a:noFill/>
          <a:ln/>
        </p:spPr>
        <p:txBody>
          <a:bodyPr wrap="none" lIns="0" tIns="0" rIns="0" bIns="0" rtlCol="0" anchor="t"/>
          <a:lstStyle/>
          <a:p>
            <a:pPr marL="0" indent="0" algn="l">
              <a:lnSpc>
                <a:spcPts val="1900"/>
              </a:lnSpc>
              <a:buNone/>
            </a:pPr>
            <a:r>
              <a:rPr lang="en-US" sz="1500" dirty="0">
                <a:solidFill>
                  <a:srgbClr val="2C2821"/>
                </a:solidFill>
                <a:latin typeface="Alice" pitchFamily="34" charset="0"/>
                <a:ea typeface="Alice" pitchFamily="34" charset="-122"/>
                <a:cs typeface="Alice" pitchFamily="34" charset="-120"/>
              </a:rPr>
              <a:t>Початкова освіта</a:t>
            </a:r>
            <a:endParaRPr lang="en-US" sz="1500" dirty="0"/>
          </a:p>
        </p:txBody>
      </p:sp>
      <p:sp>
        <p:nvSpPr>
          <p:cNvPr id="5" name="Text 2"/>
          <p:cNvSpPr/>
          <p:nvPr/>
        </p:nvSpPr>
        <p:spPr>
          <a:xfrm>
            <a:off x="1479947" y="1720096"/>
            <a:ext cx="12605147" cy="249317"/>
          </a:xfrm>
          <a:prstGeom prst="rect">
            <a:avLst/>
          </a:prstGeom>
          <a:noFill/>
          <a:ln/>
        </p:spPr>
        <p:txBody>
          <a:bodyPr wrap="none" lIns="0" tIns="0" rIns="0" bIns="0" rtlCol="0" anchor="t"/>
          <a:lstStyle/>
          <a:p>
            <a:pPr marL="0" indent="0" algn="l">
              <a:lnSpc>
                <a:spcPts val="1950"/>
              </a:lnSpc>
              <a:buNone/>
            </a:pPr>
            <a:r>
              <a:rPr lang="en-US" sz="1200" dirty="0">
                <a:solidFill>
                  <a:srgbClr val="2C2821"/>
                </a:solidFill>
                <a:latin typeface="Lora" pitchFamily="34" charset="0"/>
                <a:ea typeface="Lora" pitchFamily="34" charset="-122"/>
                <a:cs typeface="Lora" pitchFamily="34" charset="-120"/>
              </a:rPr>
              <a:t>1-4 класи</a:t>
            </a:r>
            <a:endParaRPr lang="en-US" sz="1200" dirty="0"/>
          </a:p>
        </p:txBody>
      </p:sp>
      <p:pic>
        <p:nvPicPr>
          <p:cNvPr id="6" name="Image 1" descr="preencoded.png"/>
          <p:cNvPicPr>
            <a:picLocks noChangeAspect="1"/>
          </p:cNvPicPr>
          <p:nvPr/>
        </p:nvPicPr>
        <p:blipFill>
          <a:blip r:embed="rId4"/>
          <a:stretch>
            <a:fillRect/>
          </a:stretch>
        </p:blipFill>
        <p:spPr>
          <a:xfrm>
            <a:off x="545306" y="2162175"/>
            <a:ext cx="778907" cy="934760"/>
          </a:xfrm>
          <a:prstGeom prst="rect">
            <a:avLst/>
          </a:prstGeom>
        </p:spPr>
      </p:pic>
      <p:sp>
        <p:nvSpPr>
          <p:cNvPr id="7" name="Text 3"/>
          <p:cNvSpPr/>
          <p:nvPr/>
        </p:nvSpPr>
        <p:spPr>
          <a:xfrm>
            <a:off x="1479947" y="2317909"/>
            <a:ext cx="2860715" cy="243483"/>
          </a:xfrm>
          <a:prstGeom prst="rect">
            <a:avLst/>
          </a:prstGeom>
          <a:noFill/>
          <a:ln/>
        </p:spPr>
        <p:txBody>
          <a:bodyPr wrap="none" lIns="0" tIns="0" rIns="0" bIns="0" rtlCol="0" anchor="t"/>
          <a:lstStyle/>
          <a:p>
            <a:pPr marL="0" indent="0" algn="l">
              <a:lnSpc>
                <a:spcPts val="1900"/>
              </a:lnSpc>
              <a:buNone/>
            </a:pPr>
            <a:r>
              <a:rPr lang="en-US" sz="1500" dirty="0">
                <a:solidFill>
                  <a:srgbClr val="2C2821"/>
                </a:solidFill>
                <a:latin typeface="Alice" pitchFamily="34" charset="0"/>
                <a:ea typeface="Alice" pitchFamily="34" charset="-122"/>
                <a:cs typeface="Alice" pitchFamily="34" charset="-120"/>
              </a:rPr>
              <a:t>Базова загальна середня освіта</a:t>
            </a:r>
            <a:endParaRPr lang="en-US" sz="1500" dirty="0"/>
          </a:p>
        </p:txBody>
      </p:sp>
      <p:sp>
        <p:nvSpPr>
          <p:cNvPr id="8" name="Text 4"/>
          <p:cNvSpPr/>
          <p:nvPr/>
        </p:nvSpPr>
        <p:spPr>
          <a:xfrm>
            <a:off x="1479947" y="2654856"/>
            <a:ext cx="12605147" cy="249317"/>
          </a:xfrm>
          <a:prstGeom prst="rect">
            <a:avLst/>
          </a:prstGeom>
          <a:noFill/>
          <a:ln/>
        </p:spPr>
        <p:txBody>
          <a:bodyPr wrap="none" lIns="0" tIns="0" rIns="0" bIns="0" rtlCol="0" anchor="t"/>
          <a:lstStyle/>
          <a:p>
            <a:pPr marL="0" indent="0" algn="l">
              <a:lnSpc>
                <a:spcPts val="1950"/>
              </a:lnSpc>
              <a:buNone/>
            </a:pPr>
            <a:r>
              <a:rPr lang="en-US" sz="1200" dirty="0">
                <a:solidFill>
                  <a:srgbClr val="2C2821"/>
                </a:solidFill>
                <a:latin typeface="Lora" pitchFamily="34" charset="0"/>
                <a:ea typeface="Lora" pitchFamily="34" charset="-122"/>
                <a:cs typeface="Lora" pitchFamily="34" charset="-120"/>
              </a:rPr>
              <a:t>5-9 класи – це основна школа, істотним аспектом якої була завершеність формування ключових компетентностей.</a:t>
            </a:r>
            <a:endParaRPr lang="en-US" sz="1200" dirty="0"/>
          </a:p>
        </p:txBody>
      </p:sp>
      <p:sp>
        <p:nvSpPr>
          <p:cNvPr id="9" name="Text 5"/>
          <p:cNvSpPr/>
          <p:nvPr/>
        </p:nvSpPr>
        <p:spPr>
          <a:xfrm>
            <a:off x="545306" y="3272195"/>
            <a:ext cx="13539788" cy="747951"/>
          </a:xfrm>
          <a:prstGeom prst="rect">
            <a:avLst/>
          </a:prstGeom>
          <a:noFill/>
          <a:ln/>
        </p:spPr>
        <p:txBody>
          <a:bodyPr wrap="square" lIns="0" tIns="0" rIns="0" bIns="0" rtlCol="0" anchor="t"/>
          <a:lstStyle/>
          <a:p>
            <a:pPr marL="0" indent="0" algn="l">
              <a:lnSpc>
                <a:spcPts val="1950"/>
              </a:lnSpc>
              <a:buNone/>
            </a:pPr>
            <a:r>
              <a:rPr lang="en-US" sz="1200" dirty="0">
                <a:solidFill>
                  <a:srgbClr val="2C2821"/>
                </a:solidFill>
                <a:latin typeface="Lora" pitchFamily="34" charset="0"/>
                <a:ea typeface="Lora" pitchFamily="34" charset="-122"/>
                <a:cs typeface="Lora" pitchFamily="34" charset="-120"/>
              </a:rPr>
              <a:t>Структура закладу в 2024/2025 навчальному році незмінна. У зв'язку з введенням у країні воєнного стану навчальні заняття відбувались дистанційно за технологіями дистанційного навчання із використанням можливостей Інтернету (соціальні мережі, навчальні канали, онлайн уроки, тощо). В основному, із поставленими дистанційним навчанням завданнями і учні, і вчителі справились задовільно.</a:t>
            </a:r>
            <a:endParaRPr lang="en-US" sz="1200" dirty="0"/>
          </a:p>
        </p:txBody>
      </p:sp>
      <p:sp>
        <p:nvSpPr>
          <p:cNvPr id="10" name="Text 6"/>
          <p:cNvSpPr/>
          <p:nvPr/>
        </p:nvSpPr>
        <p:spPr>
          <a:xfrm>
            <a:off x="545306" y="4253746"/>
            <a:ext cx="5728097" cy="243483"/>
          </a:xfrm>
          <a:prstGeom prst="rect">
            <a:avLst/>
          </a:prstGeom>
          <a:noFill/>
          <a:ln/>
        </p:spPr>
        <p:txBody>
          <a:bodyPr wrap="none" lIns="0" tIns="0" rIns="0" bIns="0" rtlCol="0" anchor="t"/>
          <a:lstStyle/>
          <a:p>
            <a:pPr marL="0" indent="0" algn="l">
              <a:lnSpc>
                <a:spcPts val="1900"/>
              </a:lnSpc>
              <a:buNone/>
            </a:pPr>
            <a:r>
              <a:rPr lang="en-US" sz="1500" dirty="0">
                <a:solidFill>
                  <a:srgbClr val="233E32"/>
                </a:solidFill>
                <a:latin typeface="Alice" pitchFamily="34" charset="0"/>
                <a:ea typeface="Alice" pitchFamily="34" charset="-122"/>
                <a:cs typeface="Alice" pitchFamily="34" charset="-120"/>
              </a:rPr>
              <a:t>Пріоритетні завдання колективу на 2024/2025 навчальний рік:</a:t>
            </a:r>
            <a:endParaRPr lang="en-US" sz="1500" dirty="0"/>
          </a:p>
        </p:txBody>
      </p:sp>
      <p:sp>
        <p:nvSpPr>
          <p:cNvPr id="11" name="Text 7"/>
          <p:cNvSpPr/>
          <p:nvPr/>
        </p:nvSpPr>
        <p:spPr>
          <a:xfrm>
            <a:off x="545306" y="4730829"/>
            <a:ext cx="13539788" cy="498634"/>
          </a:xfrm>
          <a:prstGeom prst="rect">
            <a:avLst/>
          </a:prstGeom>
          <a:noFill/>
          <a:ln/>
        </p:spPr>
        <p:txBody>
          <a:bodyPr wrap="square" lIns="0" tIns="0" rIns="0" bIns="0" rtlCol="0" anchor="t"/>
          <a:lstStyle/>
          <a:p>
            <a:pPr marL="342900" indent="-342900" algn="l">
              <a:lnSpc>
                <a:spcPts val="1950"/>
              </a:lnSpc>
              <a:buSzPct val="100000"/>
              <a:buChar char="•"/>
            </a:pPr>
            <a:r>
              <a:rPr lang="en-US" sz="1200" dirty="0">
                <a:solidFill>
                  <a:srgbClr val="2C2821"/>
                </a:solidFill>
                <a:latin typeface="Lora" pitchFamily="34" charset="0"/>
                <a:ea typeface="Lora" pitchFamily="34" charset="-122"/>
                <a:cs typeface="Lora" pitchFamily="34" charset="-120"/>
              </a:rPr>
              <a:t>Забезпечення якісного супроводу впровадження Нового Державного стандарту початкової освіти (НУШ), оперативна допомога вчителям у підвищенні якості всіх видів освітньої діяльності;</a:t>
            </a:r>
            <a:endParaRPr lang="en-US" sz="1200" dirty="0"/>
          </a:p>
        </p:txBody>
      </p:sp>
      <p:sp>
        <p:nvSpPr>
          <p:cNvPr id="12" name="Text 8"/>
          <p:cNvSpPr/>
          <p:nvPr/>
        </p:nvSpPr>
        <p:spPr>
          <a:xfrm>
            <a:off x="545306" y="5283994"/>
            <a:ext cx="13539788" cy="249317"/>
          </a:xfrm>
          <a:prstGeom prst="rect">
            <a:avLst/>
          </a:prstGeom>
          <a:noFill/>
          <a:ln/>
        </p:spPr>
        <p:txBody>
          <a:bodyPr wrap="none" lIns="0" tIns="0" rIns="0" bIns="0" rtlCol="0" anchor="t"/>
          <a:lstStyle/>
          <a:p>
            <a:pPr marL="342900" indent="-342900" algn="l">
              <a:lnSpc>
                <a:spcPts val="1950"/>
              </a:lnSpc>
              <a:buSzPct val="100000"/>
              <a:buChar char="•"/>
            </a:pPr>
            <a:r>
              <a:rPr lang="en-US" sz="1200" dirty="0">
                <a:solidFill>
                  <a:srgbClr val="2C2821"/>
                </a:solidFill>
                <a:latin typeface="Lora" pitchFamily="34" charset="0"/>
                <a:ea typeface="Lora" pitchFamily="34" charset="-122"/>
                <a:cs typeface="Lora" pitchFamily="34" charset="-120"/>
              </a:rPr>
              <a:t>Створення умов для формування психічно і соціально зрілої особистості, зорієнтованої на розвиток власних здібностей і саморозвиток.</a:t>
            </a:r>
            <a:endParaRPr lang="en-US" sz="1200" dirty="0"/>
          </a:p>
        </p:txBody>
      </p:sp>
      <p:sp>
        <p:nvSpPr>
          <p:cNvPr id="13" name="Text 9"/>
          <p:cNvSpPr/>
          <p:nvPr/>
        </p:nvSpPr>
        <p:spPr>
          <a:xfrm>
            <a:off x="545306" y="5587841"/>
            <a:ext cx="13539788" cy="249317"/>
          </a:xfrm>
          <a:prstGeom prst="rect">
            <a:avLst/>
          </a:prstGeom>
          <a:noFill/>
          <a:ln/>
        </p:spPr>
        <p:txBody>
          <a:bodyPr wrap="none" lIns="0" tIns="0" rIns="0" bIns="0" rtlCol="0" anchor="t"/>
          <a:lstStyle/>
          <a:p>
            <a:pPr marL="342900" indent="-342900" algn="l">
              <a:lnSpc>
                <a:spcPts val="1950"/>
              </a:lnSpc>
              <a:buSzPct val="100000"/>
              <a:buChar char="•"/>
            </a:pPr>
            <a:r>
              <a:rPr lang="en-US" sz="1200" dirty="0">
                <a:solidFill>
                  <a:srgbClr val="2C2821"/>
                </a:solidFill>
                <a:latin typeface="Lora" pitchFamily="34" charset="0"/>
                <a:ea typeface="Lora" pitchFamily="34" charset="-122"/>
                <a:cs typeface="Lora" pitchFamily="34" charset="-120"/>
              </a:rPr>
              <a:t>Створення належних умов для адаптації до навчання учням в основній школі 5 класу.</a:t>
            </a:r>
            <a:endParaRPr lang="en-US" sz="1200" dirty="0"/>
          </a:p>
        </p:txBody>
      </p:sp>
      <p:sp>
        <p:nvSpPr>
          <p:cNvPr id="14" name="Text 10"/>
          <p:cNvSpPr/>
          <p:nvPr/>
        </p:nvSpPr>
        <p:spPr>
          <a:xfrm>
            <a:off x="545306" y="5891689"/>
            <a:ext cx="13539788" cy="498634"/>
          </a:xfrm>
          <a:prstGeom prst="rect">
            <a:avLst/>
          </a:prstGeom>
          <a:noFill/>
          <a:ln/>
        </p:spPr>
        <p:txBody>
          <a:bodyPr wrap="square" lIns="0" tIns="0" rIns="0" bIns="0" rtlCol="0" anchor="t"/>
          <a:lstStyle/>
          <a:p>
            <a:pPr marL="342900" indent="-342900" algn="l">
              <a:lnSpc>
                <a:spcPts val="1950"/>
              </a:lnSpc>
              <a:buSzPct val="100000"/>
              <a:buChar char="•"/>
            </a:pPr>
            <a:r>
              <a:rPr lang="en-US" sz="1200" dirty="0">
                <a:solidFill>
                  <a:srgbClr val="2C2821"/>
                </a:solidFill>
                <a:latin typeface="Lora" pitchFamily="34" charset="0"/>
                <a:ea typeface="Lora" pitchFamily="34" charset="-122"/>
                <a:cs typeface="Lora" pitchFamily="34" charset="-120"/>
              </a:rPr>
              <a:t>Продовження роботи над якістю уроку як засобу розвитку творчої особистості вчителя й учня, над інформатизацією освітнього процесу, застосовуванням елементів інноваційних технологій, впровадження та використання методів дистанційного навчання.</a:t>
            </a:r>
            <a:endParaRPr lang="en-US" sz="1200" dirty="0"/>
          </a:p>
        </p:txBody>
      </p:sp>
      <p:sp>
        <p:nvSpPr>
          <p:cNvPr id="15" name="Text 11"/>
          <p:cNvSpPr/>
          <p:nvPr/>
        </p:nvSpPr>
        <p:spPr>
          <a:xfrm>
            <a:off x="545306" y="6444853"/>
            <a:ext cx="13539788" cy="498634"/>
          </a:xfrm>
          <a:prstGeom prst="rect">
            <a:avLst/>
          </a:prstGeom>
          <a:noFill/>
          <a:ln/>
        </p:spPr>
        <p:txBody>
          <a:bodyPr wrap="square" lIns="0" tIns="0" rIns="0" bIns="0" rtlCol="0" anchor="t"/>
          <a:lstStyle/>
          <a:p>
            <a:pPr marL="342900" indent="-342900" algn="l">
              <a:lnSpc>
                <a:spcPts val="1950"/>
              </a:lnSpc>
              <a:buSzPct val="100000"/>
              <a:buChar char="•"/>
            </a:pPr>
            <a:r>
              <a:rPr lang="en-US" sz="1200" dirty="0">
                <a:solidFill>
                  <a:srgbClr val="2C2821"/>
                </a:solidFill>
                <a:latin typeface="Lora" pitchFamily="34" charset="0"/>
                <a:ea typeface="Lora" pitchFamily="34" charset="-122"/>
                <a:cs typeface="Lora" pitchFamily="34" charset="-120"/>
              </a:rPr>
              <a:t>Забезпечити подальший розвиток учнівського самоврядування, широкого залучення його до вирішення питань організації освітнього процесу, розвитку громадянської активності, здорового способу життя.</a:t>
            </a:r>
            <a:endParaRPr lang="en-US" sz="1200" dirty="0"/>
          </a:p>
        </p:txBody>
      </p:sp>
      <p:sp>
        <p:nvSpPr>
          <p:cNvPr id="16" name="Text 12"/>
          <p:cNvSpPr/>
          <p:nvPr/>
        </p:nvSpPr>
        <p:spPr>
          <a:xfrm>
            <a:off x="545306" y="6998018"/>
            <a:ext cx="13539788" cy="498634"/>
          </a:xfrm>
          <a:prstGeom prst="rect">
            <a:avLst/>
          </a:prstGeom>
          <a:noFill/>
          <a:ln/>
        </p:spPr>
        <p:txBody>
          <a:bodyPr wrap="square" lIns="0" tIns="0" rIns="0" bIns="0" rtlCol="0" anchor="t"/>
          <a:lstStyle/>
          <a:p>
            <a:pPr marL="342900" indent="-342900" algn="l">
              <a:lnSpc>
                <a:spcPts val="1950"/>
              </a:lnSpc>
              <a:buSzPct val="100000"/>
              <a:buChar char="•"/>
            </a:pPr>
            <a:r>
              <a:rPr lang="en-US" sz="1200" dirty="0">
                <a:solidFill>
                  <a:srgbClr val="2C2821"/>
                </a:solidFill>
                <a:latin typeface="Lora" pitchFamily="34" charset="0"/>
                <a:ea typeface="Lora" pitchFamily="34" charset="-122"/>
                <a:cs typeface="Lora" pitchFamily="34" charset="-120"/>
              </a:rPr>
              <a:t>Разом із органами внутрішніх справ, службою у справах дітей, громадськістю здійснювати профілактичну роботу з неповнолітніми, схильними до правопорушень та скоєння злочинів, шкідливих звичок;</a:t>
            </a:r>
            <a:endParaRPr lang="en-US" sz="1200" dirty="0"/>
          </a:p>
        </p:txBody>
      </p:sp>
      <p:sp>
        <p:nvSpPr>
          <p:cNvPr id="17" name="Text 13"/>
          <p:cNvSpPr/>
          <p:nvPr/>
        </p:nvSpPr>
        <p:spPr>
          <a:xfrm>
            <a:off x="545306" y="7551182"/>
            <a:ext cx="13539788" cy="249317"/>
          </a:xfrm>
          <a:prstGeom prst="rect">
            <a:avLst/>
          </a:prstGeom>
          <a:noFill/>
          <a:ln/>
        </p:spPr>
        <p:txBody>
          <a:bodyPr wrap="none" lIns="0" tIns="0" rIns="0" bIns="0" rtlCol="0" anchor="t"/>
          <a:lstStyle/>
          <a:p>
            <a:pPr marL="342900" indent="-342900" algn="l">
              <a:lnSpc>
                <a:spcPts val="1950"/>
              </a:lnSpc>
              <a:buSzPct val="100000"/>
              <a:buChar char="•"/>
            </a:pPr>
            <a:r>
              <a:rPr lang="en-US" sz="1200" dirty="0">
                <a:solidFill>
                  <a:srgbClr val="2C2821"/>
                </a:solidFill>
                <a:latin typeface="Lora" pitchFamily="34" charset="0"/>
                <a:ea typeface="Lora" pitchFamily="34" charset="-122"/>
                <a:cs typeface="Lora" pitchFamily="34" charset="-120"/>
              </a:rPr>
              <a:t>Здійснювати роботу щодо поліпшення умов виховання, навчання та оздоровлення, матеріального забезпечення та захисту прав дітей пільгових категорій.</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Text 0"/>
          <p:cNvSpPr/>
          <p:nvPr/>
        </p:nvSpPr>
        <p:spPr>
          <a:xfrm>
            <a:off x="396835" y="311825"/>
            <a:ext cx="4211241" cy="354330"/>
          </a:xfrm>
          <a:prstGeom prst="rect">
            <a:avLst/>
          </a:prstGeom>
          <a:noFill/>
          <a:ln/>
        </p:spPr>
        <p:txBody>
          <a:bodyPr wrap="none" lIns="0" tIns="0" rIns="0" bIns="0" rtlCol="0" anchor="t"/>
          <a:lstStyle/>
          <a:p>
            <a:pPr marL="0" indent="0" algn="l">
              <a:lnSpc>
                <a:spcPts val="2750"/>
              </a:lnSpc>
              <a:buNone/>
            </a:pPr>
            <a:r>
              <a:rPr lang="en-US" sz="2200" dirty="0">
                <a:solidFill>
                  <a:srgbClr val="233E32"/>
                </a:solidFill>
                <a:latin typeface="Alice" pitchFamily="34" charset="0"/>
                <a:ea typeface="Alice" pitchFamily="34" charset="-122"/>
                <a:cs typeface="Alice" pitchFamily="34" charset="-120"/>
              </a:rPr>
              <a:t>Організація методичної роботи</a:t>
            </a:r>
            <a:endParaRPr lang="en-US" sz="2200" dirty="0"/>
          </a:p>
        </p:txBody>
      </p:sp>
      <p:sp>
        <p:nvSpPr>
          <p:cNvPr id="3" name="Shape 1"/>
          <p:cNvSpPr/>
          <p:nvPr/>
        </p:nvSpPr>
        <p:spPr>
          <a:xfrm>
            <a:off x="396835" y="892969"/>
            <a:ext cx="4536638" cy="2303145"/>
          </a:xfrm>
          <a:prstGeom prst="roundRect">
            <a:avLst>
              <a:gd name="adj" fmla="val 739"/>
            </a:avLst>
          </a:prstGeom>
          <a:solidFill>
            <a:srgbClr val="F0EDE6"/>
          </a:solidFill>
          <a:ln/>
        </p:spPr>
      </p:sp>
      <p:sp>
        <p:nvSpPr>
          <p:cNvPr id="4" name="Text 2"/>
          <p:cNvSpPr/>
          <p:nvPr/>
        </p:nvSpPr>
        <p:spPr>
          <a:xfrm>
            <a:off x="510183" y="1006316"/>
            <a:ext cx="1417558"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Проблемна тема</a:t>
            </a:r>
            <a:endParaRPr lang="en-US" sz="1100" dirty="0"/>
          </a:p>
        </p:txBody>
      </p:sp>
      <p:sp>
        <p:nvSpPr>
          <p:cNvPr id="5" name="Text 3"/>
          <p:cNvSpPr/>
          <p:nvPr/>
        </p:nvSpPr>
        <p:spPr>
          <a:xfrm>
            <a:off x="510183" y="1251466"/>
            <a:ext cx="4309943" cy="725805"/>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Методична робота закладу освіти спрямована на реалізацію проблемної теми «Формування професійної компетентності педагогічних працівників школи в умовах впровадження нових Державних стандартів початкової загальної освіти, базової середньої освіти».</a:t>
            </a:r>
            <a:endParaRPr lang="en-US" sz="850" dirty="0"/>
          </a:p>
        </p:txBody>
      </p:sp>
      <p:sp>
        <p:nvSpPr>
          <p:cNvPr id="6" name="Shape 4"/>
          <p:cNvSpPr/>
          <p:nvPr/>
        </p:nvSpPr>
        <p:spPr>
          <a:xfrm>
            <a:off x="5046821" y="892969"/>
            <a:ext cx="4536638" cy="2303145"/>
          </a:xfrm>
          <a:prstGeom prst="roundRect">
            <a:avLst>
              <a:gd name="adj" fmla="val 739"/>
            </a:avLst>
          </a:prstGeom>
          <a:solidFill>
            <a:srgbClr val="F0EDE6"/>
          </a:solidFill>
          <a:ln/>
        </p:spPr>
      </p:sp>
      <p:sp>
        <p:nvSpPr>
          <p:cNvPr id="7" name="Text 5"/>
          <p:cNvSpPr/>
          <p:nvPr/>
        </p:nvSpPr>
        <p:spPr>
          <a:xfrm>
            <a:off x="5160169" y="1006316"/>
            <a:ext cx="1474232"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Методичні об'єднання</a:t>
            </a:r>
            <a:endParaRPr lang="en-US" sz="1100" dirty="0"/>
          </a:p>
        </p:txBody>
      </p:sp>
      <p:sp>
        <p:nvSpPr>
          <p:cNvPr id="8" name="Text 6"/>
          <p:cNvSpPr/>
          <p:nvPr/>
        </p:nvSpPr>
        <p:spPr>
          <a:xfrm>
            <a:off x="5160169" y="1251466"/>
            <a:ext cx="4309943"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предметів суспільно-гуманітарний циклу;</a:t>
            </a:r>
            <a:endParaRPr lang="en-US" sz="850" dirty="0"/>
          </a:p>
        </p:txBody>
      </p:sp>
      <p:sp>
        <p:nvSpPr>
          <p:cNvPr id="9" name="Text 7"/>
          <p:cNvSpPr/>
          <p:nvPr/>
        </p:nvSpPr>
        <p:spPr>
          <a:xfrm>
            <a:off x="5160169" y="1472565"/>
            <a:ext cx="4309943"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предметів природничо-математичного циклу;</a:t>
            </a:r>
            <a:endParaRPr lang="en-US" sz="850" dirty="0"/>
          </a:p>
        </p:txBody>
      </p:sp>
      <p:sp>
        <p:nvSpPr>
          <p:cNvPr id="10" name="Text 8"/>
          <p:cNvSpPr/>
          <p:nvPr/>
        </p:nvSpPr>
        <p:spPr>
          <a:xfrm>
            <a:off x="5160169" y="1693664"/>
            <a:ext cx="4309943"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початкових класів;</a:t>
            </a:r>
            <a:endParaRPr lang="en-US" sz="850" dirty="0"/>
          </a:p>
        </p:txBody>
      </p:sp>
      <p:sp>
        <p:nvSpPr>
          <p:cNvPr id="11" name="Text 9"/>
          <p:cNvSpPr/>
          <p:nvPr/>
        </p:nvSpPr>
        <p:spPr>
          <a:xfrm>
            <a:off x="5160169" y="1914763"/>
            <a:ext cx="4309943"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класних керівників.</a:t>
            </a:r>
            <a:endParaRPr lang="en-US" sz="850" dirty="0"/>
          </a:p>
        </p:txBody>
      </p:sp>
      <p:sp>
        <p:nvSpPr>
          <p:cNvPr id="12" name="Shape 10"/>
          <p:cNvSpPr/>
          <p:nvPr/>
        </p:nvSpPr>
        <p:spPr>
          <a:xfrm>
            <a:off x="9696807" y="892969"/>
            <a:ext cx="4536638" cy="2303145"/>
          </a:xfrm>
          <a:prstGeom prst="roundRect">
            <a:avLst>
              <a:gd name="adj" fmla="val 739"/>
            </a:avLst>
          </a:prstGeom>
          <a:solidFill>
            <a:srgbClr val="F0EDE6"/>
          </a:solidFill>
          <a:ln/>
        </p:spPr>
      </p:sp>
      <p:sp>
        <p:nvSpPr>
          <p:cNvPr id="13" name="Text 11"/>
          <p:cNvSpPr/>
          <p:nvPr/>
        </p:nvSpPr>
        <p:spPr>
          <a:xfrm>
            <a:off x="9810155" y="1006316"/>
            <a:ext cx="1808678"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Питання, що розглядались</a:t>
            </a:r>
            <a:endParaRPr lang="en-US" sz="1100" dirty="0"/>
          </a:p>
        </p:txBody>
      </p:sp>
      <p:sp>
        <p:nvSpPr>
          <p:cNvPr id="14" name="Text 12"/>
          <p:cNvSpPr/>
          <p:nvPr/>
        </p:nvSpPr>
        <p:spPr>
          <a:xfrm>
            <a:off x="9810155" y="1251466"/>
            <a:ext cx="4309943"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виконання Державних стандартів освіти;</a:t>
            </a:r>
            <a:endParaRPr lang="en-US" sz="850" dirty="0"/>
          </a:p>
        </p:txBody>
      </p:sp>
      <p:sp>
        <p:nvSpPr>
          <p:cNvPr id="15" name="Text 13"/>
          <p:cNvSpPr/>
          <p:nvPr/>
        </p:nvSpPr>
        <p:spPr>
          <a:xfrm>
            <a:off x="9810155" y="1472565"/>
            <a:ext cx="4309943" cy="362903"/>
          </a:xfrm>
          <a:prstGeom prst="rect">
            <a:avLst/>
          </a:prstGeom>
          <a:noFill/>
          <a:ln/>
        </p:spPr>
        <p:txBody>
          <a:bodyPr wrap="squar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вивчення й реалізація основних положень нормативних і директивних документів про освіту;</a:t>
            </a:r>
            <a:endParaRPr lang="en-US" sz="850" dirty="0"/>
          </a:p>
        </p:txBody>
      </p:sp>
      <p:sp>
        <p:nvSpPr>
          <p:cNvPr id="16" name="Text 14"/>
          <p:cNvSpPr/>
          <p:nvPr/>
        </p:nvSpPr>
        <p:spPr>
          <a:xfrm>
            <a:off x="9810155" y="1875115"/>
            <a:ext cx="4309943" cy="362903"/>
          </a:xfrm>
          <a:prstGeom prst="rect">
            <a:avLst/>
          </a:prstGeom>
          <a:noFill/>
          <a:ln/>
        </p:spPr>
        <p:txBody>
          <a:bodyPr wrap="squar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опрацювання методичних рекомендацій щодо вивчення базових дисциплін у 2024-2025 навчальному році;</a:t>
            </a:r>
            <a:endParaRPr lang="en-US" sz="850" dirty="0"/>
          </a:p>
        </p:txBody>
      </p:sp>
      <p:sp>
        <p:nvSpPr>
          <p:cNvPr id="17" name="Text 15"/>
          <p:cNvSpPr/>
          <p:nvPr/>
        </p:nvSpPr>
        <p:spPr>
          <a:xfrm>
            <a:off x="9810155" y="2277666"/>
            <a:ext cx="4309943"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методика організації та проведення уроку в умовах воєнного стану;</a:t>
            </a:r>
            <a:endParaRPr lang="en-US" sz="850" dirty="0"/>
          </a:p>
        </p:txBody>
      </p:sp>
      <p:sp>
        <p:nvSpPr>
          <p:cNvPr id="18" name="Text 16"/>
          <p:cNvSpPr/>
          <p:nvPr/>
        </p:nvSpPr>
        <p:spPr>
          <a:xfrm>
            <a:off x="9810155" y="2498765"/>
            <a:ext cx="4309943" cy="362903"/>
          </a:xfrm>
          <a:prstGeom prst="rect">
            <a:avLst/>
          </a:prstGeom>
          <a:noFill/>
          <a:ln/>
        </p:spPr>
        <p:txBody>
          <a:bodyPr wrap="squar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використання інтерактивних технологій як засіб підвищення ефективності уроку;</a:t>
            </a:r>
            <a:endParaRPr lang="en-US" sz="850" dirty="0"/>
          </a:p>
        </p:txBody>
      </p:sp>
      <p:sp>
        <p:nvSpPr>
          <p:cNvPr id="19" name="Text 17"/>
          <p:cNvSpPr/>
          <p:nvPr/>
        </p:nvSpPr>
        <p:spPr>
          <a:xfrm>
            <a:off x="9810155" y="2901315"/>
            <a:ext cx="4309943"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формування предметних компетентностей у здобувачів освіти.</a:t>
            </a:r>
            <a:endParaRPr lang="en-US" sz="850" dirty="0"/>
          </a:p>
        </p:txBody>
      </p:sp>
      <p:sp>
        <p:nvSpPr>
          <p:cNvPr id="20" name="Text 18"/>
          <p:cNvSpPr/>
          <p:nvPr/>
        </p:nvSpPr>
        <p:spPr>
          <a:xfrm>
            <a:off x="396835" y="3323630"/>
            <a:ext cx="13836729" cy="907256"/>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У 2024/2025 навчальному році методична робота в гімназії здійснювалася відповідно до законів України «Про освіту» та «Про повну загальну середню освіту», нормативно-правових документів Міністерства освіти і науки України, Концепції «Нова українська школа», Концепції громадянського виховання особистості в умовах розвитку української державності, наказу КЗ «Забродівська гімназія» від 07.09.2024 № 57 «Про організацію методичної роботи з педагогічними кадрами у 2024/2025 навчальному році» та іншими нормативними документами, передбаченими чинним законодавством у 2024/2025 начальному році, аналізу професійних потреб та інтересів педагогічних кадрів, рівня їхньої компетентності, з метою реалізації актуальних питань розвитку і вдосконалення професійної майстерності педагогів, підвищення їх інтелектуального, загальнокультурного рівня та рівня психологічної підготовки; вдосконалення організації навчання та виховання дітей; приведення професійної компетентності педагогічних працівників у відповідність із загальнодержавними стандартами на засадах наступності, перспективності та спадкоємності в роботі всіх освітніх ланок.</a:t>
            </a:r>
            <a:endParaRPr lang="en-US" sz="850" dirty="0"/>
          </a:p>
        </p:txBody>
      </p:sp>
      <p:sp>
        <p:nvSpPr>
          <p:cNvPr id="21" name="Text 19"/>
          <p:cNvSpPr/>
          <p:nvPr/>
        </p:nvSpPr>
        <p:spPr>
          <a:xfrm>
            <a:off x="396835" y="4358402"/>
            <a:ext cx="13836729" cy="544354"/>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Аналіз роботи методичних об’єднань засвідчує, що основну увагу вчителі приділяли підвищенню фахової майстерності, розвитку власної творчої особистості, спільному вирішенню завдань, поставлених методичними об’єднаннями щодо втілення сучасних інновацій та педагогічних технологій, сприяли творчому підходу до реалізації ідей програм з кожного предмета на забезпечення, засвоєння й використання найбільш раціональних методів і прийомів навчання та виховання школярів. Робота методичних об’єднань була спланована, засідання проводилися на належному рівні з обговоренням науково-теоретичних питань і практичної діяльності вчителів.</a:t>
            </a:r>
            <a:endParaRPr lang="en-US" sz="850" dirty="0"/>
          </a:p>
        </p:txBody>
      </p:sp>
      <p:sp>
        <p:nvSpPr>
          <p:cNvPr id="22" name="Text 20"/>
          <p:cNvSpPr/>
          <p:nvPr/>
        </p:nvSpPr>
        <p:spPr>
          <a:xfrm>
            <a:off x="396835" y="5030272"/>
            <a:ext cx="13836729" cy="362903"/>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Одним із важливих напрямків удосконалення педагогічної майстерності є атестація вчителів, яка здійснюється у відповідності з чинним законодавством та Типовим положенням про атестацію педагогічних працівників (зі змінами і доповненнями). Головним завданням атестаційного періоду є комплексна оцінка рівня кваліфікації педагогічної майстерності, результатів педагогічної діяльності вчителів різних фахів.</a:t>
            </a:r>
            <a:endParaRPr lang="en-US" sz="850" dirty="0"/>
          </a:p>
        </p:txBody>
      </p:sp>
      <p:sp>
        <p:nvSpPr>
          <p:cNvPr id="23" name="Text 21"/>
          <p:cNvSpPr/>
          <p:nvPr/>
        </p:nvSpPr>
        <p:spPr>
          <a:xfrm>
            <a:off x="396835" y="5520690"/>
            <a:ext cx="13836729" cy="362903"/>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Наказом по закладу від 15.09.2020 № 92 «Про утворення атестаційної комісії І рівня при КЗ «Забродівська гімназія» та атестацію педагогічних працівників у 2024/2025 навчальному році» було затверджено склад атестаційної комісії І рівня. Вся робота атестаційної комісії проводилася згідно зі складеним і затвердженим планом роботи на засадах перспективності, дієвості, особистісної орієнтації, демократії та взаємоповаги.</a:t>
            </a:r>
            <a:endParaRPr lang="en-US" sz="850" dirty="0"/>
          </a:p>
        </p:txBody>
      </p:sp>
      <p:sp>
        <p:nvSpPr>
          <p:cNvPr id="24" name="Text 22"/>
          <p:cNvSpPr/>
          <p:nvPr/>
        </p:nvSpPr>
        <p:spPr>
          <a:xfrm>
            <a:off x="396835" y="6011108"/>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У графік атестації 2025 року були включені 2 вчителів ЗЗСО: БІЛАШ Галина Павлівна, ЛУЧІШИНА Юлія Петрівна. Під час засідання атестаційної комісії було заслухано звіти вчителів, що атестуються, розглянуто і дано оцінку їх методичним портфоліо.</a:t>
            </a:r>
            <a:endParaRPr lang="en-US" sz="850" dirty="0"/>
          </a:p>
        </p:txBody>
      </p:sp>
      <p:sp>
        <p:nvSpPr>
          <p:cNvPr id="25" name="Text 23"/>
          <p:cNvSpPr/>
          <p:nvPr/>
        </p:nvSpPr>
        <p:spPr>
          <a:xfrm>
            <a:off x="396835" y="6320076"/>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За підсумками засідання атестаційної комісії І рівня від 19.03.2025 атестовано 2 педагогічних працівників:</a:t>
            </a:r>
            <a:endParaRPr lang="en-US" sz="850" dirty="0"/>
          </a:p>
        </p:txBody>
      </p:sp>
      <p:sp>
        <p:nvSpPr>
          <p:cNvPr id="26" name="Text 24"/>
          <p:cNvSpPr/>
          <p:nvPr/>
        </p:nvSpPr>
        <p:spPr>
          <a:xfrm>
            <a:off x="396835" y="6629043"/>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БІЛАШ Галина Павлівна – відповідає займаній посаді, підтверджено кваліфікаційну категорію «спеціаліст вищої категорії»;</a:t>
            </a:r>
            <a:endParaRPr lang="en-US" sz="850" dirty="0"/>
          </a:p>
        </p:txBody>
      </p:sp>
      <p:sp>
        <p:nvSpPr>
          <p:cNvPr id="27" name="Text 25"/>
          <p:cNvSpPr/>
          <p:nvPr/>
        </p:nvSpPr>
        <p:spPr>
          <a:xfrm>
            <a:off x="396835" y="6850142"/>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ЛУЧІШИНА Юлія Петрівна – відповідає займаній посаді, присвоєно кваліфікаційну категорію «спеціаліст другої категорії».</a:t>
            </a:r>
            <a:endParaRPr lang="en-US" sz="850" dirty="0"/>
          </a:p>
        </p:txBody>
      </p:sp>
      <p:sp>
        <p:nvSpPr>
          <p:cNvPr id="28" name="Text 26"/>
          <p:cNvSpPr/>
          <p:nvPr/>
        </p:nvSpPr>
        <p:spPr>
          <a:xfrm>
            <a:off x="396835" y="7159109"/>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Питання методичної роботи з педагогічними кадрами, удосконалення професійної майстерності були предметом обговорення на засіданнях педагогічних рад, нарад при директорові.</a:t>
            </a:r>
            <a:endParaRPr lang="en-US" sz="850" dirty="0"/>
          </a:p>
        </p:txBody>
      </p:sp>
      <p:sp>
        <p:nvSpPr>
          <p:cNvPr id="29" name="Text 27"/>
          <p:cNvSpPr/>
          <p:nvPr/>
        </p:nvSpPr>
        <p:spPr>
          <a:xfrm>
            <a:off x="396835" y="7468076"/>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Разом з тим в організації методичної роботи багато невирішених проблем, суттєвих недоліків:</a:t>
            </a:r>
            <a:endParaRPr lang="en-US" sz="850" dirty="0"/>
          </a:p>
        </p:txBody>
      </p:sp>
      <p:sp>
        <p:nvSpPr>
          <p:cNvPr id="30" name="Text 28"/>
          <p:cNvSpPr/>
          <p:nvPr/>
        </p:nvSpPr>
        <p:spPr>
          <a:xfrm>
            <a:off x="396835" y="7777043"/>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педагоги залишаються інертними до публікацій методичних розробок у фахових виданнях;</a:t>
            </a:r>
            <a:endParaRPr lang="en-US" sz="850" dirty="0"/>
          </a:p>
        </p:txBody>
      </p:sp>
      <p:sp>
        <p:nvSpPr>
          <p:cNvPr id="31" name="Text 29"/>
          <p:cNvSpPr/>
          <p:nvPr/>
        </p:nvSpPr>
        <p:spPr>
          <a:xfrm>
            <a:off x="396835" y="7998143"/>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потребує покращення робота по залученню вчителів до участі у обласному конкурсі «Учитель року».</a:t>
            </a:r>
            <a:endParaRPr lang="en-US" sz="8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Text 0"/>
          <p:cNvSpPr/>
          <p:nvPr/>
        </p:nvSpPr>
        <p:spPr>
          <a:xfrm>
            <a:off x="396835" y="311825"/>
            <a:ext cx="6933248" cy="354330"/>
          </a:xfrm>
          <a:prstGeom prst="rect">
            <a:avLst/>
          </a:prstGeom>
          <a:noFill/>
          <a:ln/>
        </p:spPr>
        <p:txBody>
          <a:bodyPr wrap="none" lIns="0" tIns="0" rIns="0" bIns="0" rtlCol="0" anchor="t"/>
          <a:lstStyle/>
          <a:p>
            <a:pPr marL="0" indent="0" algn="l">
              <a:lnSpc>
                <a:spcPts val="2750"/>
              </a:lnSpc>
              <a:buNone/>
            </a:pPr>
            <a:r>
              <a:rPr lang="en-US" sz="2200" dirty="0">
                <a:solidFill>
                  <a:srgbClr val="233E32"/>
                </a:solidFill>
                <a:latin typeface="Alice" pitchFamily="34" charset="0"/>
                <a:ea typeface="Alice" pitchFamily="34" charset="-122"/>
                <a:cs typeface="Alice" pitchFamily="34" charset="-120"/>
              </a:rPr>
              <a:t>Результати навчальної діяльності здобувачів освіти</a:t>
            </a:r>
            <a:endParaRPr lang="en-US" sz="2200" dirty="0"/>
          </a:p>
        </p:txBody>
      </p:sp>
      <p:pic>
        <p:nvPicPr>
          <p:cNvPr id="3" name="Image 0" descr="preencoded.png"/>
          <p:cNvPicPr>
            <a:picLocks noChangeAspect="1"/>
          </p:cNvPicPr>
          <p:nvPr/>
        </p:nvPicPr>
        <p:blipFill>
          <a:blip r:embed="rId3"/>
          <a:stretch>
            <a:fillRect/>
          </a:stretch>
        </p:blipFill>
        <p:spPr>
          <a:xfrm>
            <a:off x="396835" y="892969"/>
            <a:ext cx="13836729" cy="7604641"/>
          </a:xfrm>
          <a:prstGeom prst="rect">
            <a:avLst/>
          </a:prstGeom>
        </p:spPr>
      </p:pic>
      <p:sp>
        <p:nvSpPr>
          <p:cNvPr id="4" name="Shape 1"/>
          <p:cNvSpPr/>
          <p:nvPr/>
        </p:nvSpPr>
        <p:spPr>
          <a:xfrm>
            <a:off x="3096697" y="8528090"/>
            <a:ext cx="113348" cy="113348"/>
          </a:xfrm>
          <a:prstGeom prst="roundRect">
            <a:avLst>
              <a:gd name="adj" fmla="val 16134"/>
            </a:avLst>
          </a:prstGeom>
          <a:solidFill>
            <a:srgbClr val="113C24"/>
          </a:solidFill>
          <a:ln/>
        </p:spPr>
      </p:sp>
      <p:sp>
        <p:nvSpPr>
          <p:cNvPr id="5" name="Text 2"/>
          <p:cNvSpPr/>
          <p:nvPr/>
        </p:nvSpPr>
        <p:spPr>
          <a:xfrm>
            <a:off x="3271004" y="8528090"/>
            <a:ext cx="470654" cy="113348"/>
          </a:xfrm>
          <a:prstGeom prst="rect">
            <a:avLst/>
          </a:prstGeom>
          <a:noFill/>
          <a:ln/>
        </p:spPr>
        <p:txBody>
          <a:bodyPr wrap="none" lIns="0" tIns="0" rIns="0" bIns="0" rtlCol="0" anchor="t"/>
          <a:lstStyle/>
          <a:p>
            <a:pPr marL="0" indent="0" algn="l">
              <a:lnSpc>
                <a:spcPts val="850"/>
              </a:lnSpc>
              <a:buNone/>
            </a:pPr>
            <a:r>
              <a:rPr lang="en-US" sz="850" dirty="0">
                <a:solidFill>
                  <a:srgbClr val="2C2821"/>
                </a:solidFill>
                <a:latin typeface="Lora" pitchFamily="34" charset="0"/>
                <a:ea typeface="Lora" pitchFamily="34" charset="-122"/>
                <a:cs typeface="Lora" pitchFamily="34" charset="-120"/>
              </a:rPr>
              <a:t>Високий</a:t>
            </a:r>
            <a:endParaRPr lang="en-US" sz="850" dirty="0"/>
          </a:p>
        </p:txBody>
      </p:sp>
      <p:sp>
        <p:nvSpPr>
          <p:cNvPr id="6" name="Shape 3"/>
          <p:cNvSpPr/>
          <p:nvPr/>
        </p:nvSpPr>
        <p:spPr>
          <a:xfrm>
            <a:off x="5204817" y="8528090"/>
            <a:ext cx="113348" cy="113348"/>
          </a:xfrm>
          <a:prstGeom prst="roundRect">
            <a:avLst>
              <a:gd name="adj" fmla="val 16134"/>
            </a:avLst>
          </a:prstGeom>
          <a:solidFill>
            <a:srgbClr val="237C4A"/>
          </a:solidFill>
          <a:ln/>
        </p:spPr>
      </p:sp>
      <p:sp>
        <p:nvSpPr>
          <p:cNvPr id="7" name="Text 4"/>
          <p:cNvSpPr/>
          <p:nvPr/>
        </p:nvSpPr>
        <p:spPr>
          <a:xfrm>
            <a:off x="5379125" y="8528090"/>
            <a:ext cx="549116" cy="113348"/>
          </a:xfrm>
          <a:prstGeom prst="rect">
            <a:avLst/>
          </a:prstGeom>
          <a:noFill/>
          <a:ln/>
        </p:spPr>
        <p:txBody>
          <a:bodyPr wrap="none" lIns="0" tIns="0" rIns="0" bIns="0" rtlCol="0" anchor="t"/>
          <a:lstStyle/>
          <a:p>
            <a:pPr marL="0" indent="0" algn="l">
              <a:lnSpc>
                <a:spcPts val="850"/>
              </a:lnSpc>
              <a:buNone/>
            </a:pPr>
            <a:r>
              <a:rPr lang="en-US" sz="850" dirty="0">
                <a:solidFill>
                  <a:srgbClr val="2C2821"/>
                </a:solidFill>
                <a:latin typeface="Lora" pitchFamily="34" charset="0"/>
                <a:ea typeface="Lora" pitchFamily="34" charset="-122"/>
                <a:cs typeface="Lora" pitchFamily="34" charset="-120"/>
              </a:rPr>
              <a:t>Достатній</a:t>
            </a:r>
            <a:endParaRPr lang="en-US" sz="850" dirty="0"/>
          </a:p>
        </p:txBody>
      </p:sp>
      <p:sp>
        <p:nvSpPr>
          <p:cNvPr id="8" name="Shape 5"/>
          <p:cNvSpPr/>
          <p:nvPr/>
        </p:nvSpPr>
        <p:spPr>
          <a:xfrm>
            <a:off x="8721566" y="8528090"/>
            <a:ext cx="113348" cy="113348"/>
          </a:xfrm>
          <a:prstGeom prst="roundRect">
            <a:avLst>
              <a:gd name="adj" fmla="val 16134"/>
            </a:avLst>
          </a:prstGeom>
          <a:solidFill>
            <a:srgbClr val="36BD71"/>
          </a:solidFill>
          <a:ln/>
        </p:spPr>
      </p:sp>
      <p:sp>
        <p:nvSpPr>
          <p:cNvPr id="9" name="Text 6"/>
          <p:cNvSpPr/>
          <p:nvPr/>
        </p:nvSpPr>
        <p:spPr>
          <a:xfrm>
            <a:off x="8895874" y="8528090"/>
            <a:ext cx="510183" cy="113348"/>
          </a:xfrm>
          <a:prstGeom prst="rect">
            <a:avLst/>
          </a:prstGeom>
          <a:noFill/>
          <a:ln/>
        </p:spPr>
        <p:txBody>
          <a:bodyPr wrap="none" lIns="0" tIns="0" rIns="0" bIns="0" rtlCol="0" anchor="t"/>
          <a:lstStyle/>
          <a:p>
            <a:pPr marL="0" indent="0" algn="l">
              <a:lnSpc>
                <a:spcPts val="850"/>
              </a:lnSpc>
              <a:buNone/>
            </a:pPr>
            <a:r>
              <a:rPr lang="en-US" sz="850" dirty="0">
                <a:solidFill>
                  <a:srgbClr val="2C2821"/>
                </a:solidFill>
                <a:latin typeface="Lora" pitchFamily="34" charset="0"/>
                <a:ea typeface="Lora" pitchFamily="34" charset="-122"/>
                <a:cs typeface="Lora" pitchFamily="34" charset="-120"/>
              </a:rPr>
              <a:t>Середній</a:t>
            </a:r>
            <a:endParaRPr lang="en-US" sz="850" dirty="0"/>
          </a:p>
        </p:txBody>
      </p:sp>
      <p:sp>
        <p:nvSpPr>
          <p:cNvPr id="10" name="Shape 7"/>
          <p:cNvSpPr/>
          <p:nvPr/>
        </p:nvSpPr>
        <p:spPr>
          <a:xfrm>
            <a:off x="10888623" y="8528090"/>
            <a:ext cx="113348" cy="113348"/>
          </a:xfrm>
          <a:prstGeom prst="roundRect">
            <a:avLst>
              <a:gd name="adj" fmla="val 16134"/>
            </a:avLst>
          </a:prstGeom>
          <a:solidFill>
            <a:srgbClr val="6FD69D"/>
          </a:solidFill>
          <a:ln/>
        </p:spPr>
      </p:sp>
      <p:sp>
        <p:nvSpPr>
          <p:cNvPr id="11" name="Text 8"/>
          <p:cNvSpPr/>
          <p:nvPr/>
        </p:nvSpPr>
        <p:spPr>
          <a:xfrm>
            <a:off x="11062930" y="8528090"/>
            <a:ext cx="655558" cy="113348"/>
          </a:xfrm>
          <a:prstGeom prst="rect">
            <a:avLst/>
          </a:prstGeom>
          <a:noFill/>
          <a:ln/>
        </p:spPr>
        <p:txBody>
          <a:bodyPr wrap="none" lIns="0" tIns="0" rIns="0" bIns="0" rtlCol="0" anchor="t"/>
          <a:lstStyle/>
          <a:p>
            <a:pPr marL="0" indent="0" algn="l">
              <a:lnSpc>
                <a:spcPts val="850"/>
              </a:lnSpc>
              <a:buNone/>
            </a:pPr>
            <a:r>
              <a:rPr lang="en-US" sz="850" dirty="0">
                <a:solidFill>
                  <a:srgbClr val="2C2821"/>
                </a:solidFill>
                <a:latin typeface="Lora" pitchFamily="34" charset="0"/>
                <a:ea typeface="Lora" pitchFamily="34" charset="-122"/>
                <a:cs typeface="Lora" pitchFamily="34" charset="-120"/>
              </a:rPr>
              <a:t>Початковий</a:t>
            </a:r>
            <a:endParaRPr lang="en-US" sz="850" dirty="0"/>
          </a:p>
        </p:txBody>
      </p:sp>
      <p:sp>
        <p:nvSpPr>
          <p:cNvPr id="12" name="Text 9"/>
          <p:cNvSpPr/>
          <p:nvPr/>
        </p:nvSpPr>
        <p:spPr>
          <a:xfrm>
            <a:off x="396835" y="8768953"/>
            <a:ext cx="13836729" cy="725805"/>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Навчальні досягнення учнів оцінювались згідно з діючими критеріями оцінювання. Учні 1 - 4 класів підлягали вербальному, формувальному оцінюванню, що мало на меті: підтримати навчальний розвиток дітей; вибудувати індивідуальну траєкторію їхнього розвитку; діагностувати досягнення на кожному з етапів процесу навчання; вчасно виявляти проблеми й запобігати їх нашаруванню; аналізувати хід реалізації навчальної програми й ухвалювати рішення щодо корегування програми і методів навчання відповідно до індивідуальних потреб дитини; мотивувати прагнення здобути максимально можливі результати; виховувати ціннісні якості особистості, бажання навчатися, не боятися помилок, переконання у власних можливостях і здібностях. Облік результатів завершального (підсумкового) оцінювання було здійснено з урахуванням динаміки зростання рівня навчальних досягнень учнів.</a:t>
            </a:r>
            <a:endParaRPr lang="en-US" sz="850" dirty="0"/>
          </a:p>
        </p:txBody>
      </p:sp>
      <p:sp>
        <p:nvSpPr>
          <p:cNvPr id="13" name="Text 10"/>
          <p:cNvSpPr/>
          <p:nvPr/>
        </p:nvSpPr>
        <p:spPr>
          <a:xfrm>
            <a:off x="396835" y="9622274"/>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Учні 5 класу протягом вересня-жовтня оцінювалися вербально, з 1 листопада – бально.</a:t>
            </a:r>
            <a:endParaRPr lang="en-US" sz="850" dirty="0"/>
          </a:p>
        </p:txBody>
      </p:sp>
      <p:sp>
        <p:nvSpPr>
          <p:cNvPr id="14" name="Text 11"/>
          <p:cNvSpPr/>
          <p:nvPr/>
        </p:nvSpPr>
        <p:spPr>
          <a:xfrm>
            <a:off x="396835" y="9931241"/>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Всі учні 5-9 класів атестовані за 2024/2025 навчальний рік, з них:</a:t>
            </a:r>
            <a:endParaRPr lang="en-US" sz="850" dirty="0"/>
          </a:p>
        </p:txBody>
      </p:sp>
      <p:sp>
        <p:nvSpPr>
          <p:cNvPr id="15" name="Text 12"/>
          <p:cNvSpPr/>
          <p:nvPr/>
        </p:nvSpPr>
        <p:spPr>
          <a:xfrm>
            <a:off x="396835" y="10240208"/>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навчальний рік закінчили на високому рівні – 2 учнів;</a:t>
            </a:r>
            <a:endParaRPr lang="en-US" sz="850" dirty="0"/>
          </a:p>
        </p:txBody>
      </p:sp>
      <p:sp>
        <p:nvSpPr>
          <p:cNvPr id="16" name="Text 13"/>
          <p:cNvSpPr/>
          <p:nvPr/>
        </p:nvSpPr>
        <p:spPr>
          <a:xfrm>
            <a:off x="396835" y="10461308"/>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на достатньому рівні – 32 учнів;</a:t>
            </a:r>
            <a:endParaRPr lang="en-US" sz="850" dirty="0"/>
          </a:p>
        </p:txBody>
      </p:sp>
      <p:sp>
        <p:nvSpPr>
          <p:cNvPr id="17" name="Text 14"/>
          <p:cNvSpPr/>
          <p:nvPr/>
        </p:nvSpPr>
        <p:spPr>
          <a:xfrm>
            <a:off x="396835" y="10682407"/>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на середньому рівні – 31 учнів;</a:t>
            </a:r>
            <a:endParaRPr lang="en-US" sz="850" dirty="0"/>
          </a:p>
        </p:txBody>
      </p:sp>
      <p:sp>
        <p:nvSpPr>
          <p:cNvPr id="18" name="Text 15"/>
          <p:cNvSpPr/>
          <p:nvPr/>
        </p:nvSpPr>
        <p:spPr>
          <a:xfrm>
            <a:off x="396835" y="10903506"/>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на початковому рівні – 0 учнів.</a:t>
            </a:r>
            <a:endParaRPr lang="en-US" sz="850" dirty="0"/>
          </a:p>
        </p:txBody>
      </p:sp>
      <p:sp>
        <p:nvSpPr>
          <p:cNvPr id="19" name="Text 16"/>
          <p:cNvSpPr/>
          <p:nvPr/>
        </p:nvSpPr>
        <p:spPr>
          <a:xfrm>
            <a:off x="396835" y="11212473"/>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У зв’язку із введенням у країні воєнного стану, учні 4 та 9 класів у 2024/2025 навчальному році, звільнені від проходження державної підсумкової атестації.</a:t>
            </a:r>
            <a:endParaRPr lang="en-US" sz="850" dirty="0"/>
          </a:p>
        </p:txBody>
      </p:sp>
      <p:sp>
        <p:nvSpPr>
          <p:cNvPr id="20" name="Text 17"/>
          <p:cNvSpPr/>
          <p:nvPr/>
        </p:nvSpPr>
        <p:spPr>
          <a:xfrm>
            <a:off x="396835" y="11521440"/>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Похвальними листами нагороджено 2 учениць гімназії (Отачук Аліну, Сороколат Єлизавету).</a:t>
            </a:r>
            <a:endParaRPr lang="en-US" sz="850" dirty="0"/>
          </a:p>
        </p:txBody>
      </p:sp>
      <p:sp>
        <p:nvSpPr>
          <p:cNvPr id="21" name="Text 18"/>
          <p:cNvSpPr/>
          <p:nvPr/>
        </p:nvSpPr>
        <p:spPr>
          <a:xfrm>
            <a:off x="396835" y="11830407"/>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За результатами річного оцінювання у 2024/2025 н.р.:</a:t>
            </a:r>
            <a:endParaRPr lang="en-US" sz="850" dirty="0"/>
          </a:p>
        </p:txBody>
      </p:sp>
      <p:sp>
        <p:nvSpPr>
          <p:cNvPr id="22" name="Text 19"/>
          <p:cNvSpPr/>
          <p:nvPr/>
        </p:nvSpPr>
        <p:spPr>
          <a:xfrm>
            <a:off x="396835" y="12139374"/>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учні 9 класу отримали: 9 свідоцтв про здобуття базової середньої освіти звичайного зразка.</a:t>
            </a:r>
            <a:endParaRPr lang="en-US" sz="850" dirty="0"/>
          </a:p>
        </p:txBody>
      </p:sp>
      <p:sp>
        <p:nvSpPr>
          <p:cNvPr id="23" name="Text 20"/>
          <p:cNvSpPr/>
          <p:nvPr/>
        </p:nvSpPr>
        <p:spPr>
          <a:xfrm>
            <a:off x="396835" y="12448342"/>
            <a:ext cx="13836729" cy="362903"/>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Фактором негативного впливу на рівень навчальних досягнень учнів залишається недостатнє володіння і практичне втілення таких важливих педагогічних компетентностей як комунікативна, компетентність самоосвіти і саморозвитку, продуктивної та творчої діяльності.</a:t>
            </a:r>
            <a:endParaRPr lang="en-US" sz="850" dirty="0"/>
          </a:p>
        </p:txBody>
      </p:sp>
      <p:sp>
        <p:nvSpPr>
          <p:cNvPr id="24" name="Text 21"/>
          <p:cNvSpPr/>
          <p:nvPr/>
        </p:nvSpPr>
        <p:spPr>
          <a:xfrm>
            <a:off x="396835" y="12938760"/>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Ще однією причиною, на мою думку, є недосконала форма дистанційного навчання або повна відсутність можливості такого навчання у частини учнів і повна безконтрольність з боку батьків за навчанням дітей.</a:t>
            </a:r>
            <a:endParaRPr lang="en-US" sz="850" dirty="0"/>
          </a:p>
        </p:txBody>
      </p:sp>
      <p:sp>
        <p:nvSpPr>
          <p:cNvPr id="25" name="Text 22"/>
          <p:cNvSpPr/>
          <p:nvPr/>
        </p:nvSpPr>
        <p:spPr>
          <a:xfrm>
            <a:off x="396835" y="13247727"/>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З усіма учнями та їх батьками, які мають оцінки середнього рівня, класними керівниками були проведені індивідуальні бесіди, вчителями-предметниками додаткові заняття з предметів, задані індивідуальні завдання.</a:t>
            </a:r>
            <a:endParaRPr lang="en-US" sz="850" dirty="0"/>
          </a:p>
        </p:txBody>
      </p:sp>
      <p:sp>
        <p:nvSpPr>
          <p:cNvPr id="26" name="Text 23"/>
          <p:cNvSpPr/>
          <p:nvPr/>
        </p:nvSpPr>
        <p:spPr>
          <a:xfrm>
            <a:off x="396835" y="13556694"/>
            <a:ext cx="13836729" cy="362903"/>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У наступному навчальному році керівникам методичних об’єднань рекомендовано обговорити на засіданнях ШМО підсумки навчальних досягнень учнів та шляхи підвищення ефективності уроків. Всім вчителям-предметникам підвищувати результативність кожного уроку та урізноманітнювати форми індивідуального підходу до навчання.</a:t>
            </a:r>
            <a:endParaRPr lang="en-US" sz="8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Text 0"/>
          <p:cNvSpPr/>
          <p:nvPr/>
        </p:nvSpPr>
        <p:spPr>
          <a:xfrm>
            <a:off x="539353" y="509826"/>
            <a:ext cx="8244959" cy="481608"/>
          </a:xfrm>
          <a:prstGeom prst="rect">
            <a:avLst/>
          </a:prstGeom>
          <a:noFill/>
          <a:ln/>
        </p:spPr>
        <p:txBody>
          <a:bodyPr wrap="none" lIns="0" tIns="0" rIns="0" bIns="0" rtlCol="0" anchor="t"/>
          <a:lstStyle/>
          <a:p>
            <a:pPr marL="0" indent="0" algn="l">
              <a:lnSpc>
                <a:spcPts val="3750"/>
              </a:lnSpc>
              <a:buNone/>
            </a:pPr>
            <a:r>
              <a:rPr lang="en-US" sz="3000" dirty="0">
                <a:solidFill>
                  <a:srgbClr val="233E32"/>
                </a:solidFill>
                <a:latin typeface="Alice" pitchFamily="34" charset="0"/>
                <a:ea typeface="Alice" pitchFamily="34" charset="-122"/>
                <a:cs typeface="Alice" pitchFamily="34" charset="-120"/>
              </a:rPr>
              <a:t>Організація роботи Нової Української Школи</a:t>
            </a:r>
            <a:endParaRPr lang="en-US" sz="3000" dirty="0"/>
          </a:p>
        </p:txBody>
      </p:sp>
      <p:sp>
        <p:nvSpPr>
          <p:cNvPr id="3" name="Shape 1"/>
          <p:cNvSpPr/>
          <p:nvPr/>
        </p:nvSpPr>
        <p:spPr>
          <a:xfrm>
            <a:off x="539353" y="1299686"/>
            <a:ext cx="346710" cy="346710"/>
          </a:xfrm>
          <a:prstGeom prst="roundRect">
            <a:avLst>
              <a:gd name="adj" fmla="val 6668"/>
            </a:avLst>
          </a:prstGeom>
          <a:solidFill>
            <a:srgbClr val="F0EDE6"/>
          </a:solidFill>
          <a:ln/>
        </p:spPr>
      </p:sp>
      <p:pic>
        <p:nvPicPr>
          <p:cNvPr id="4" name="Image 0" descr="preencoded.png"/>
          <p:cNvPicPr>
            <a:picLocks noChangeAspect="1"/>
          </p:cNvPicPr>
          <p:nvPr/>
        </p:nvPicPr>
        <p:blipFill>
          <a:blip r:embed="rId3"/>
          <a:stretch>
            <a:fillRect/>
          </a:stretch>
        </p:blipFill>
        <p:spPr>
          <a:xfrm>
            <a:off x="597158" y="1328559"/>
            <a:ext cx="231100" cy="288965"/>
          </a:xfrm>
          <a:prstGeom prst="rect">
            <a:avLst/>
          </a:prstGeom>
        </p:spPr>
      </p:pic>
      <p:sp>
        <p:nvSpPr>
          <p:cNvPr id="5" name="Text 2"/>
          <p:cNvSpPr/>
          <p:nvPr/>
        </p:nvSpPr>
        <p:spPr>
          <a:xfrm>
            <a:off x="1040130" y="1352550"/>
            <a:ext cx="1926550" cy="240744"/>
          </a:xfrm>
          <a:prstGeom prst="rect">
            <a:avLst/>
          </a:prstGeom>
          <a:noFill/>
          <a:ln/>
        </p:spPr>
        <p:txBody>
          <a:bodyPr wrap="none" lIns="0" tIns="0" rIns="0" bIns="0" rtlCol="0" anchor="t"/>
          <a:lstStyle/>
          <a:p>
            <a:pPr marL="0" indent="0" algn="l">
              <a:lnSpc>
                <a:spcPts val="1850"/>
              </a:lnSpc>
              <a:buNone/>
            </a:pPr>
            <a:r>
              <a:rPr lang="en-US" sz="1500" dirty="0">
                <a:solidFill>
                  <a:srgbClr val="2C2821"/>
                </a:solidFill>
                <a:latin typeface="Alice" pitchFamily="34" charset="0"/>
                <a:ea typeface="Alice" pitchFamily="34" charset="-122"/>
                <a:cs typeface="Alice" pitchFamily="34" charset="-120"/>
              </a:rPr>
              <a:t>Ключова реформа</a:t>
            </a:r>
            <a:endParaRPr lang="en-US" sz="1500" dirty="0"/>
          </a:p>
        </p:txBody>
      </p:sp>
      <p:sp>
        <p:nvSpPr>
          <p:cNvPr id="6" name="Text 3"/>
          <p:cNvSpPr/>
          <p:nvPr/>
        </p:nvSpPr>
        <p:spPr>
          <a:xfrm>
            <a:off x="1040130" y="1685687"/>
            <a:ext cx="6178748" cy="740093"/>
          </a:xfrm>
          <a:prstGeom prst="rect">
            <a:avLst/>
          </a:prstGeom>
          <a:noFill/>
          <a:ln/>
        </p:spPr>
        <p:txBody>
          <a:bodyPr wrap="square" lIns="0" tIns="0" rIns="0" bIns="0" rtlCol="0" anchor="t"/>
          <a:lstStyle/>
          <a:p>
            <a:pPr marL="0" indent="0" algn="l">
              <a:lnSpc>
                <a:spcPts val="1900"/>
              </a:lnSpc>
              <a:buNone/>
            </a:pPr>
            <a:r>
              <a:rPr lang="en-US" sz="1200" dirty="0">
                <a:solidFill>
                  <a:srgbClr val="2C2821"/>
                </a:solidFill>
                <a:latin typeface="Lora" pitchFamily="34" charset="0"/>
                <a:ea typeface="Lora" pitchFamily="34" charset="-122"/>
                <a:cs typeface="Lora" pitchFamily="34" charset="-120"/>
              </a:rPr>
              <a:t>Нова українська школа – це ключова реформа Міністерства освіти й науки. Головна мета – створити школу, у якій буде приємно навчатись і яка даватиме учням не тільки знання, а й уміння застосовувати їх у житті.</a:t>
            </a:r>
            <a:endParaRPr lang="en-US" sz="1200" dirty="0"/>
          </a:p>
        </p:txBody>
      </p:sp>
      <p:sp>
        <p:nvSpPr>
          <p:cNvPr id="7" name="Shape 4"/>
          <p:cNvSpPr/>
          <p:nvPr/>
        </p:nvSpPr>
        <p:spPr>
          <a:xfrm>
            <a:off x="7411522" y="1299686"/>
            <a:ext cx="346710" cy="346710"/>
          </a:xfrm>
          <a:prstGeom prst="roundRect">
            <a:avLst>
              <a:gd name="adj" fmla="val 6668"/>
            </a:avLst>
          </a:prstGeom>
          <a:solidFill>
            <a:srgbClr val="F0EDE6"/>
          </a:solidFill>
          <a:ln/>
        </p:spPr>
      </p:sp>
      <p:pic>
        <p:nvPicPr>
          <p:cNvPr id="8" name="Image 1" descr="preencoded.png"/>
          <p:cNvPicPr>
            <a:picLocks noChangeAspect="1"/>
          </p:cNvPicPr>
          <p:nvPr/>
        </p:nvPicPr>
        <p:blipFill>
          <a:blip r:embed="rId4"/>
          <a:stretch>
            <a:fillRect/>
          </a:stretch>
        </p:blipFill>
        <p:spPr>
          <a:xfrm>
            <a:off x="7469326" y="1328559"/>
            <a:ext cx="231100" cy="288965"/>
          </a:xfrm>
          <a:prstGeom prst="rect">
            <a:avLst/>
          </a:prstGeom>
        </p:spPr>
      </p:pic>
      <p:sp>
        <p:nvSpPr>
          <p:cNvPr id="9" name="Text 5"/>
          <p:cNvSpPr/>
          <p:nvPr/>
        </p:nvSpPr>
        <p:spPr>
          <a:xfrm>
            <a:off x="7912298" y="1352550"/>
            <a:ext cx="2481143" cy="240744"/>
          </a:xfrm>
          <a:prstGeom prst="rect">
            <a:avLst/>
          </a:prstGeom>
          <a:noFill/>
          <a:ln/>
        </p:spPr>
        <p:txBody>
          <a:bodyPr wrap="none" lIns="0" tIns="0" rIns="0" bIns="0" rtlCol="0" anchor="t"/>
          <a:lstStyle/>
          <a:p>
            <a:pPr marL="0" indent="0" algn="l">
              <a:lnSpc>
                <a:spcPts val="1850"/>
              </a:lnSpc>
              <a:buNone/>
            </a:pPr>
            <a:r>
              <a:rPr lang="en-US" sz="1500" dirty="0">
                <a:solidFill>
                  <a:srgbClr val="2C2821"/>
                </a:solidFill>
                <a:latin typeface="Alice" pitchFamily="34" charset="0"/>
                <a:ea typeface="Alice" pitchFamily="34" charset="-122"/>
                <a:cs typeface="Alice" pitchFamily="34" charset="-120"/>
              </a:rPr>
              <a:t>Розвиток компетентностей</a:t>
            </a:r>
            <a:endParaRPr lang="en-US" sz="1500" dirty="0"/>
          </a:p>
        </p:txBody>
      </p:sp>
      <p:sp>
        <p:nvSpPr>
          <p:cNvPr id="10" name="Text 6"/>
          <p:cNvSpPr/>
          <p:nvPr/>
        </p:nvSpPr>
        <p:spPr>
          <a:xfrm>
            <a:off x="7912298" y="1685687"/>
            <a:ext cx="6178748" cy="493395"/>
          </a:xfrm>
          <a:prstGeom prst="rect">
            <a:avLst/>
          </a:prstGeom>
          <a:noFill/>
          <a:ln/>
        </p:spPr>
        <p:txBody>
          <a:bodyPr wrap="square" lIns="0" tIns="0" rIns="0" bIns="0" rtlCol="0" anchor="t"/>
          <a:lstStyle/>
          <a:p>
            <a:pPr marL="0" indent="0" algn="l">
              <a:lnSpc>
                <a:spcPts val="1900"/>
              </a:lnSpc>
              <a:buNone/>
            </a:pPr>
            <a:r>
              <a:rPr lang="en-US" sz="1200" dirty="0">
                <a:solidFill>
                  <a:srgbClr val="2C2821"/>
                </a:solidFill>
                <a:latin typeface="Lora" pitchFamily="34" charset="0"/>
                <a:ea typeface="Lora" pitchFamily="34" charset="-122"/>
                <a:cs typeface="Lora" pitchFamily="34" charset="-120"/>
              </a:rPr>
              <a:t>Це школа розвитку компетентностей та інтегрованого навчання — навчити дитину користуватися набутими знаннями в житті, а не зазубрювати матеріал.</a:t>
            </a:r>
            <a:endParaRPr lang="en-US" sz="1200" dirty="0"/>
          </a:p>
        </p:txBody>
      </p:sp>
      <p:sp>
        <p:nvSpPr>
          <p:cNvPr id="11" name="Shape 7"/>
          <p:cNvSpPr/>
          <p:nvPr/>
        </p:nvSpPr>
        <p:spPr>
          <a:xfrm>
            <a:off x="539353" y="2734032"/>
            <a:ext cx="346710" cy="346710"/>
          </a:xfrm>
          <a:prstGeom prst="roundRect">
            <a:avLst>
              <a:gd name="adj" fmla="val 6668"/>
            </a:avLst>
          </a:prstGeom>
          <a:solidFill>
            <a:srgbClr val="F0EDE6"/>
          </a:solidFill>
          <a:ln/>
        </p:spPr>
      </p:sp>
      <p:pic>
        <p:nvPicPr>
          <p:cNvPr id="12" name="Image 2" descr="preencoded.png"/>
          <p:cNvPicPr>
            <a:picLocks noChangeAspect="1"/>
          </p:cNvPicPr>
          <p:nvPr/>
        </p:nvPicPr>
        <p:blipFill>
          <a:blip r:embed="rId5"/>
          <a:stretch>
            <a:fillRect/>
          </a:stretch>
        </p:blipFill>
        <p:spPr>
          <a:xfrm>
            <a:off x="597158" y="2762905"/>
            <a:ext cx="231100" cy="288965"/>
          </a:xfrm>
          <a:prstGeom prst="rect">
            <a:avLst/>
          </a:prstGeom>
        </p:spPr>
      </p:pic>
      <p:sp>
        <p:nvSpPr>
          <p:cNvPr id="13" name="Text 8"/>
          <p:cNvSpPr/>
          <p:nvPr/>
        </p:nvSpPr>
        <p:spPr>
          <a:xfrm>
            <a:off x="1040130" y="2786896"/>
            <a:ext cx="1926550" cy="240744"/>
          </a:xfrm>
          <a:prstGeom prst="rect">
            <a:avLst/>
          </a:prstGeom>
          <a:noFill/>
          <a:ln/>
        </p:spPr>
        <p:txBody>
          <a:bodyPr wrap="none" lIns="0" tIns="0" rIns="0" bIns="0" rtlCol="0" anchor="t"/>
          <a:lstStyle/>
          <a:p>
            <a:pPr marL="0" indent="0" algn="l">
              <a:lnSpc>
                <a:spcPts val="1850"/>
              </a:lnSpc>
              <a:buNone/>
            </a:pPr>
            <a:r>
              <a:rPr lang="en-US" sz="1500" dirty="0">
                <a:solidFill>
                  <a:srgbClr val="2C2821"/>
                </a:solidFill>
                <a:latin typeface="Alice" pitchFamily="34" charset="0"/>
                <a:ea typeface="Alice" pitchFamily="34" charset="-122"/>
                <a:cs typeface="Alice" pitchFamily="34" charset="-120"/>
              </a:rPr>
              <a:t>Нові підходи</a:t>
            </a:r>
            <a:endParaRPr lang="en-US" sz="1500" dirty="0"/>
          </a:p>
        </p:txBody>
      </p:sp>
      <p:sp>
        <p:nvSpPr>
          <p:cNvPr id="14" name="Text 9"/>
          <p:cNvSpPr/>
          <p:nvPr/>
        </p:nvSpPr>
        <p:spPr>
          <a:xfrm>
            <a:off x="1040130" y="3120033"/>
            <a:ext cx="6178748" cy="986790"/>
          </a:xfrm>
          <a:prstGeom prst="rect">
            <a:avLst/>
          </a:prstGeom>
          <a:noFill/>
          <a:ln/>
        </p:spPr>
        <p:txBody>
          <a:bodyPr wrap="square" lIns="0" tIns="0" rIns="0" bIns="0" rtlCol="0" anchor="t"/>
          <a:lstStyle/>
          <a:p>
            <a:pPr marL="0" indent="0" algn="l">
              <a:lnSpc>
                <a:spcPts val="1900"/>
              </a:lnSpc>
              <a:buNone/>
            </a:pPr>
            <a:r>
              <a:rPr lang="en-US" sz="1200" dirty="0">
                <a:solidFill>
                  <a:srgbClr val="2C2821"/>
                </a:solidFill>
                <a:latin typeface="Lora" pitchFamily="34" charset="0"/>
                <a:ea typeface="Lora" pitchFamily="34" charset="-122"/>
                <a:cs typeface="Lora" pitchFamily="34" charset="-120"/>
              </a:rPr>
              <a:t>З цією метою педагогічні працівники застосовують нові підходи й методики викладання. У центрі – інтегроване тематично-проектне навчання. Інтеграція дає змогу дитині сприймати предмети і явища цілісно, різнобічно, системно та емоційно.</a:t>
            </a:r>
            <a:endParaRPr lang="en-US" sz="1200" dirty="0"/>
          </a:p>
        </p:txBody>
      </p:sp>
      <p:sp>
        <p:nvSpPr>
          <p:cNvPr id="15" name="Shape 10"/>
          <p:cNvSpPr/>
          <p:nvPr/>
        </p:nvSpPr>
        <p:spPr>
          <a:xfrm>
            <a:off x="7411522" y="2734032"/>
            <a:ext cx="346710" cy="346710"/>
          </a:xfrm>
          <a:prstGeom prst="roundRect">
            <a:avLst>
              <a:gd name="adj" fmla="val 6668"/>
            </a:avLst>
          </a:prstGeom>
          <a:solidFill>
            <a:srgbClr val="F0EDE6"/>
          </a:solidFill>
          <a:ln/>
        </p:spPr>
      </p:sp>
      <p:pic>
        <p:nvPicPr>
          <p:cNvPr id="16" name="Image 3" descr="preencoded.png"/>
          <p:cNvPicPr>
            <a:picLocks noChangeAspect="1"/>
          </p:cNvPicPr>
          <p:nvPr/>
        </p:nvPicPr>
        <p:blipFill>
          <a:blip r:embed="rId6"/>
          <a:stretch>
            <a:fillRect/>
          </a:stretch>
        </p:blipFill>
        <p:spPr>
          <a:xfrm>
            <a:off x="7469326" y="2762905"/>
            <a:ext cx="231100" cy="288965"/>
          </a:xfrm>
          <a:prstGeom prst="rect">
            <a:avLst/>
          </a:prstGeom>
        </p:spPr>
      </p:pic>
      <p:sp>
        <p:nvSpPr>
          <p:cNvPr id="17" name="Text 11"/>
          <p:cNvSpPr/>
          <p:nvPr/>
        </p:nvSpPr>
        <p:spPr>
          <a:xfrm>
            <a:off x="7912298" y="2786896"/>
            <a:ext cx="1926550" cy="240744"/>
          </a:xfrm>
          <a:prstGeom prst="rect">
            <a:avLst/>
          </a:prstGeom>
          <a:noFill/>
          <a:ln/>
        </p:spPr>
        <p:txBody>
          <a:bodyPr wrap="none" lIns="0" tIns="0" rIns="0" bIns="0" rtlCol="0" anchor="t"/>
          <a:lstStyle/>
          <a:p>
            <a:pPr marL="0" indent="0" algn="l">
              <a:lnSpc>
                <a:spcPts val="1850"/>
              </a:lnSpc>
              <a:buNone/>
            </a:pPr>
            <a:r>
              <a:rPr lang="en-US" sz="1500" dirty="0">
                <a:solidFill>
                  <a:srgbClr val="2C2821"/>
                </a:solidFill>
                <a:latin typeface="Alice" pitchFamily="34" charset="0"/>
                <a:ea typeface="Alice" pitchFamily="34" charset="-122"/>
                <a:cs typeface="Alice" pitchFamily="34" charset="-120"/>
              </a:rPr>
              <a:t>Школа для учнів</a:t>
            </a:r>
            <a:endParaRPr lang="en-US" sz="1500" dirty="0"/>
          </a:p>
        </p:txBody>
      </p:sp>
      <p:sp>
        <p:nvSpPr>
          <p:cNvPr id="18" name="Text 12"/>
          <p:cNvSpPr/>
          <p:nvPr/>
        </p:nvSpPr>
        <p:spPr>
          <a:xfrm>
            <a:off x="7912298" y="3120033"/>
            <a:ext cx="6178748" cy="740093"/>
          </a:xfrm>
          <a:prstGeom prst="rect">
            <a:avLst/>
          </a:prstGeom>
          <a:noFill/>
          <a:ln/>
        </p:spPr>
        <p:txBody>
          <a:bodyPr wrap="square" lIns="0" tIns="0" rIns="0" bIns="0" rtlCol="0" anchor="t"/>
          <a:lstStyle/>
          <a:p>
            <a:pPr marL="0" indent="0" algn="l">
              <a:lnSpc>
                <a:spcPts val="1900"/>
              </a:lnSpc>
              <a:buNone/>
            </a:pPr>
            <a:r>
              <a:rPr lang="en-US" sz="1200" dirty="0">
                <a:solidFill>
                  <a:srgbClr val="2C2821"/>
                </a:solidFill>
                <a:latin typeface="Lora" pitchFamily="34" charset="0"/>
                <a:ea typeface="Lora" pitchFamily="34" charset="-122"/>
                <a:cs typeface="Lora" pitchFamily="34" charset="-120"/>
              </a:rPr>
              <a:t>НУШ – це школа, до якої приємно ходити здобувачам освіти на навчання. Тут прислухаються до їхньої думки, вчать критично мислити, не боятись висловлювати власну думку та бути відповідальними.</a:t>
            </a:r>
            <a:endParaRPr lang="en-US" sz="1200" dirty="0"/>
          </a:p>
        </p:txBody>
      </p:sp>
      <p:sp>
        <p:nvSpPr>
          <p:cNvPr id="19" name="Text 13"/>
          <p:cNvSpPr/>
          <p:nvPr/>
        </p:nvSpPr>
        <p:spPr>
          <a:xfrm>
            <a:off x="539353" y="4280178"/>
            <a:ext cx="13551694" cy="740093"/>
          </a:xfrm>
          <a:prstGeom prst="rect">
            <a:avLst/>
          </a:prstGeom>
          <a:noFill/>
          <a:ln/>
        </p:spPr>
        <p:txBody>
          <a:bodyPr wrap="square" lIns="0" tIns="0" rIns="0" bIns="0" rtlCol="0" anchor="t"/>
          <a:lstStyle/>
          <a:p>
            <a:pPr marL="0" indent="0" algn="l">
              <a:lnSpc>
                <a:spcPts val="1900"/>
              </a:lnSpc>
              <a:buNone/>
            </a:pPr>
            <a:r>
              <a:rPr lang="en-US" sz="1200" dirty="0">
                <a:solidFill>
                  <a:srgbClr val="2C2821"/>
                </a:solidFill>
                <a:latin typeface="Lora" pitchFamily="34" charset="0"/>
                <a:ea typeface="Lora" pitchFamily="34" charset="-122"/>
                <a:cs typeface="Lora" pitchFamily="34" charset="-120"/>
              </a:rPr>
              <a:t>Формування ключових предметних компетентностей зумовлене активним впровадженням інноваційних методів та новітніх технологій навчання. Учителі НУШ навчаються на платформі Edera </a:t>
            </a:r>
            <a:r>
              <a:rPr lang="en-US" sz="1200" u="sng" dirty="0">
                <a:solidFill>
                  <a:srgbClr val="1B5F39"/>
                </a:solidFill>
                <a:latin typeface="Lora" pitchFamily="34" charset="0"/>
                <a:ea typeface="Lora" pitchFamily="34" charset="-122"/>
                <a:cs typeface="Lora" pitchFamily="34" charset="-120"/>
                <a:hlinkClick r:id="rId7">
                  <a:extLst>
                    <a:ext uri="{A12FA001-AC4F-418D-AE19-62706E023703}">
                      <ahyp:hlinkClr xmlns:ahyp="http://schemas.microsoft.com/office/drawing/2018/hyperlinkcolor" xmlns="" val="tx"/>
                    </a:ext>
                  </a:extLst>
                </a:hlinkClick>
              </a:rPr>
              <a:t>www.ed-era.com</a:t>
            </a:r>
            <a:r>
              <a:rPr lang="en-US" sz="1200" dirty="0">
                <a:solidFill>
                  <a:srgbClr val="2C2821"/>
                </a:solidFill>
                <a:latin typeface="Lora" pitchFamily="34" charset="0"/>
                <a:ea typeface="Lora" pitchFamily="34" charset="-122"/>
                <a:cs typeface="Lora" pitchFamily="34" charset="-120"/>
              </a:rPr>
              <a:t>, проходять курси у КВНЗ «ХАНО», здобували та поповнювали нові компетентності самоосвітою, здійснюючи дистанційне навчання, ознайомлюючись з модельними програмами Нової української школи, вивчаючи специфіку навчання в рамках інтегрованих курсів для здобувачів освіти.</a:t>
            </a:r>
            <a:endParaRPr lang="en-US" sz="1200" dirty="0"/>
          </a:p>
        </p:txBody>
      </p:sp>
      <p:sp>
        <p:nvSpPr>
          <p:cNvPr id="20" name="Text 14"/>
          <p:cNvSpPr/>
          <p:nvPr/>
        </p:nvSpPr>
        <p:spPr>
          <a:xfrm>
            <a:off x="539353" y="5251371"/>
            <a:ext cx="7284244" cy="240744"/>
          </a:xfrm>
          <a:prstGeom prst="rect">
            <a:avLst/>
          </a:prstGeom>
          <a:noFill/>
          <a:ln/>
        </p:spPr>
        <p:txBody>
          <a:bodyPr wrap="none" lIns="0" tIns="0" rIns="0" bIns="0" rtlCol="0" anchor="t"/>
          <a:lstStyle/>
          <a:p>
            <a:pPr marL="0" indent="0" algn="l">
              <a:lnSpc>
                <a:spcPts val="1850"/>
              </a:lnSpc>
              <a:buNone/>
            </a:pPr>
            <a:r>
              <a:rPr lang="en-US" sz="1500" dirty="0">
                <a:solidFill>
                  <a:srgbClr val="233E32"/>
                </a:solidFill>
                <a:latin typeface="Alice" pitchFamily="34" charset="0"/>
                <a:ea typeface="Alice" pitchFamily="34" charset="-122"/>
                <a:cs typeface="Alice" pitchFamily="34" charset="-120"/>
              </a:rPr>
              <a:t>Пріоритетні напрямками роботи вчителів НУШ на наступний рік залишаються:</a:t>
            </a:r>
            <a:endParaRPr lang="en-US" sz="1500" dirty="0"/>
          </a:p>
        </p:txBody>
      </p:sp>
      <p:sp>
        <p:nvSpPr>
          <p:cNvPr id="21" name="Text 15"/>
          <p:cNvSpPr/>
          <p:nvPr/>
        </p:nvSpPr>
        <p:spPr>
          <a:xfrm>
            <a:off x="539353" y="5723215"/>
            <a:ext cx="13551694" cy="246698"/>
          </a:xfrm>
          <a:prstGeom prst="rect">
            <a:avLst/>
          </a:prstGeom>
          <a:noFill/>
          <a:ln/>
        </p:spPr>
        <p:txBody>
          <a:bodyPr wrap="none" lIns="0" tIns="0" rIns="0" bIns="0" rtlCol="0" anchor="t"/>
          <a:lstStyle/>
          <a:p>
            <a:pPr marL="342900" indent="-342900" algn="l">
              <a:lnSpc>
                <a:spcPts val="1900"/>
              </a:lnSpc>
              <a:buSzPct val="100000"/>
              <a:buFont typeface="+mj-lt"/>
              <a:buAutoNum type="arabicPeriod"/>
            </a:pPr>
            <a:r>
              <a:rPr lang="en-US" sz="1200" dirty="0">
                <a:solidFill>
                  <a:srgbClr val="2C2821"/>
                </a:solidFill>
                <a:latin typeface="Lora" pitchFamily="34" charset="0"/>
                <a:ea typeface="Lora" pitchFamily="34" charset="-122"/>
                <a:cs typeface="Lora" pitchFamily="34" charset="-120"/>
              </a:rPr>
              <a:t>Використання технологій продуктивного навчання учнів з метою стимулювання їх креативності (формування галузевих компетентностей).</a:t>
            </a:r>
            <a:endParaRPr lang="en-US" sz="1200" dirty="0"/>
          </a:p>
        </p:txBody>
      </p:sp>
      <p:sp>
        <p:nvSpPr>
          <p:cNvPr id="22" name="Text 16"/>
          <p:cNvSpPr/>
          <p:nvPr/>
        </p:nvSpPr>
        <p:spPr>
          <a:xfrm>
            <a:off x="539353" y="6023848"/>
            <a:ext cx="13551694" cy="246698"/>
          </a:xfrm>
          <a:prstGeom prst="rect">
            <a:avLst/>
          </a:prstGeom>
          <a:noFill/>
          <a:ln/>
        </p:spPr>
        <p:txBody>
          <a:bodyPr wrap="none" lIns="0" tIns="0" rIns="0" bIns="0" rtlCol="0" anchor="t"/>
          <a:lstStyle/>
          <a:p>
            <a:pPr marL="342900" indent="-342900" algn="l">
              <a:lnSpc>
                <a:spcPts val="1900"/>
              </a:lnSpc>
              <a:buSzPct val="100000"/>
              <a:buFont typeface="+mj-lt"/>
              <a:buAutoNum type="arabicPeriod" startAt="2"/>
            </a:pPr>
            <a:r>
              <a:rPr lang="en-US" sz="1200" dirty="0">
                <a:solidFill>
                  <a:srgbClr val="2C2821"/>
                </a:solidFill>
                <a:latin typeface="Lora" pitchFamily="34" charset="0"/>
                <a:ea typeface="Lora" pitchFamily="34" charset="-122"/>
                <a:cs typeface="Lora" pitchFamily="34" charset="-120"/>
              </a:rPr>
              <a:t>Формування розвивального освітнього середовища для здійснення пошуково-дослідницької діяльності учнів та педагогів.</a:t>
            </a:r>
            <a:endParaRPr lang="en-US" sz="1200" dirty="0"/>
          </a:p>
        </p:txBody>
      </p:sp>
      <p:sp>
        <p:nvSpPr>
          <p:cNvPr id="23" name="Text 17"/>
          <p:cNvSpPr/>
          <p:nvPr/>
        </p:nvSpPr>
        <p:spPr>
          <a:xfrm>
            <a:off x="539353" y="6324481"/>
            <a:ext cx="13551694" cy="493395"/>
          </a:xfrm>
          <a:prstGeom prst="rect">
            <a:avLst/>
          </a:prstGeom>
          <a:noFill/>
          <a:ln/>
        </p:spPr>
        <p:txBody>
          <a:bodyPr wrap="square" lIns="0" tIns="0" rIns="0" bIns="0" rtlCol="0" anchor="t"/>
          <a:lstStyle/>
          <a:p>
            <a:pPr marL="342900" indent="-342900" algn="l">
              <a:lnSpc>
                <a:spcPts val="1900"/>
              </a:lnSpc>
              <a:buSzPct val="100000"/>
              <a:buFont typeface="+mj-lt"/>
              <a:buAutoNum type="arabicPeriod" startAt="3"/>
            </a:pPr>
            <a:r>
              <a:rPr lang="en-US" sz="1200" dirty="0">
                <a:solidFill>
                  <a:srgbClr val="2C2821"/>
                </a:solidFill>
                <a:latin typeface="Lora" pitchFamily="34" charset="0"/>
                <a:ea typeface="Lora" pitchFamily="34" charset="-122"/>
                <a:cs typeface="Lora" pitchFamily="34" charset="-120"/>
              </a:rPr>
              <a:t>Вивчення, втілення нових технологій навчання та виховання учнів в умовах НУШ, активне залучення педагогів до науково-дослідницької діяльності, як компоненту самовдосконалення та мотиваційної компетентності.</a:t>
            </a:r>
            <a:endParaRPr lang="en-US" sz="1200" dirty="0"/>
          </a:p>
        </p:txBody>
      </p:sp>
      <p:sp>
        <p:nvSpPr>
          <p:cNvPr id="24" name="Text 18"/>
          <p:cNvSpPr/>
          <p:nvPr/>
        </p:nvSpPr>
        <p:spPr>
          <a:xfrm>
            <a:off x="539353" y="6871811"/>
            <a:ext cx="13551694" cy="246698"/>
          </a:xfrm>
          <a:prstGeom prst="rect">
            <a:avLst/>
          </a:prstGeom>
          <a:noFill/>
          <a:ln/>
        </p:spPr>
        <p:txBody>
          <a:bodyPr wrap="none" lIns="0" tIns="0" rIns="0" bIns="0" rtlCol="0" anchor="t"/>
          <a:lstStyle/>
          <a:p>
            <a:pPr marL="342900" indent="-342900" algn="l">
              <a:lnSpc>
                <a:spcPts val="1900"/>
              </a:lnSpc>
              <a:buSzPct val="100000"/>
              <a:buFont typeface="+mj-lt"/>
              <a:buAutoNum type="arabicPeriod" startAt="4"/>
            </a:pPr>
            <a:r>
              <a:rPr lang="en-US" sz="1200" dirty="0">
                <a:solidFill>
                  <a:srgbClr val="2C2821"/>
                </a:solidFill>
                <a:latin typeface="Lora" pitchFamily="34" charset="0"/>
                <a:ea typeface="Lora" pitchFamily="34" charset="-122"/>
                <a:cs typeface="Lora" pitchFamily="34" charset="-120"/>
              </a:rPr>
              <a:t>Розвиток ключових та предметних компетентностей здобувачів освіти для реалізації діяльнісного, знаннєвого й ціннісного компонентів викладання предметів.</a:t>
            </a:r>
            <a:endParaRPr lang="en-US" sz="1200" dirty="0"/>
          </a:p>
        </p:txBody>
      </p:sp>
      <p:sp>
        <p:nvSpPr>
          <p:cNvPr id="25" name="Text 19"/>
          <p:cNvSpPr/>
          <p:nvPr/>
        </p:nvSpPr>
        <p:spPr>
          <a:xfrm>
            <a:off x="539353" y="7172444"/>
            <a:ext cx="13551694" cy="246698"/>
          </a:xfrm>
          <a:prstGeom prst="rect">
            <a:avLst/>
          </a:prstGeom>
          <a:noFill/>
          <a:ln/>
        </p:spPr>
        <p:txBody>
          <a:bodyPr wrap="none" lIns="0" tIns="0" rIns="0" bIns="0" rtlCol="0" anchor="t"/>
          <a:lstStyle/>
          <a:p>
            <a:pPr marL="342900" indent="-342900" algn="l">
              <a:lnSpc>
                <a:spcPts val="1900"/>
              </a:lnSpc>
              <a:buSzPct val="100000"/>
              <a:buFont typeface="+mj-lt"/>
              <a:buAutoNum type="arabicPeriod" startAt="5"/>
            </a:pPr>
            <a:r>
              <a:rPr lang="en-US" sz="1200" dirty="0">
                <a:solidFill>
                  <a:srgbClr val="2C2821"/>
                </a:solidFill>
                <a:latin typeface="Lora" pitchFamily="34" charset="0"/>
                <a:ea typeface="Lora" pitchFamily="34" charset="-122"/>
                <a:cs typeface="Lora" pitchFamily="34" charset="-120"/>
              </a:rPr>
              <a:t>Здійснення національно-патріотичного виховання на уроках з метою реалізації освітньої стратегії соціалізації особистості як члена громадянського суспільства.</a:t>
            </a:r>
            <a:endParaRPr lang="en-US" sz="1200" dirty="0"/>
          </a:p>
        </p:txBody>
      </p:sp>
      <p:sp>
        <p:nvSpPr>
          <p:cNvPr id="26" name="Text 20"/>
          <p:cNvSpPr/>
          <p:nvPr/>
        </p:nvSpPr>
        <p:spPr>
          <a:xfrm>
            <a:off x="539353" y="7473077"/>
            <a:ext cx="13551694" cy="246698"/>
          </a:xfrm>
          <a:prstGeom prst="rect">
            <a:avLst/>
          </a:prstGeom>
          <a:noFill/>
          <a:ln/>
        </p:spPr>
        <p:txBody>
          <a:bodyPr wrap="none" lIns="0" tIns="0" rIns="0" bIns="0" rtlCol="0" anchor="t"/>
          <a:lstStyle/>
          <a:p>
            <a:pPr marL="342900" indent="-342900" algn="l">
              <a:lnSpc>
                <a:spcPts val="1900"/>
              </a:lnSpc>
              <a:buSzPct val="100000"/>
              <a:buFont typeface="+mj-lt"/>
              <a:buAutoNum type="arabicPeriod" startAt="6"/>
            </a:pPr>
            <a:r>
              <a:rPr lang="en-US" sz="1200" dirty="0">
                <a:solidFill>
                  <a:srgbClr val="2C2821"/>
                </a:solidFill>
                <a:latin typeface="Lora" pitchFamily="34" charset="0"/>
                <a:ea typeface="Lora" pitchFamily="34" charset="-122"/>
                <a:cs typeface="Lora" pitchFamily="34" charset="-120"/>
              </a:rPr>
              <a:t>Формування здоров’язберігаючої компетентності дітей через здобуття доступних знань і уявлень про здоровий спосіб життя, основи безпеки життєдіяльності.</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Text 0"/>
          <p:cNvSpPr/>
          <p:nvPr/>
        </p:nvSpPr>
        <p:spPr>
          <a:xfrm>
            <a:off x="396835" y="441722"/>
            <a:ext cx="4808220" cy="354330"/>
          </a:xfrm>
          <a:prstGeom prst="rect">
            <a:avLst/>
          </a:prstGeom>
          <a:noFill/>
          <a:ln/>
        </p:spPr>
        <p:txBody>
          <a:bodyPr wrap="none" lIns="0" tIns="0" rIns="0" bIns="0" rtlCol="0" anchor="t"/>
          <a:lstStyle/>
          <a:p>
            <a:pPr marL="0" indent="0" algn="l">
              <a:lnSpc>
                <a:spcPts val="2750"/>
              </a:lnSpc>
              <a:buNone/>
            </a:pPr>
            <a:r>
              <a:rPr lang="en-US" sz="2200" dirty="0">
                <a:solidFill>
                  <a:srgbClr val="233E32"/>
                </a:solidFill>
                <a:latin typeface="Alice" pitchFamily="34" charset="0"/>
                <a:ea typeface="Alice" pitchFamily="34" charset="-122"/>
                <a:cs typeface="Alice" pitchFamily="34" charset="-120"/>
              </a:rPr>
              <a:t>Інформатизація освітнього процесу</a:t>
            </a:r>
            <a:endParaRPr lang="en-US" sz="2200" dirty="0"/>
          </a:p>
        </p:txBody>
      </p:sp>
      <p:pic>
        <p:nvPicPr>
          <p:cNvPr id="3" name="Image 0" descr="preencoded.png"/>
          <p:cNvPicPr>
            <a:picLocks noChangeAspect="1"/>
          </p:cNvPicPr>
          <p:nvPr/>
        </p:nvPicPr>
        <p:blipFill>
          <a:blip r:embed="rId3"/>
          <a:stretch>
            <a:fillRect/>
          </a:stretch>
        </p:blipFill>
        <p:spPr>
          <a:xfrm>
            <a:off x="396835" y="1022866"/>
            <a:ext cx="283488" cy="283488"/>
          </a:xfrm>
          <a:prstGeom prst="rect">
            <a:avLst/>
          </a:prstGeom>
        </p:spPr>
      </p:pic>
      <p:sp>
        <p:nvSpPr>
          <p:cNvPr id="4" name="Text 1"/>
          <p:cNvSpPr/>
          <p:nvPr/>
        </p:nvSpPr>
        <p:spPr>
          <a:xfrm>
            <a:off x="396835" y="1448038"/>
            <a:ext cx="1417558"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КУРС: Школа</a:t>
            </a:r>
            <a:endParaRPr lang="en-US" sz="1100" dirty="0"/>
          </a:p>
        </p:txBody>
      </p:sp>
      <p:sp>
        <p:nvSpPr>
          <p:cNvPr id="5" name="Text 2"/>
          <p:cNvSpPr/>
          <p:nvPr/>
        </p:nvSpPr>
        <p:spPr>
          <a:xfrm>
            <a:off x="396835" y="1693188"/>
            <a:ext cx="4517708" cy="907256"/>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У закладі використовується програма «КУРС: Школа» (відповідальна заступник директора з НВР Галина БІЛАШ), яка зареєстрована (Свідоцтво ВР № 01110 от 07.08.2009) та схвалена (№ 14/18-1597 від 23.04.2010) Міністерством освіти та науки України для використання в загальноосвітніх навчальних закладах. Наша гімназія приєднана до єдиної бази даних загальноосвітніх навчальних закладів.</a:t>
            </a:r>
            <a:endParaRPr lang="en-US" sz="850" dirty="0"/>
          </a:p>
        </p:txBody>
      </p:sp>
      <p:pic>
        <p:nvPicPr>
          <p:cNvPr id="6" name="Image 1" descr="preencoded.png"/>
          <p:cNvPicPr>
            <a:picLocks noChangeAspect="1"/>
          </p:cNvPicPr>
          <p:nvPr/>
        </p:nvPicPr>
        <p:blipFill>
          <a:blip r:embed="rId4"/>
          <a:stretch>
            <a:fillRect/>
          </a:stretch>
        </p:blipFill>
        <p:spPr>
          <a:xfrm>
            <a:off x="5056227" y="1022866"/>
            <a:ext cx="283488" cy="283488"/>
          </a:xfrm>
          <a:prstGeom prst="rect">
            <a:avLst/>
          </a:prstGeom>
        </p:spPr>
      </p:pic>
      <p:sp>
        <p:nvSpPr>
          <p:cNvPr id="7" name="Text 3"/>
          <p:cNvSpPr/>
          <p:nvPr/>
        </p:nvSpPr>
        <p:spPr>
          <a:xfrm>
            <a:off x="5056227" y="1448038"/>
            <a:ext cx="1669971"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Мобільний додаток Viber</a:t>
            </a:r>
            <a:endParaRPr lang="en-US" sz="1100" dirty="0"/>
          </a:p>
        </p:txBody>
      </p:sp>
      <p:sp>
        <p:nvSpPr>
          <p:cNvPr id="8" name="Text 4"/>
          <p:cNvSpPr/>
          <p:nvPr/>
        </p:nvSpPr>
        <p:spPr>
          <a:xfrm>
            <a:off x="5056227" y="1693188"/>
            <a:ext cx="4517827" cy="725805"/>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В закладі освіти за допомогою мобільного додатку Viber створено групу «Забродівська гімназія» (Юлія ЛУЧІШИНА), куди надходять всі необхідні матеріали про шкільні проблеми та доводяться до відома батьків педагогічні новини в освіті, створені групи для спілкування у соціальних мережах по класах.</a:t>
            </a:r>
            <a:endParaRPr lang="en-US" sz="850" dirty="0"/>
          </a:p>
        </p:txBody>
      </p:sp>
      <p:pic>
        <p:nvPicPr>
          <p:cNvPr id="9" name="Image 2" descr="preencoded.png"/>
          <p:cNvPicPr>
            <a:picLocks noChangeAspect="1"/>
          </p:cNvPicPr>
          <p:nvPr/>
        </p:nvPicPr>
        <p:blipFill>
          <a:blip r:embed="rId5"/>
          <a:stretch>
            <a:fillRect/>
          </a:stretch>
        </p:blipFill>
        <p:spPr>
          <a:xfrm>
            <a:off x="9715738" y="1022866"/>
            <a:ext cx="283488" cy="283488"/>
          </a:xfrm>
          <a:prstGeom prst="rect">
            <a:avLst/>
          </a:prstGeom>
        </p:spPr>
      </p:pic>
      <p:sp>
        <p:nvSpPr>
          <p:cNvPr id="10" name="Text 5"/>
          <p:cNvSpPr/>
          <p:nvPr/>
        </p:nvSpPr>
        <p:spPr>
          <a:xfrm>
            <a:off x="9715738" y="1448038"/>
            <a:ext cx="1588889"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Інтернет та комп'ютери</a:t>
            </a:r>
            <a:endParaRPr lang="en-US" sz="1100" dirty="0"/>
          </a:p>
        </p:txBody>
      </p:sp>
      <p:sp>
        <p:nvSpPr>
          <p:cNvPr id="11" name="Text 6"/>
          <p:cNvSpPr/>
          <p:nvPr/>
        </p:nvSpPr>
        <p:spPr>
          <a:xfrm>
            <a:off x="9715738" y="1693188"/>
            <a:ext cx="4517708" cy="1088708"/>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У школі функціонує комп’ютерний клас, мультимедійне обладнання. Всі комп’ютери підключено до мережі Інтернет. Значна частина методичної роботи, процес самоосвіти вчителів проводяться он-лайн. При вивченні окремих тем учні отримували домашні завдання, у ході виконання яких використовувався комп’ютер. Активно використовувались комп’ютерні технології при проведенні предметних олімпіад, дистанційного навчання.</a:t>
            </a:r>
            <a:endParaRPr lang="en-US" sz="850" dirty="0"/>
          </a:p>
        </p:txBody>
      </p:sp>
      <p:sp>
        <p:nvSpPr>
          <p:cNvPr id="12" name="Text 7"/>
          <p:cNvSpPr/>
          <p:nvPr/>
        </p:nvSpPr>
        <p:spPr>
          <a:xfrm>
            <a:off x="396835" y="2909411"/>
            <a:ext cx="13836729" cy="544354"/>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Відповідно до Закону України «Про Національну програму інформатизації», Указів Президента України «Про невідкладні заходи щодо забезпечення функціонування та розвитку освіти в Україні», «Про першочергові завдання щодо впровадження новітніх інформаційних технологій», «Про додаткові заходи щодо підвищення якості освіти», Концепції розвитку дистанційної освіти в Україні, пріоритетними напрямками діяльності закладу освіти в 2024/2025 навчальному році щодо впровадження нових освітніх технологій як і в минулому році були:</a:t>
            </a:r>
            <a:endParaRPr lang="en-US" sz="850" dirty="0"/>
          </a:p>
        </p:txBody>
      </p:sp>
      <p:sp>
        <p:nvSpPr>
          <p:cNvPr id="13" name="Text 8"/>
          <p:cNvSpPr/>
          <p:nvPr/>
        </p:nvSpPr>
        <p:spPr>
          <a:xfrm>
            <a:off x="396835" y="3581281"/>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використання інформаційних технологій для розвитку дистанційного навчання;</a:t>
            </a:r>
            <a:endParaRPr lang="en-US" sz="850" dirty="0"/>
          </a:p>
        </p:txBody>
      </p:sp>
      <p:sp>
        <p:nvSpPr>
          <p:cNvPr id="14" name="Text 9"/>
          <p:cNvSpPr/>
          <p:nvPr/>
        </p:nvSpPr>
        <p:spPr>
          <a:xfrm>
            <a:off x="396835" y="3802380"/>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формування інформаційної культури учнів та педагогічних працівників, забезпечення їх інформаційних потреб;</a:t>
            </a:r>
            <a:endParaRPr lang="en-US" sz="850" dirty="0"/>
          </a:p>
        </p:txBody>
      </p:sp>
      <p:sp>
        <p:nvSpPr>
          <p:cNvPr id="15" name="Text 10"/>
          <p:cNvSpPr/>
          <p:nvPr/>
        </p:nvSpPr>
        <p:spPr>
          <a:xfrm>
            <a:off x="396835" y="4023479"/>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удосконалення інформаційно-методичного забезпечення освітнього процесу;</a:t>
            </a:r>
            <a:endParaRPr lang="en-US" sz="850" dirty="0"/>
          </a:p>
        </p:txBody>
      </p:sp>
      <p:sp>
        <p:nvSpPr>
          <p:cNvPr id="16" name="Text 11"/>
          <p:cNvSpPr/>
          <p:nvPr/>
        </p:nvSpPr>
        <p:spPr>
          <a:xfrm>
            <a:off x="396835" y="4244578"/>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оптимізація освітнього менеджменту на основі використання сучасних інформаційних технології в управлінській діяльності;</a:t>
            </a:r>
            <a:endParaRPr lang="en-US" sz="850" dirty="0"/>
          </a:p>
        </p:txBody>
      </p:sp>
      <p:sp>
        <p:nvSpPr>
          <p:cNvPr id="17" name="Text 12"/>
          <p:cNvSpPr/>
          <p:nvPr/>
        </p:nvSpPr>
        <p:spPr>
          <a:xfrm>
            <a:off x="396835" y="4553545"/>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Головною метою закладу освіти є надання нового підходу до інформатизації системи освіти, що передбачає виконання наступних складових:</a:t>
            </a:r>
            <a:endParaRPr lang="en-US" sz="850" dirty="0"/>
          </a:p>
        </p:txBody>
      </p:sp>
      <p:sp>
        <p:nvSpPr>
          <p:cNvPr id="18" name="Text 13"/>
          <p:cNvSpPr/>
          <p:nvPr/>
        </p:nvSpPr>
        <p:spPr>
          <a:xfrm>
            <a:off x="396835" y="4862512"/>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забезпечення проведення освітнього процесу в умовах змішаного режиму роботи школи;</a:t>
            </a:r>
            <a:endParaRPr lang="en-US" sz="850" dirty="0"/>
          </a:p>
        </p:txBody>
      </p:sp>
      <p:sp>
        <p:nvSpPr>
          <p:cNvPr id="19" name="Text 14"/>
          <p:cNvSpPr/>
          <p:nvPr/>
        </p:nvSpPr>
        <p:spPr>
          <a:xfrm>
            <a:off x="396835" y="5083612"/>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створення умов для оволодіння учнями та вчителями сучасними інформаційними і комунікаційними технологіями;</a:t>
            </a:r>
            <a:endParaRPr lang="en-US" sz="850" dirty="0"/>
          </a:p>
        </p:txBody>
      </p:sp>
      <p:sp>
        <p:nvSpPr>
          <p:cNvPr id="20" name="Text 15"/>
          <p:cNvSpPr/>
          <p:nvPr/>
        </p:nvSpPr>
        <p:spPr>
          <a:xfrm>
            <a:off x="396835" y="5304711"/>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підвищення якості навчання завдяки використанню інформаційних ресурсів Internet;</a:t>
            </a:r>
            <a:endParaRPr lang="en-US" sz="850" dirty="0"/>
          </a:p>
        </p:txBody>
      </p:sp>
      <p:sp>
        <p:nvSpPr>
          <p:cNvPr id="21" name="Text 16"/>
          <p:cNvSpPr/>
          <p:nvPr/>
        </p:nvSpPr>
        <p:spPr>
          <a:xfrm>
            <a:off x="396835" y="5525810"/>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інтенсифікація освітнього процесу й активізація навчально-пізнавальної діяльності учнів;</a:t>
            </a:r>
            <a:endParaRPr lang="en-US" sz="850" dirty="0"/>
          </a:p>
        </p:txBody>
      </p:sp>
      <p:sp>
        <p:nvSpPr>
          <p:cNvPr id="22" name="Text 17"/>
          <p:cNvSpPr/>
          <p:nvPr/>
        </p:nvSpPr>
        <p:spPr>
          <a:xfrm>
            <a:off x="396835" y="5746909"/>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створення умов для широкого впровадження нових інформаційних технологій в навчальний процес;</a:t>
            </a:r>
            <a:endParaRPr lang="en-US" sz="850" dirty="0"/>
          </a:p>
        </p:txBody>
      </p:sp>
      <p:sp>
        <p:nvSpPr>
          <p:cNvPr id="23" name="Text 18"/>
          <p:cNvSpPr/>
          <p:nvPr/>
        </p:nvSpPr>
        <p:spPr>
          <a:xfrm>
            <a:off x="396835" y="5968008"/>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підвищення ефективності управління навчальним закладом освіти.</a:t>
            </a:r>
            <a:endParaRPr lang="en-US" sz="850" dirty="0"/>
          </a:p>
        </p:txBody>
      </p:sp>
      <p:sp>
        <p:nvSpPr>
          <p:cNvPr id="24" name="Text 19"/>
          <p:cNvSpPr/>
          <p:nvPr/>
        </p:nvSpPr>
        <p:spPr>
          <a:xfrm>
            <a:off x="396835" y="6276975"/>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Очікувані результати:</a:t>
            </a:r>
            <a:endParaRPr lang="en-US" sz="850" dirty="0"/>
          </a:p>
        </p:txBody>
      </p:sp>
      <p:sp>
        <p:nvSpPr>
          <p:cNvPr id="25" name="Text 20"/>
          <p:cNvSpPr/>
          <p:nvPr/>
        </p:nvSpPr>
        <p:spPr>
          <a:xfrm>
            <a:off x="396835" y="6585942"/>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удосконалення системи управління освітнім процесом за рахунок використання комп’ютерно-орієнтованих засобів збирання та опрацювання інформації;</a:t>
            </a:r>
            <a:endParaRPr lang="en-US" sz="850" dirty="0"/>
          </a:p>
        </p:txBody>
      </p:sp>
      <p:sp>
        <p:nvSpPr>
          <p:cNvPr id="26" name="Text 21"/>
          <p:cNvSpPr/>
          <p:nvPr/>
        </p:nvSpPr>
        <p:spPr>
          <a:xfrm>
            <a:off x="396835" y="6807041"/>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забезпечення доступу до інформаційних ресурсів педагогічних працівників та адміністрації закладу з метою отримання оперативної інформації від органів управління, новинами про сучасні педагогічні технології тощо.</a:t>
            </a:r>
            <a:endParaRPr lang="en-US" sz="850" dirty="0"/>
          </a:p>
        </p:txBody>
      </p:sp>
      <p:sp>
        <p:nvSpPr>
          <p:cNvPr id="27" name="Text 22"/>
          <p:cNvSpPr/>
          <p:nvPr/>
        </p:nvSpPr>
        <p:spPr>
          <a:xfrm>
            <a:off x="396835" y="7116008"/>
            <a:ext cx="13836729" cy="362903"/>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У своїй діяльності комп’ютер використовують всі педпрацівники. Кваліфікація користувачів задовільна. Діловодство ведеться українською мовою із застосуванням технології електронної підготовки, друку та збереження документів. Працює електронна пошта. Форми статистичної звітності підготовлені програмними засобами. Ведеться база даних у програмному комплексі «Курс: Школа».</a:t>
            </a:r>
            <a:endParaRPr lang="en-US" sz="850" dirty="0"/>
          </a:p>
        </p:txBody>
      </p:sp>
      <p:sp>
        <p:nvSpPr>
          <p:cNvPr id="28" name="Text 23"/>
          <p:cNvSpPr/>
          <p:nvPr/>
        </p:nvSpPr>
        <p:spPr>
          <a:xfrm>
            <a:off x="396835" y="7606427"/>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Що стосується безпосередньо освітнього процесу, то комп’ютеризація і інформатизація закладу на сьогодні задовольняє потреби освітнього процесу.</a:t>
            </a:r>
            <a:endParaRPr lang="en-US" sz="8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sp>
        <p:nvSpPr>
          <p:cNvPr id="2" name="Text 0"/>
          <p:cNvSpPr/>
          <p:nvPr/>
        </p:nvSpPr>
        <p:spPr>
          <a:xfrm>
            <a:off x="396835" y="311825"/>
            <a:ext cx="6798945" cy="354330"/>
          </a:xfrm>
          <a:prstGeom prst="rect">
            <a:avLst/>
          </a:prstGeom>
          <a:noFill/>
          <a:ln/>
        </p:spPr>
        <p:txBody>
          <a:bodyPr wrap="none" lIns="0" tIns="0" rIns="0" bIns="0" rtlCol="0" anchor="t"/>
          <a:lstStyle/>
          <a:p>
            <a:pPr marL="0" indent="0" algn="l">
              <a:lnSpc>
                <a:spcPts val="2750"/>
              </a:lnSpc>
              <a:buNone/>
            </a:pPr>
            <a:r>
              <a:rPr lang="en-US" sz="2200" dirty="0">
                <a:solidFill>
                  <a:srgbClr val="233E32"/>
                </a:solidFill>
                <a:latin typeface="Alice" pitchFamily="34" charset="0"/>
                <a:ea typeface="Alice" pitchFamily="34" charset="-122"/>
                <a:cs typeface="Alice" pitchFamily="34" charset="-120"/>
              </a:rPr>
              <a:t>Висновки та завдання на 2025/2026 навчальний рік</a:t>
            </a:r>
            <a:endParaRPr lang="en-US" sz="2200" dirty="0"/>
          </a:p>
        </p:txBody>
      </p:sp>
      <p:sp>
        <p:nvSpPr>
          <p:cNvPr id="3" name="Shape 1"/>
          <p:cNvSpPr/>
          <p:nvPr/>
        </p:nvSpPr>
        <p:spPr>
          <a:xfrm>
            <a:off x="396835" y="892969"/>
            <a:ext cx="113348" cy="680442"/>
          </a:xfrm>
          <a:prstGeom prst="roundRect">
            <a:avLst>
              <a:gd name="adj" fmla="val 15009"/>
            </a:avLst>
          </a:prstGeom>
          <a:solidFill>
            <a:srgbClr val="F0EDE6"/>
          </a:solidFill>
          <a:ln/>
        </p:spPr>
      </p:sp>
      <p:sp>
        <p:nvSpPr>
          <p:cNvPr id="4" name="Text 2"/>
          <p:cNvSpPr/>
          <p:nvPr/>
        </p:nvSpPr>
        <p:spPr>
          <a:xfrm>
            <a:off x="623530" y="1006316"/>
            <a:ext cx="1711166"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Доступна та якісна освіта</a:t>
            </a:r>
            <a:endParaRPr lang="en-US" sz="1100" dirty="0"/>
          </a:p>
        </p:txBody>
      </p:sp>
      <p:sp>
        <p:nvSpPr>
          <p:cNvPr id="5" name="Text 3"/>
          <p:cNvSpPr/>
          <p:nvPr/>
        </p:nvSpPr>
        <p:spPr>
          <a:xfrm>
            <a:off x="623530" y="1251466"/>
            <a:ext cx="13610034"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Забезпечення доступної та якісної освіти відповідно до умов швидкоплинного світу, вимог суспільства, запитів особистості, потреб держави та територіальної громади, рівного доступу до освіти дітей з особливими освітніми потребами.</a:t>
            </a:r>
            <a:endParaRPr lang="en-US" sz="850" dirty="0"/>
          </a:p>
        </p:txBody>
      </p:sp>
      <p:sp>
        <p:nvSpPr>
          <p:cNvPr id="6" name="Shape 4"/>
          <p:cNvSpPr/>
          <p:nvPr/>
        </p:nvSpPr>
        <p:spPr>
          <a:xfrm>
            <a:off x="566857" y="1658422"/>
            <a:ext cx="113348" cy="834747"/>
          </a:xfrm>
          <a:prstGeom prst="roundRect">
            <a:avLst>
              <a:gd name="adj" fmla="val 15009"/>
            </a:avLst>
          </a:prstGeom>
          <a:solidFill>
            <a:srgbClr val="F0EDE6"/>
          </a:solidFill>
          <a:ln/>
        </p:spPr>
      </p:sp>
      <p:sp>
        <p:nvSpPr>
          <p:cNvPr id="7" name="Text 5"/>
          <p:cNvSpPr/>
          <p:nvPr/>
        </p:nvSpPr>
        <p:spPr>
          <a:xfrm>
            <a:off x="793552" y="1771769"/>
            <a:ext cx="1840825"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Методичний супровід НУШ</a:t>
            </a:r>
            <a:endParaRPr lang="en-US" sz="1100" dirty="0"/>
          </a:p>
        </p:txBody>
      </p:sp>
      <p:sp>
        <p:nvSpPr>
          <p:cNvPr id="8" name="Text 6"/>
          <p:cNvSpPr/>
          <p:nvPr/>
        </p:nvSpPr>
        <p:spPr>
          <a:xfrm>
            <a:off x="793552" y="2016919"/>
            <a:ext cx="13440013" cy="362903"/>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Забезпечення якісного методичного супроводу впровадження Нового Державного стандарту початкової освіти (НУШ) та Нового Державного стандарту базової середньої освіти (НУШ), оперативна допомога вчителям у підвищенні якості всіх видів освітньої діяльності.</a:t>
            </a:r>
            <a:endParaRPr lang="en-US" sz="850" dirty="0"/>
          </a:p>
        </p:txBody>
      </p:sp>
      <p:sp>
        <p:nvSpPr>
          <p:cNvPr id="9" name="Shape 7"/>
          <p:cNvSpPr/>
          <p:nvPr/>
        </p:nvSpPr>
        <p:spPr>
          <a:xfrm>
            <a:off x="736997" y="2578179"/>
            <a:ext cx="113348" cy="680442"/>
          </a:xfrm>
          <a:prstGeom prst="roundRect">
            <a:avLst>
              <a:gd name="adj" fmla="val 15009"/>
            </a:avLst>
          </a:prstGeom>
          <a:solidFill>
            <a:srgbClr val="F0EDE6"/>
          </a:solidFill>
          <a:ln/>
        </p:spPr>
      </p:sp>
      <p:sp>
        <p:nvSpPr>
          <p:cNvPr id="10" name="Text 8"/>
          <p:cNvSpPr/>
          <p:nvPr/>
        </p:nvSpPr>
        <p:spPr>
          <a:xfrm>
            <a:off x="963692" y="2691527"/>
            <a:ext cx="2288143"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Умови для навчання та виховання</a:t>
            </a:r>
            <a:endParaRPr lang="en-US" sz="1100" dirty="0"/>
          </a:p>
        </p:txBody>
      </p:sp>
      <p:sp>
        <p:nvSpPr>
          <p:cNvPr id="11" name="Text 9"/>
          <p:cNvSpPr/>
          <p:nvPr/>
        </p:nvSpPr>
        <p:spPr>
          <a:xfrm>
            <a:off x="963692" y="2936677"/>
            <a:ext cx="13269873"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Продовження роботи по створенню належних умов для навчання та виховання дітей, створенню здоров’язберігаючого середовища у гімназії.</a:t>
            </a:r>
            <a:endParaRPr lang="en-US" sz="850" dirty="0"/>
          </a:p>
        </p:txBody>
      </p:sp>
      <p:sp>
        <p:nvSpPr>
          <p:cNvPr id="12" name="Shape 10"/>
          <p:cNvSpPr/>
          <p:nvPr/>
        </p:nvSpPr>
        <p:spPr>
          <a:xfrm>
            <a:off x="907137" y="3343632"/>
            <a:ext cx="113348" cy="680442"/>
          </a:xfrm>
          <a:prstGeom prst="roundRect">
            <a:avLst>
              <a:gd name="adj" fmla="val 15009"/>
            </a:avLst>
          </a:prstGeom>
          <a:solidFill>
            <a:srgbClr val="F0EDE6"/>
          </a:solidFill>
          <a:ln/>
        </p:spPr>
      </p:sp>
      <p:sp>
        <p:nvSpPr>
          <p:cNvPr id="13" name="Text 11"/>
          <p:cNvSpPr/>
          <p:nvPr/>
        </p:nvSpPr>
        <p:spPr>
          <a:xfrm>
            <a:off x="1133832" y="3456980"/>
            <a:ext cx="2002036"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Віртуальна освіта та інновації</a:t>
            </a:r>
            <a:endParaRPr lang="en-US" sz="1100" dirty="0"/>
          </a:p>
        </p:txBody>
      </p:sp>
      <p:sp>
        <p:nvSpPr>
          <p:cNvPr id="14" name="Text 12"/>
          <p:cNvSpPr/>
          <p:nvPr/>
        </p:nvSpPr>
        <p:spPr>
          <a:xfrm>
            <a:off x="1133832" y="3702129"/>
            <a:ext cx="13099733"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Спрямування роботи на якісне оволодіння педагогічними працівниками методикою та технологіями віртуальної освіти, інноваційними методиками навчання та виховання.</a:t>
            </a:r>
            <a:endParaRPr lang="en-US" sz="850" dirty="0"/>
          </a:p>
        </p:txBody>
      </p:sp>
      <p:sp>
        <p:nvSpPr>
          <p:cNvPr id="15" name="Shape 13"/>
          <p:cNvSpPr/>
          <p:nvPr/>
        </p:nvSpPr>
        <p:spPr>
          <a:xfrm>
            <a:off x="736997" y="4109085"/>
            <a:ext cx="113348" cy="680442"/>
          </a:xfrm>
          <a:prstGeom prst="roundRect">
            <a:avLst>
              <a:gd name="adj" fmla="val 15009"/>
            </a:avLst>
          </a:prstGeom>
          <a:solidFill>
            <a:srgbClr val="F0EDE6"/>
          </a:solidFill>
          <a:ln/>
        </p:spPr>
      </p:sp>
      <p:sp>
        <p:nvSpPr>
          <p:cNvPr id="16" name="Text 14"/>
          <p:cNvSpPr/>
          <p:nvPr/>
        </p:nvSpPr>
        <p:spPr>
          <a:xfrm>
            <a:off x="963692" y="4222433"/>
            <a:ext cx="1522571"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Охоплення навчанням</a:t>
            </a:r>
            <a:endParaRPr lang="en-US" sz="1100" dirty="0"/>
          </a:p>
        </p:txBody>
      </p:sp>
      <p:sp>
        <p:nvSpPr>
          <p:cNvPr id="17" name="Text 15"/>
          <p:cNvSpPr/>
          <p:nvPr/>
        </p:nvSpPr>
        <p:spPr>
          <a:xfrm>
            <a:off x="963692" y="4467582"/>
            <a:ext cx="13269873"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Забезпечення оптимального охоплення навчанням дітей шкільного віку.</a:t>
            </a:r>
            <a:endParaRPr lang="en-US" sz="850" dirty="0"/>
          </a:p>
        </p:txBody>
      </p:sp>
      <p:sp>
        <p:nvSpPr>
          <p:cNvPr id="18" name="Shape 16"/>
          <p:cNvSpPr/>
          <p:nvPr/>
        </p:nvSpPr>
        <p:spPr>
          <a:xfrm>
            <a:off x="566857" y="4874538"/>
            <a:ext cx="113348" cy="680442"/>
          </a:xfrm>
          <a:prstGeom prst="roundRect">
            <a:avLst>
              <a:gd name="adj" fmla="val 15009"/>
            </a:avLst>
          </a:prstGeom>
          <a:solidFill>
            <a:srgbClr val="F0EDE6"/>
          </a:solidFill>
          <a:ln/>
        </p:spPr>
      </p:sp>
      <p:sp>
        <p:nvSpPr>
          <p:cNvPr id="19" name="Text 17"/>
          <p:cNvSpPr/>
          <p:nvPr/>
        </p:nvSpPr>
        <p:spPr>
          <a:xfrm>
            <a:off x="793552" y="4987885"/>
            <a:ext cx="1599486"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Інтерактивні технології</a:t>
            </a:r>
            <a:endParaRPr lang="en-US" sz="1100" dirty="0"/>
          </a:p>
        </p:txBody>
      </p:sp>
      <p:sp>
        <p:nvSpPr>
          <p:cNvPr id="20" name="Text 18"/>
          <p:cNvSpPr/>
          <p:nvPr/>
        </p:nvSpPr>
        <p:spPr>
          <a:xfrm>
            <a:off x="793552" y="5233035"/>
            <a:ext cx="13440013"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Впровадження сучасних інтерактивних технологій, спрямованих на розкриття та розвиток інтелектуальних і творчих здібностей дитини, на задоволення її потреб у самовдосконаленні.</a:t>
            </a:r>
            <a:endParaRPr lang="en-US" sz="850" dirty="0"/>
          </a:p>
        </p:txBody>
      </p:sp>
      <p:sp>
        <p:nvSpPr>
          <p:cNvPr id="21" name="Shape 19"/>
          <p:cNvSpPr/>
          <p:nvPr/>
        </p:nvSpPr>
        <p:spPr>
          <a:xfrm>
            <a:off x="396835" y="5639991"/>
            <a:ext cx="113348" cy="834747"/>
          </a:xfrm>
          <a:prstGeom prst="roundRect">
            <a:avLst>
              <a:gd name="adj" fmla="val 15009"/>
            </a:avLst>
          </a:prstGeom>
          <a:solidFill>
            <a:srgbClr val="F0EDE6"/>
          </a:solidFill>
          <a:ln/>
        </p:spPr>
      </p:sp>
      <p:sp>
        <p:nvSpPr>
          <p:cNvPr id="22" name="Text 20"/>
          <p:cNvSpPr/>
          <p:nvPr/>
        </p:nvSpPr>
        <p:spPr>
          <a:xfrm>
            <a:off x="623530" y="5753338"/>
            <a:ext cx="2145863"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Якість уроку та інформатизація</a:t>
            </a:r>
            <a:endParaRPr lang="en-US" sz="1100" dirty="0"/>
          </a:p>
        </p:txBody>
      </p:sp>
      <p:sp>
        <p:nvSpPr>
          <p:cNvPr id="23" name="Text 21"/>
          <p:cNvSpPr/>
          <p:nvPr/>
        </p:nvSpPr>
        <p:spPr>
          <a:xfrm>
            <a:off x="623530" y="5998488"/>
            <a:ext cx="13610034" cy="362903"/>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Продовження роботи над якістю уроку як засобу розвитку творчої особистості вчителя й учня, над інформатизацією освітнього процесу, застосовуванням елементів інноваційних технологій, впровадження та використання методів дистанційного навчання.</a:t>
            </a:r>
            <a:endParaRPr lang="en-US" sz="850" dirty="0"/>
          </a:p>
        </p:txBody>
      </p:sp>
      <p:sp>
        <p:nvSpPr>
          <p:cNvPr id="24" name="Shape 22"/>
          <p:cNvSpPr/>
          <p:nvPr/>
        </p:nvSpPr>
        <p:spPr>
          <a:xfrm>
            <a:off x="566857" y="6559748"/>
            <a:ext cx="113348" cy="680442"/>
          </a:xfrm>
          <a:prstGeom prst="roundRect">
            <a:avLst>
              <a:gd name="adj" fmla="val 15009"/>
            </a:avLst>
          </a:prstGeom>
          <a:solidFill>
            <a:srgbClr val="F0EDE6"/>
          </a:solidFill>
          <a:ln/>
        </p:spPr>
      </p:sp>
      <p:sp>
        <p:nvSpPr>
          <p:cNvPr id="25" name="Text 23"/>
          <p:cNvSpPr/>
          <p:nvPr/>
        </p:nvSpPr>
        <p:spPr>
          <a:xfrm>
            <a:off x="793552" y="6673096"/>
            <a:ext cx="1818442"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Учнівське самоврядування</a:t>
            </a:r>
            <a:endParaRPr lang="en-US" sz="1100" dirty="0"/>
          </a:p>
        </p:txBody>
      </p:sp>
      <p:sp>
        <p:nvSpPr>
          <p:cNvPr id="26" name="Text 24"/>
          <p:cNvSpPr/>
          <p:nvPr/>
        </p:nvSpPr>
        <p:spPr>
          <a:xfrm>
            <a:off x="793552" y="6918246"/>
            <a:ext cx="13440013"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Забезпечити подальший розвиток учнівського самоврядування, широкого залучення його до вирішення питань організації освітнього процесу, розвитку громадянської активності, здорового способу життя.</a:t>
            </a:r>
            <a:endParaRPr lang="en-US" sz="850" dirty="0"/>
          </a:p>
        </p:txBody>
      </p:sp>
      <p:sp>
        <p:nvSpPr>
          <p:cNvPr id="27" name="Shape 25"/>
          <p:cNvSpPr/>
          <p:nvPr/>
        </p:nvSpPr>
        <p:spPr>
          <a:xfrm>
            <a:off x="736997" y="7325201"/>
            <a:ext cx="113348" cy="680442"/>
          </a:xfrm>
          <a:prstGeom prst="roundRect">
            <a:avLst>
              <a:gd name="adj" fmla="val 15009"/>
            </a:avLst>
          </a:prstGeom>
          <a:solidFill>
            <a:srgbClr val="F0EDE6"/>
          </a:solidFill>
          <a:ln/>
        </p:spPr>
      </p:sp>
      <p:sp>
        <p:nvSpPr>
          <p:cNvPr id="28" name="Text 26"/>
          <p:cNvSpPr/>
          <p:nvPr/>
        </p:nvSpPr>
        <p:spPr>
          <a:xfrm>
            <a:off x="963692" y="7438549"/>
            <a:ext cx="1812369" cy="177165"/>
          </a:xfrm>
          <a:prstGeom prst="rect">
            <a:avLst/>
          </a:prstGeom>
          <a:noFill/>
          <a:ln/>
        </p:spPr>
        <p:txBody>
          <a:bodyPr wrap="none" lIns="0" tIns="0" rIns="0" bIns="0" rtlCol="0" anchor="t"/>
          <a:lstStyle/>
          <a:p>
            <a:pPr marL="0" indent="0" algn="l">
              <a:lnSpc>
                <a:spcPts val="1350"/>
              </a:lnSpc>
              <a:buNone/>
            </a:pPr>
            <a:r>
              <a:rPr lang="en-US" sz="1100" dirty="0">
                <a:solidFill>
                  <a:srgbClr val="2C2821"/>
                </a:solidFill>
                <a:latin typeface="Alice" pitchFamily="34" charset="0"/>
                <a:ea typeface="Alice" pitchFamily="34" charset="-122"/>
                <a:cs typeface="Alice" pitchFamily="34" charset="-120"/>
              </a:rPr>
              <a:t>Матеріально-технічна база</a:t>
            </a:r>
            <a:endParaRPr lang="en-US" sz="1100" dirty="0"/>
          </a:p>
        </p:txBody>
      </p:sp>
      <p:sp>
        <p:nvSpPr>
          <p:cNvPr id="29" name="Text 27"/>
          <p:cNvSpPr/>
          <p:nvPr/>
        </p:nvSpPr>
        <p:spPr>
          <a:xfrm>
            <a:off x="963692" y="7683698"/>
            <a:ext cx="13269873"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Зміцнення матеріально-технічної бази закладу.</a:t>
            </a:r>
            <a:endParaRPr lang="en-US" sz="850" dirty="0"/>
          </a:p>
        </p:txBody>
      </p:sp>
      <p:sp>
        <p:nvSpPr>
          <p:cNvPr id="30" name="Text 28"/>
          <p:cNvSpPr/>
          <p:nvPr/>
        </p:nvSpPr>
        <p:spPr>
          <a:xfrm>
            <a:off x="396835" y="8133159"/>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Аналіз результатів за минулий навчальний рік продемонстрував наступне:</a:t>
            </a:r>
            <a:endParaRPr lang="en-US" sz="850" dirty="0"/>
          </a:p>
        </p:txBody>
      </p:sp>
      <p:sp>
        <p:nvSpPr>
          <p:cNvPr id="31" name="Text 29"/>
          <p:cNvSpPr/>
          <p:nvPr/>
        </p:nvSpPr>
        <p:spPr>
          <a:xfrm>
            <a:off x="396835" y="8442127"/>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адміністрація корегує наступні дії щодо досягнення поставленої мети на підставі аналізу проміжних результатів;</a:t>
            </a:r>
            <a:endParaRPr lang="en-US" sz="850" dirty="0"/>
          </a:p>
        </p:txBody>
      </p:sp>
      <p:sp>
        <p:nvSpPr>
          <p:cNvPr id="32" name="Text 30"/>
          <p:cNvSpPr/>
          <p:nvPr/>
        </p:nvSpPr>
        <p:spPr>
          <a:xfrm>
            <a:off x="396835" y="8663226"/>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діяльність адміністрації закладу спрямована на вдосконалення освітнього процесу та підвищення його ефективності, тому (як висновок) освітній процес має тенденцію до розвитку;</a:t>
            </a:r>
            <a:endParaRPr lang="en-US" sz="850" dirty="0"/>
          </a:p>
        </p:txBody>
      </p:sp>
      <p:sp>
        <p:nvSpPr>
          <p:cNvPr id="33" name="Text 31"/>
          <p:cNvSpPr/>
          <p:nvPr/>
        </p:nvSpPr>
        <p:spPr>
          <a:xfrm>
            <a:off x="396835" y="8884325"/>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у гімназії прийнято колективне обговорення отриманих результатів, колективний творчий пошук вирішення конкретних завдань;</a:t>
            </a:r>
            <a:endParaRPr lang="en-US" sz="850" dirty="0"/>
          </a:p>
        </p:txBody>
      </p:sp>
      <p:sp>
        <p:nvSpPr>
          <p:cNvPr id="34" name="Text 32"/>
          <p:cNvSpPr/>
          <p:nvPr/>
        </p:nvSpPr>
        <p:spPr>
          <a:xfrm>
            <a:off x="396835" y="9105424"/>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створюються умови для врахування й розвитку навчально-пізнавальних і профорієнтаційних інтересів, здібностей, потреб здобувачів освіти;</a:t>
            </a:r>
            <a:endParaRPr lang="en-US" sz="850" dirty="0"/>
          </a:p>
        </p:txBody>
      </p:sp>
      <p:sp>
        <p:nvSpPr>
          <p:cNvPr id="35" name="Text 33"/>
          <p:cNvSpPr/>
          <p:nvPr/>
        </p:nvSpPr>
        <p:spPr>
          <a:xfrm>
            <a:off x="396835" y="9326523"/>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методична робота сприяє модернізації змісту освітнього процесу;</a:t>
            </a:r>
            <a:endParaRPr lang="en-US" sz="850" dirty="0"/>
          </a:p>
        </p:txBody>
      </p:sp>
      <p:sp>
        <p:nvSpPr>
          <p:cNvPr id="36" name="Text 34"/>
          <p:cNvSpPr/>
          <p:nvPr/>
        </p:nvSpPr>
        <p:spPr>
          <a:xfrm>
            <a:off x="396835" y="9547622"/>
            <a:ext cx="13836729" cy="181451"/>
          </a:xfrm>
          <a:prstGeom prst="rect">
            <a:avLst/>
          </a:prstGeom>
          <a:noFill/>
          <a:ln/>
        </p:spPr>
        <p:txBody>
          <a:bodyPr wrap="none" lIns="0" tIns="0" rIns="0" bIns="0" rtlCol="0" anchor="t"/>
          <a:lstStyle/>
          <a:p>
            <a:pPr marL="342900" indent="-342900" algn="l">
              <a:lnSpc>
                <a:spcPts val="1400"/>
              </a:lnSpc>
              <a:buSzPct val="100000"/>
              <a:buChar char="•"/>
            </a:pPr>
            <a:r>
              <a:rPr lang="en-US" sz="850" dirty="0">
                <a:solidFill>
                  <a:srgbClr val="2C2821"/>
                </a:solidFill>
                <a:latin typeface="Lora" pitchFamily="34" charset="0"/>
                <a:ea typeface="Lora" pitchFamily="34" charset="-122"/>
                <a:cs typeface="Lora" pitchFamily="34" charset="-120"/>
              </a:rPr>
              <a:t>створено сприятливий партнерський психолого-педагогічний клімат в педагогічному колективі.</a:t>
            </a:r>
            <a:endParaRPr lang="en-US" sz="850" dirty="0"/>
          </a:p>
        </p:txBody>
      </p:sp>
      <p:sp>
        <p:nvSpPr>
          <p:cNvPr id="37" name="Text 35"/>
          <p:cNvSpPr/>
          <p:nvPr/>
        </p:nvSpPr>
        <p:spPr>
          <a:xfrm>
            <a:off x="396835" y="9856589"/>
            <a:ext cx="13836729" cy="362903"/>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Із урахуванням проведеного аналізу, після колегіального обговорення стану освітньої роботи, відповідно до методичної, виховної проблем, педагогічний колектив гімназії протягом нового 2025/2026 навчального року буде продовжувати працювати над реалізацією педагогічної теми: «Формування професійної компетентності педагогічних працівників в умовах впровадження нових Державних стандартів початкової та базової середньої освіти».</a:t>
            </a:r>
            <a:endParaRPr lang="en-US" sz="850" dirty="0"/>
          </a:p>
        </p:txBody>
      </p:sp>
      <p:sp>
        <p:nvSpPr>
          <p:cNvPr id="38" name="Text 36"/>
          <p:cNvSpPr/>
          <p:nvPr/>
        </p:nvSpPr>
        <p:spPr>
          <a:xfrm>
            <a:off x="396835" y="10347008"/>
            <a:ext cx="13836729" cy="181451"/>
          </a:xfrm>
          <a:prstGeom prst="rect">
            <a:avLst/>
          </a:prstGeom>
          <a:noFill/>
          <a:ln/>
        </p:spPr>
        <p:txBody>
          <a:bodyPr wrap="non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Я, більш ніж впевнений, що ці завдання під силу виконати колективу нашого закладу.</a:t>
            </a:r>
            <a:endParaRPr lang="en-US" sz="850" dirty="0"/>
          </a:p>
        </p:txBody>
      </p:sp>
      <p:sp>
        <p:nvSpPr>
          <p:cNvPr id="39" name="Text 37"/>
          <p:cNvSpPr/>
          <p:nvPr/>
        </p:nvSpPr>
        <p:spPr>
          <a:xfrm>
            <a:off x="396835" y="10655975"/>
            <a:ext cx="13836729" cy="362903"/>
          </a:xfrm>
          <a:prstGeom prst="rect">
            <a:avLst/>
          </a:prstGeom>
          <a:noFill/>
          <a:ln/>
        </p:spPr>
        <p:txBody>
          <a:bodyPr wrap="square" lIns="0" tIns="0" rIns="0" bIns="0" rtlCol="0" anchor="t"/>
          <a:lstStyle/>
          <a:p>
            <a:pPr marL="0" indent="0" algn="l">
              <a:lnSpc>
                <a:spcPts val="1400"/>
              </a:lnSpc>
              <a:buNone/>
            </a:pPr>
            <a:r>
              <a:rPr lang="en-US" sz="850" dirty="0">
                <a:solidFill>
                  <a:srgbClr val="2C2821"/>
                </a:solidFill>
                <a:latin typeface="Lora" pitchFamily="34" charset="0"/>
                <a:ea typeface="Lora" pitchFamily="34" charset="-122"/>
                <a:cs typeface="Lora" pitchFamily="34" charset="-120"/>
              </a:rPr>
              <a:t>Я щиро дякую педагогічному, учнівському та батьківському колективам за суттєву підтримку та допомогу в 2024/2025 навчальному році, за активну участь у вирішенні тих проблем, які стояли перед закладом, за вашу небайдужість. Адже тільки разом ми зможемо подолати будь-які проблеми і зробити нашу гімназію ще кращою, ніж вона є. Бажаю всім здоров'я та миру. Тримаймо освітній фронт! Слава Україні! Директор гімназії Олександр ЯРОШЕНКО</a:t>
            </a:r>
            <a:endParaRPr lang="en-US" sz="8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3108</Words>
  <Application>Microsoft Office PowerPoint</Application>
  <PresentationFormat>Произвольный</PresentationFormat>
  <Paragraphs>161</Paragraphs>
  <Slides>9</Slides>
  <Notes>9</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Calibri</vt:lpstr>
      <vt:lpstr>Alice</vt:lpstr>
      <vt:lpstr>Lora</vt:lpstr>
      <vt:lpstr>Arial</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PptxGenJS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TOSHIBA</cp:lastModifiedBy>
  <cp:revision>2</cp:revision>
  <dcterms:created xsi:type="dcterms:W3CDTF">2025-06-17T08:19:39Z</dcterms:created>
  <dcterms:modified xsi:type="dcterms:W3CDTF">2025-06-17T08:54:20Z</dcterms:modified>
</cp:coreProperties>
</file>