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3" r:id="rId2"/>
    <p:sldId id="256" r:id="rId3"/>
    <p:sldId id="284" r:id="rId4"/>
    <p:sldId id="259" r:id="rId5"/>
    <p:sldId id="260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5D741-EA65-46AA-9916-24A2D3DE4ACA}" type="doc">
      <dgm:prSet loTypeId="urn:microsoft.com/office/officeart/2005/8/layout/StepDownProcess" loCatId="process" qsTypeId="urn:microsoft.com/office/officeart/2005/8/quickstyle/3d3" qsCatId="3D" csTypeId="urn:microsoft.com/office/officeart/2005/8/colors/colorful1#1" csCatId="colorful" phldr="1"/>
      <dgm:spPr/>
    </dgm:pt>
    <dgm:pt modelId="{D39AF30E-C9D4-4E2A-931C-A0F4CE6B9C03}">
      <dgm:prSet phldrT="[Текст]" custT="1"/>
      <dgm:spPr/>
      <dgm:t>
        <a:bodyPr/>
        <a:lstStyle/>
        <a:p>
          <a:r>
            <a:rPr lang="uk-UA" sz="1800" dirty="0" smtClean="0"/>
            <a:t>Коли використовують алгоритми з розгалуженням?</a:t>
          </a:r>
          <a:endParaRPr lang="ru-RU" sz="2000" dirty="0"/>
        </a:p>
      </dgm:t>
    </dgm:pt>
    <dgm:pt modelId="{B5B51931-603B-4013-9574-5F305CBAF7D9}" type="parTrans" cxnId="{EE93CE6A-C6E4-468A-8785-6DD92CF69B29}">
      <dgm:prSet/>
      <dgm:spPr/>
      <dgm:t>
        <a:bodyPr/>
        <a:lstStyle/>
        <a:p>
          <a:endParaRPr lang="ru-RU"/>
        </a:p>
      </dgm:t>
    </dgm:pt>
    <dgm:pt modelId="{15101648-A7BB-408C-920C-E30434E45B02}" type="sibTrans" cxnId="{EE93CE6A-C6E4-468A-8785-6DD92CF69B29}">
      <dgm:prSet/>
      <dgm:spPr/>
      <dgm:t>
        <a:bodyPr/>
        <a:lstStyle/>
        <a:p>
          <a:endParaRPr lang="ru-RU"/>
        </a:p>
      </dgm:t>
    </dgm:pt>
    <dgm:pt modelId="{1517A1B4-D439-4EC0-85E4-8D1B01DA1A2B}">
      <dgm:prSet phldrT="[Текст]" custT="1"/>
      <dgm:spPr/>
      <dgm:t>
        <a:bodyPr/>
        <a:lstStyle/>
        <a:p>
          <a:r>
            <a:rPr lang="uk-UA" sz="2000" dirty="0" smtClean="0"/>
            <a:t>Як у середовищі </a:t>
          </a:r>
          <a:r>
            <a:rPr lang="uk-UA" sz="2000" dirty="0" err="1" smtClean="0"/>
            <a:t>Скретч</a:t>
          </a:r>
          <a:r>
            <a:rPr lang="uk-UA" sz="2000" dirty="0" smtClean="0"/>
            <a:t> описати алгоритми з повним та неповним розгалуженням? </a:t>
          </a:r>
          <a:endParaRPr lang="ru-RU" sz="2000" dirty="0"/>
        </a:p>
      </dgm:t>
    </dgm:pt>
    <dgm:pt modelId="{F3070573-C408-4E5B-8517-D6660D368BB4}" type="parTrans" cxnId="{05DEB9A6-DCAA-4B94-BF86-154D63B91574}">
      <dgm:prSet/>
      <dgm:spPr/>
      <dgm:t>
        <a:bodyPr/>
        <a:lstStyle/>
        <a:p>
          <a:endParaRPr lang="ru-RU"/>
        </a:p>
      </dgm:t>
    </dgm:pt>
    <dgm:pt modelId="{C35797E6-3D15-4B4E-A00E-698F3E78A76B}" type="sibTrans" cxnId="{05DEB9A6-DCAA-4B94-BF86-154D63B91574}">
      <dgm:prSet/>
      <dgm:spPr/>
      <dgm:t>
        <a:bodyPr/>
        <a:lstStyle/>
        <a:p>
          <a:endParaRPr lang="ru-RU"/>
        </a:p>
      </dgm:t>
    </dgm:pt>
    <dgm:pt modelId="{35AD105C-7914-4720-8ACD-EF63BD6DFC39}">
      <dgm:prSet phldrT="[Текст]" custT="1"/>
      <dgm:spPr/>
      <dgm:t>
        <a:bodyPr/>
        <a:lstStyle/>
        <a:p>
          <a:r>
            <a:rPr lang="uk-UA" sz="1800" dirty="0" smtClean="0"/>
            <a:t>Як  описуються алгоритми із розгалуженням у середовищі </a:t>
          </a:r>
          <a:r>
            <a:rPr lang="uk-UA" sz="1800" dirty="0" err="1" smtClean="0"/>
            <a:t>Скретч</a:t>
          </a:r>
          <a:r>
            <a:rPr lang="uk-UA" sz="1800" dirty="0" smtClean="0"/>
            <a:t>?</a:t>
          </a:r>
          <a:endParaRPr lang="ru-RU" sz="2000" dirty="0"/>
        </a:p>
      </dgm:t>
    </dgm:pt>
    <dgm:pt modelId="{8525B4E0-444C-49D1-933E-435310E5359F}" type="parTrans" cxnId="{36FC96F9-FE46-4818-9D7D-09A662D58678}">
      <dgm:prSet/>
      <dgm:spPr/>
      <dgm:t>
        <a:bodyPr/>
        <a:lstStyle/>
        <a:p>
          <a:endParaRPr lang="ru-RU"/>
        </a:p>
      </dgm:t>
    </dgm:pt>
    <dgm:pt modelId="{076D8377-F876-4659-99C8-EB4574B5E33D}" type="sibTrans" cxnId="{36FC96F9-FE46-4818-9D7D-09A662D58678}">
      <dgm:prSet/>
      <dgm:spPr/>
      <dgm:t>
        <a:bodyPr/>
        <a:lstStyle/>
        <a:p>
          <a:endParaRPr lang="ru-RU"/>
        </a:p>
      </dgm:t>
    </dgm:pt>
    <dgm:pt modelId="{0059918E-BA45-4134-A1A0-52AA0BF9ADB4}" type="pres">
      <dgm:prSet presAssocID="{3EF5D741-EA65-46AA-9916-24A2D3DE4ACA}" presName="rootnode" presStyleCnt="0">
        <dgm:presLayoutVars>
          <dgm:chMax/>
          <dgm:chPref/>
          <dgm:dir/>
          <dgm:animLvl val="lvl"/>
        </dgm:presLayoutVars>
      </dgm:prSet>
      <dgm:spPr/>
    </dgm:pt>
    <dgm:pt modelId="{8ED70783-9947-461B-8B11-25AFF96EA263}" type="pres">
      <dgm:prSet presAssocID="{D39AF30E-C9D4-4E2A-931C-A0F4CE6B9C03}" presName="composite" presStyleCnt="0"/>
      <dgm:spPr/>
    </dgm:pt>
    <dgm:pt modelId="{3E55C06F-A3DB-466F-9797-DE2305AD0638}" type="pres">
      <dgm:prSet presAssocID="{D39AF30E-C9D4-4E2A-931C-A0F4CE6B9C03}" presName="bentUpArrow1" presStyleLbl="alignImgPlace1" presStyleIdx="0" presStyleCnt="2"/>
      <dgm:spPr/>
    </dgm:pt>
    <dgm:pt modelId="{00A9EDF9-9A95-4996-AD4B-E9F7C5DAC215}" type="pres">
      <dgm:prSet presAssocID="{D39AF30E-C9D4-4E2A-931C-A0F4CE6B9C03}" presName="ParentText" presStyleLbl="node1" presStyleIdx="0" presStyleCnt="3" custScaleX="132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ABE2D-172A-480E-800F-487A0A113C29}" type="pres">
      <dgm:prSet presAssocID="{D39AF30E-C9D4-4E2A-931C-A0F4CE6B9C0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B884127-9EA0-40F2-A750-008A8C52277C}" type="pres">
      <dgm:prSet presAssocID="{15101648-A7BB-408C-920C-E30434E45B02}" presName="sibTrans" presStyleCnt="0"/>
      <dgm:spPr/>
    </dgm:pt>
    <dgm:pt modelId="{45AE3AF1-619A-4618-8B56-70491FE58C98}" type="pres">
      <dgm:prSet presAssocID="{35AD105C-7914-4720-8ACD-EF63BD6DFC39}" presName="composite" presStyleCnt="0"/>
      <dgm:spPr/>
    </dgm:pt>
    <dgm:pt modelId="{33E098F5-2BDD-4DC9-846C-BBE231FD606C}" type="pres">
      <dgm:prSet presAssocID="{35AD105C-7914-4720-8ACD-EF63BD6DFC39}" presName="bentUpArrow1" presStyleLbl="alignImgPlace1" presStyleIdx="1" presStyleCnt="2"/>
      <dgm:spPr/>
    </dgm:pt>
    <dgm:pt modelId="{FAA8B4EE-2C97-4C7D-8C5D-4462807FE33A}" type="pres">
      <dgm:prSet presAssocID="{35AD105C-7914-4720-8ACD-EF63BD6DFC39}" presName="ParentText" presStyleLbl="node1" presStyleIdx="1" presStyleCnt="3" custScaleX="1280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1988A-02F8-4B3D-A57B-AD7B3BE29F2D}" type="pres">
      <dgm:prSet presAssocID="{35AD105C-7914-4720-8ACD-EF63BD6DFC3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A47044E-D262-413E-8F72-6F42DFE5DEDF}" type="pres">
      <dgm:prSet presAssocID="{076D8377-F876-4659-99C8-EB4574B5E33D}" presName="sibTrans" presStyleCnt="0"/>
      <dgm:spPr/>
    </dgm:pt>
    <dgm:pt modelId="{187658C8-3434-426F-A326-139DD41CF346}" type="pres">
      <dgm:prSet presAssocID="{1517A1B4-D439-4EC0-85E4-8D1B01DA1A2B}" presName="composite" presStyleCnt="0"/>
      <dgm:spPr/>
    </dgm:pt>
    <dgm:pt modelId="{B0708C6C-5123-49DA-9983-528684C44BDF}" type="pres">
      <dgm:prSet presAssocID="{1517A1B4-D439-4EC0-85E4-8D1B01DA1A2B}" presName="ParentText" presStyleLbl="node1" presStyleIdx="2" presStyleCnt="3" custScaleX="1686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669DE-1E28-4BF3-8B3D-60590641AB19}" type="presOf" srcId="{D39AF30E-C9D4-4E2A-931C-A0F4CE6B9C03}" destId="{00A9EDF9-9A95-4996-AD4B-E9F7C5DAC215}" srcOrd="0" destOrd="0" presId="urn:microsoft.com/office/officeart/2005/8/layout/StepDownProcess"/>
    <dgm:cxn modelId="{36FC96F9-FE46-4818-9D7D-09A662D58678}" srcId="{3EF5D741-EA65-46AA-9916-24A2D3DE4ACA}" destId="{35AD105C-7914-4720-8ACD-EF63BD6DFC39}" srcOrd="1" destOrd="0" parTransId="{8525B4E0-444C-49D1-933E-435310E5359F}" sibTransId="{076D8377-F876-4659-99C8-EB4574B5E33D}"/>
    <dgm:cxn modelId="{EE93CE6A-C6E4-468A-8785-6DD92CF69B29}" srcId="{3EF5D741-EA65-46AA-9916-24A2D3DE4ACA}" destId="{D39AF30E-C9D4-4E2A-931C-A0F4CE6B9C03}" srcOrd="0" destOrd="0" parTransId="{B5B51931-603B-4013-9574-5F305CBAF7D9}" sibTransId="{15101648-A7BB-408C-920C-E30434E45B02}"/>
    <dgm:cxn modelId="{593263A5-6E08-4E31-B4E0-F4E7A6FFC942}" type="presOf" srcId="{35AD105C-7914-4720-8ACD-EF63BD6DFC39}" destId="{FAA8B4EE-2C97-4C7D-8C5D-4462807FE33A}" srcOrd="0" destOrd="0" presId="urn:microsoft.com/office/officeart/2005/8/layout/StepDownProcess"/>
    <dgm:cxn modelId="{2E3F51D1-79D3-41F9-BE16-17EA8E34B1C2}" type="presOf" srcId="{3EF5D741-EA65-46AA-9916-24A2D3DE4ACA}" destId="{0059918E-BA45-4134-A1A0-52AA0BF9ADB4}" srcOrd="0" destOrd="0" presId="urn:microsoft.com/office/officeart/2005/8/layout/StepDownProcess"/>
    <dgm:cxn modelId="{BE4BB061-E881-4AF7-A124-9A5B4D207720}" type="presOf" srcId="{1517A1B4-D439-4EC0-85E4-8D1B01DA1A2B}" destId="{B0708C6C-5123-49DA-9983-528684C44BDF}" srcOrd="0" destOrd="0" presId="urn:microsoft.com/office/officeart/2005/8/layout/StepDownProcess"/>
    <dgm:cxn modelId="{05DEB9A6-DCAA-4B94-BF86-154D63B91574}" srcId="{3EF5D741-EA65-46AA-9916-24A2D3DE4ACA}" destId="{1517A1B4-D439-4EC0-85E4-8D1B01DA1A2B}" srcOrd="2" destOrd="0" parTransId="{F3070573-C408-4E5B-8517-D6660D368BB4}" sibTransId="{C35797E6-3D15-4B4E-A00E-698F3E78A76B}"/>
    <dgm:cxn modelId="{9F695C87-8363-47B5-A816-698A0AC47EC1}" type="presParOf" srcId="{0059918E-BA45-4134-A1A0-52AA0BF9ADB4}" destId="{8ED70783-9947-461B-8B11-25AFF96EA263}" srcOrd="0" destOrd="0" presId="urn:microsoft.com/office/officeart/2005/8/layout/StepDownProcess"/>
    <dgm:cxn modelId="{22B9A2FB-B94A-4A27-920A-6BC42F6C2ECF}" type="presParOf" srcId="{8ED70783-9947-461B-8B11-25AFF96EA263}" destId="{3E55C06F-A3DB-466F-9797-DE2305AD0638}" srcOrd="0" destOrd="0" presId="urn:microsoft.com/office/officeart/2005/8/layout/StepDownProcess"/>
    <dgm:cxn modelId="{A9F69B01-B350-4A49-B822-857BAAE21030}" type="presParOf" srcId="{8ED70783-9947-461B-8B11-25AFF96EA263}" destId="{00A9EDF9-9A95-4996-AD4B-E9F7C5DAC215}" srcOrd="1" destOrd="0" presId="urn:microsoft.com/office/officeart/2005/8/layout/StepDownProcess"/>
    <dgm:cxn modelId="{AFB74066-A79E-4695-B963-F49922382FB0}" type="presParOf" srcId="{8ED70783-9947-461B-8B11-25AFF96EA263}" destId="{A36ABE2D-172A-480E-800F-487A0A113C29}" srcOrd="2" destOrd="0" presId="urn:microsoft.com/office/officeart/2005/8/layout/StepDownProcess"/>
    <dgm:cxn modelId="{BD2318DF-D0BA-4652-9D6D-890E5A11D7B5}" type="presParOf" srcId="{0059918E-BA45-4134-A1A0-52AA0BF9ADB4}" destId="{3B884127-9EA0-40F2-A750-008A8C52277C}" srcOrd="1" destOrd="0" presId="urn:microsoft.com/office/officeart/2005/8/layout/StepDownProcess"/>
    <dgm:cxn modelId="{DE12F193-78A7-4975-B6F0-D7514F592B9B}" type="presParOf" srcId="{0059918E-BA45-4134-A1A0-52AA0BF9ADB4}" destId="{45AE3AF1-619A-4618-8B56-70491FE58C98}" srcOrd="2" destOrd="0" presId="urn:microsoft.com/office/officeart/2005/8/layout/StepDownProcess"/>
    <dgm:cxn modelId="{986DA807-E4DE-4A48-8498-2BCEAA980BCE}" type="presParOf" srcId="{45AE3AF1-619A-4618-8B56-70491FE58C98}" destId="{33E098F5-2BDD-4DC9-846C-BBE231FD606C}" srcOrd="0" destOrd="0" presId="urn:microsoft.com/office/officeart/2005/8/layout/StepDownProcess"/>
    <dgm:cxn modelId="{007737B5-987D-4CC0-ABED-27B3B4CA29CB}" type="presParOf" srcId="{45AE3AF1-619A-4618-8B56-70491FE58C98}" destId="{FAA8B4EE-2C97-4C7D-8C5D-4462807FE33A}" srcOrd="1" destOrd="0" presId="urn:microsoft.com/office/officeart/2005/8/layout/StepDownProcess"/>
    <dgm:cxn modelId="{43910AA0-AEA4-47E6-BDBC-65ACE50B03EC}" type="presParOf" srcId="{45AE3AF1-619A-4618-8B56-70491FE58C98}" destId="{6971988A-02F8-4B3D-A57B-AD7B3BE29F2D}" srcOrd="2" destOrd="0" presId="urn:microsoft.com/office/officeart/2005/8/layout/StepDownProcess"/>
    <dgm:cxn modelId="{9FC59BE3-3429-40D3-8973-E66512BE447C}" type="presParOf" srcId="{0059918E-BA45-4134-A1A0-52AA0BF9ADB4}" destId="{3A47044E-D262-413E-8F72-6F42DFE5DEDF}" srcOrd="3" destOrd="0" presId="urn:microsoft.com/office/officeart/2005/8/layout/StepDownProcess"/>
    <dgm:cxn modelId="{24388095-4AE8-49DB-85DD-C49604F592BC}" type="presParOf" srcId="{0059918E-BA45-4134-A1A0-52AA0BF9ADB4}" destId="{187658C8-3434-426F-A326-139DD41CF346}" srcOrd="4" destOrd="0" presId="urn:microsoft.com/office/officeart/2005/8/layout/StepDownProcess"/>
    <dgm:cxn modelId="{8CC70063-DB7D-4FDD-8298-845DDD4B3E6D}" type="presParOf" srcId="{187658C8-3434-426F-A326-139DD41CF346}" destId="{B0708C6C-5123-49DA-9983-528684C44BD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5C06F-A3DB-466F-9797-DE2305AD0638}">
      <dsp:nvSpPr>
        <dsp:cNvPr id="0" name=""/>
        <dsp:cNvSpPr/>
      </dsp:nvSpPr>
      <dsp:spPr>
        <a:xfrm rot="5400000">
          <a:off x="751530" y="1616820"/>
          <a:ext cx="1380173" cy="1571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A9EDF9-9A95-4996-AD4B-E9F7C5DAC215}">
      <dsp:nvSpPr>
        <dsp:cNvPr id="0" name=""/>
        <dsp:cNvSpPr/>
      </dsp:nvSpPr>
      <dsp:spPr>
        <a:xfrm>
          <a:off x="4401" y="86871"/>
          <a:ext cx="3086333" cy="162630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Коли використовують алгоритми з розгалуженням?</a:t>
          </a:r>
          <a:endParaRPr lang="ru-RU" sz="2000" kern="1200" dirty="0"/>
        </a:p>
      </dsp:txBody>
      <dsp:txXfrm>
        <a:off x="83805" y="166275"/>
        <a:ext cx="2927525" cy="1467495"/>
      </dsp:txXfrm>
    </dsp:sp>
    <dsp:sp modelId="{A36ABE2D-172A-480E-800F-487A0A113C29}">
      <dsp:nvSpPr>
        <dsp:cNvPr id="0" name=""/>
        <dsp:cNvSpPr/>
      </dsp:nvSpPr>
      <dsp:spPr>
        <a:xfrm>
          <a:off x="2709267" y="241976"/>
          <a:ext cx="1689819" cy="1314450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098F5-2BDD-4DC9-846C-BBE231FD606C}">
      <dsp:nvSpPr>
        <dsp:cNvPr id="0" name=""/>
        <dsp:cNvSpPr/>
      </dsp:nvSpPr>
      <dsp:spPr>
        <a:xfrm rot="5400000">
          <a:off x="2805113" y="3443696"/>
          <a:ext cx="1380173" cy="1571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103171"/>
            <a:satOff val="-18984"/>
            <a:lumOff val="107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A8B4EE-2C97-4C7D-8C5D-4462807FE33A}">
      <dsp:nvSpPr>
        <dsp:cNvPr id="0" name=""/>
        <dsp:cNvSpPr/>
      </dsp:nvSpPr>
      <dsp:spPr>
        <a:xfrm>
          <a:off x="2113850" y="1913747"/>
          <a:ext cx="2974601" cy="162630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  описуються алгоритми із розгалуженням у середовищі </a:t>
          </a:r>
          <a:r>
            <a:rPr lang="uk-UA" sz="1800" kern="1200" dirty="0" err="1" smtClean="0"/>
            <a:t>Скретч</a:t>
          </a:r>
          <a:r>
            <a:rPr lang="uk-UA" sz="1800" kern="1200" dirty="0" smtClean="0"/>
            <a:t>?</a:t>
          </a:r>
          <a:endParaRPr lang="ru-RU" sz="2000" kern="1200" dirty="0"/>
        </a:p>
      </dsp:txBody>
      <dsp:txXfrm>
        <a:off x="2193254" y="1993151"/>
        <a:ext cx="2815793" cy="1467495"/>
      </dsp:txXfrm>
    </dsp:sp>
    <dsp:sp modelId="{6971988A-02F8-4B3D-A57B-AD7B3BE29F2D}">
      <dsp:nvSpPr>
        <dsp:cNvPr id="0" name=""/>
        <dsp:cNvSpPr/>
      </dsp:nvSpPr>
      <dsp:spPr>
        <a:xfrm>
          <a:off x="4762850" y="2068852"/>
          <a:ext cx="1689819" cy="1314450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08C6C-5123-49DA-9983-528684C44BDF}">
      <dsp:nvSpPr>
        <dsp:cNvPr id="0" name=""/>
        <dsp:cNvSpPr/>
      </dsp:nvSpPr>
      <dsp:spPr>
        <a:xfrm>
          <a:off x="4223299" y="3740622"/>
          <a:ext cx="3919527" cy="162630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 у середовищі </a:t>
          </a:r>
          <a:r>
            <a:rPr lang="uk-UA" sz="2000" kern="1200" dirty="0" err="1" smtClean="0"/>
            <a:t>Скретч</a:t>
          </a:r>
          <a:r>
            <a:rPr lang="uk-UA" sz="2000" kern="1200" dirty="0" smtClean="0"/>
            <a:t> описати алгоритми з повним та неповним розгалуженням? </a:t>
          </a:r>
          <a:endParaRPr lang="ru-RU" sz="2000" kern="1200" dirty="0"/>
        </a:p>
      </dsp:txBody>
      <dsp:txXfrm>
        <a:off x="4302703" y="3820026"/>
        <a:ext cx="3760719" cy="146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87713-D436-42B6-9927-ADC4B9B145E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4A0A-A936-481A-BECD-8BCFA75AD1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CAC-3772-49B6-8B65-CC5350CC3E1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0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8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00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3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1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9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2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7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1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9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2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348880"/>
            <a:ext cx="68749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Алгоритми </a:t>
            </a:r>
            <a:r>
              <a:rPr lang="uk-UA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з розгалуженням. </a:t>
            </a:r>
            <a:endParaRPr lang="uk-UA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Базова </a:t>
            </a:r>
            <a:r>
              <a:rPr lang="uk-UA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алгоритмічна структура розгалуження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Складання та виконання алгоритмів з розгалуженням у 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середовищі </a:t>
            </a:r>
            <a:r>
              <a:rPr lang="uk-UA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Скретч</a:t>
            </a:r>
            <a:r>
              <a:rPr lang="uk-UA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090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17417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Повна структура розгалуження: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6510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розгалуження повної форми схожа на умовне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висловлювання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«Якщо — то — інакше», у якому після «то» та «інакше» записують не висловлювання, а команди, які необхідно виконати залежно від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істинності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висловлювання, записаного в умові.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3104" t="15789" r="3556" b="10526"/>
          <a:stretch/>
        </p:blipFill>
        <p:spPr>
          <a:xfrm>
            <a:off x="251520" y="1412776"/>
            <a:ext cx="670579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Приклад алгоритму повної структури розгалуження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4286" r="3961" b="10204"/>
          <a:stretch/>
        </p:blipFill>
        <p:spPr>
          <a:xfrm>
            <a:off x="611560" y="1772816"/>
            <a:ext cx="6480720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08518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Розглянутий нами вище алгоритм </a:t>
            </a:r>
            <a:r>
              <a:rPr lang="uk-UA" sz="2800" dirty="0"/>
              <a:t>переходу дороги по пішохідному </a:t>
            </a:r>
            <a:r>
              <a:rPr lang="uk-UA" sz="2800" dirty="0" smtClean="0"/>
              <a:t>переходу теж має повну структуру розгалуження.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554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0040"/>
            <a:ext cx="5040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Скорочена форма розгалуження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2830" t="10601" r="2830" b="21546"/>
          <a:stretch/>
        </p:blipFill>
        <p:spPr>
          <a:xfrm>
            <a:off x="611560" y="1463040"/>
            <a:ext cx="6336704" cy="2758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65104"/>
            <a:ext cx="81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розгалуження неповної форми схожа на умовне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висловлювання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«Якщо — то», у якому після «то» записують не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висловлювання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послідовність команд, які необхідно виконати, коли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висловлювання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записане в умові, є істинним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756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4" cy="159774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Приклад алгоритму неповної структури розгалуження: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8568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Розглянутий нами вище алгоритм </a:t>
            </a:r>
            <a:r>
              <a:rPr lang="uk-UA" sz="2800" dirty="0" err="1" smtClean="0"/>
              <a:t>алгоритм</a:t>
            </a:r>
            <a:r>
              <a:rPr lang="uk-UA" sz="2800" dirty="0" smtClean="0"/>
              <a:t> </a:t>
            </a:r>
            <a:r>
              <a:rPr lang="uk-UA" sz="2800" dirty="0"/>
              <a:t>здійснення дзвінка з мобільного телефону</a:t>
            </a:r>
            <a:r>
              <a:rPr lang="uk-UA" sz="2800" dirty="0" smtClean="0"/>
              <a:t> </a:t>
            </a:r>
            <a:r>
              <a:rPr lang="uk-UA" sz="2800" dirty="0"/>
              <a:t>теж має </a:t>
            </a:r>
            <a:r>
              <a:rPr lang="uk-UA" sz="2800" dirty="0" smtClean="0"/>
              <a:t>неповну </a:t>
            </a:r>
            <a:r>
              <a:rPr lang="uk-UA" sz="2800" dirty="0"/>
              <a:t>структуру розгалуження.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9245" t="2500" r="3525" b="9981"/>
          <a:stretch/>
        </p:blipFill>
        <p:spPr>
          <a:xfrm>
            <a:off x="755576" y="1556792"/>
            <a:ext cx="6336704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4968552" cy="128089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Б</a:t>
            </a:r>
            <a:r>
              <a:rPr lang="uk-UA" dirty="0" smtClean="0">
                <a:solidFill>
                  <a:srgbClr val="FF0000"/>
                </a:solidFill>
              </a:rPr>
              <a:t>локи </a:t>
            </a:r>
            <a:r>
              <a:rPr lang="uk-UA" dirty="0">
                <a:solidFill>
                  <a:srgbClr val="FF0000"/>
                </a:solidFill>
              </a:rPr>
              <a:t>з групи </a:t>
            </a:r>
            <a:r>
              <a:rPr lang="uk-UA" b="1" dirty="0" smtClean="0">
                <a:solidFill>
                  <a:srgbClr val="FF0000"/>
                </a:solidFill>
              </a:rPr>
              <a:t>Датчики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592288" cy="6305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1988840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опису алгоритмів із розгалуженням у середовищі </a:t>
            </a:r>
            <a:r>
              <a:rPr lang="uk-UA" sz="28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блоки з групи </a:t>
            </a:r>
            <a:r>
              <a:rPr lang="uk-UA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Датчики.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 блоки можуть бути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складовими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 команд, що передбачають виконання певних дій після перевірки висловлювання на істинність чи хибність.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9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83568" y="332656"/>
            <a:ext cx="6120680" cy="6093296"/>
            <a:chOff x="2339752" y="836712"/>
            <a:chExt cx="6196391" cy="4176464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9752" y="836712"/>
              <a:ext cx="6196391" cy="936104"/>
            </a:xfrm>
            <a:prstGeom prst="rect">
              <a:avLst/>
            </a:prstGeom>
          </p:spPr>
        </p:pic>
        <p:pic>
          <p:nvPicPr>
            <p:cNvPr id="4" name="Рисунок 3"/>
            <p:cNvPicPr/>
            <p:nvPr/>
          </p:nvPicPr>
          <p:blipFill rotWithShape="1">
            <a:blip r:embed="rId3" cstate="print"/>
            <a:srcRect t="10051"/>
            <a:stretch/>
          </p:blipFill>
          <p:spPr bwMode="auto">
            <a:xfrm>
              <a:off x="2339752" y="1772816"/>
              <a:ext cx="6196391" cy="32403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38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530945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Використання складених умов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Складені умови, які використовують сполучники І, АБО, НЕ, у середовищі </a:t>
            </a:r>
            <a:r>
              <a:rPr lang="uk-UA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можна описати за допомогою блоків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1903313" cy="85819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2158687" cy="83707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1480041" cy="862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357301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 групи Оператори.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алгоритмі в середовищі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виконавцем якого є Об'єкт І, умову «якщо Об’єкт 1 доторкається до Об’єкта 2 або доторкається межі вікна», можна подати в такому вигляді: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2"/>
            <a:ext cx="7560840" cy="1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056784" cy="128089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Як у середовищі </a:t>
            </a:r>
            <a:r>
              <a:rPr lang="uk-UA" sz="2800" dirty="0" err="1">
                <a:solidFill>
                  <a:srgbClr val="FF0000"/>
                </a:solidFill>
              </a:rPr>
              <a:t>Скретч</a:t>
            </a:r>
            <a:r>
              <a:rPr lang="uk-UA" sz="2800" dirty="0">
                <a:solidFill>
                  <a:srgbClr val="FF0000"/>
                </a:solidFill>
              </a:rPr>
              <a:t> описати алгоритми з повним та неповним розгалуженням</a:t>
            </a:r>
            <a:r>
              <a:rPr lang="uk-UA" sz="2800" i="1" dirty="0" smtClean="0">
                <a:solidFill>
                  <a:srgbClr val="FF0000"/>
                </a:solidFill>
              </a:rPr>
              <a:t>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309" y="2447316"/>
            <a:ext cx="7123202" cy="3809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15876" b="12643"/>
          <a:stretch/>
        </p:blipFill>
        <p:spPr>
          <a:xfrm>
            <a:off x="2987824" y="4653136"/>
            <a:ext cx="2071685" cy="1604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t="12625" b="11632"/>
          <a:stretch/>
        </p:blipFill>
        <p:spPr>
          <a:xfrm>
            <a:off x="2627784" y="2924944"/>
            <a:ext cx="2352937" cy="1584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4149080"/>
            <a:ext cx="1296144" cy="936104"/>
          </a:xfrm>
          <a:prstGeom prst="rect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46820" y="2852936"/>
            <a:ext cx="752972" cy="277404"/>
          </a:xfrm>
          <a:prstGeom prst="rect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419872" y="2132856"/>
            <a:ext cx="1008112" cy="501650"/>
          </a:xfrm>
          <a:prstGeom prst="wedgeRoundRectCallout">
            <a:avLst>
              <a:gd name="adj1" fmla="val -31100"/>
              <a:gd name="adj2" fmla="val 147079"/>
              <a:gd name="adj3" fmla="val 16667"/>
            </a:avLst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Умова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148064" y="1916832"/>
            <a:ext cx="2337350" cy="896890"/>
          </a:xfrm>
          <a:prstGeom prst="wedgeRoundRectCallout">
            <a:avLst>
              <a:gd name="adj1" fmla="val -101086"/>
              <a:gd name="adj2" fmla="val 118931"/>
              <a:gd name="adj3" fmla="val 16667"/>
            </a:avLst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Команди, що виконуються, коли умова істинна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12160" y="2996952"/>
            <a:ext cx="2337350" cy="896890"/>
          </a:xfrm>
          <a:prstGeom prst="wedgeRoundRectCallout">
            <a:avLst>
              <a:gd name="adj1" fmla="val -147179"/>
              <a:gd name="adj2" fmla="val 53318"/>
              <a:gd name="adj3" fmla="val 16667"/>
            </a:avLst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Команди, що виконуються, коли умова хибна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148064" y="4509120"/>
            <a:ext cx="1008112" cy="501650"/>
          </a:xfrm>
          <a:prstGeom prst="wedgeRoundRectCallout">
            <a:avLst>
              <a:gd name="adj1" fmla="val -125396"/>
              <a:gd name="adj2" fmla="val 74889"/>
              <a:gd name="adj3" fmla="val 16667"/>
            </a:avLst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Умова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300192" y="5157192"/>
            <a:ext cx="2337350" cy="896890"/>
          </a:xfrm>
          <a:prstGeom prst="wedgeRoundRectCallout">
            <a:avLst>
              <a:gd name="adj1" fmla="val -156863"/>
              <a:gd name="adj2" fmla="val 1837"/>
              <a:gd name="adj3" fmla="val 16667"/>
            </a:avLst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Команди, що виконуються, коли умова істинна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912768" cy="112474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Приклади алгоритмів з структурою розгалуження у середовищі </a:t>
            </a:r>
            <a:r>
              <a:rPr lang="uk-UA" sz="2800" i="1" dirty="0" err="1" smtClean="0">
                <a:solidFill>
                  <a:srgbClr val="FF0000"/>
                </a:solidFill>
              </a:rPr>
              <a:t>Скретч</a:t>
            </a:r>
            <a:r>
              <a:rPr lang="uk-UA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kievoit.ippo.kubg.edu.ua/kievoit/2012/scratch4/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13690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340768"/>
            <a:ext cx="2915816" cy="2736304"/>
          </a:xfrm>
          <a:prstGeom prst="round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ubuntu"/>
              </a:rPr>
              <a:t>Вказівки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-блоки,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відображають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конструкцію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розгалуження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вбудовану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шестикутну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область,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куди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вставляють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блок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потрібною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умовою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3356992"/>
            <a:ext cx="3744416" cy="3077323"/>
          </a:xfrm>
          <a:prstGeom prst="round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ubuntu"/>
              </a:rPr>
              <a:t>При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виконанні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умовного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оператора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повної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істинній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вказівку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розташовану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всередині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гілки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ubuntu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Інакше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(при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хибній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вказівку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всередині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гілки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ubuntu"/>
              </a:rPr>
              <a:t>інакше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.</a:t>
            </a:r>
            <a:endParaRPr lang="ru-RU" sz="2000" dirty="0"/>
          </a:p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ubuntu"/>
              </a:rPr>
              <a:t>потрібною</a:t>
            </a:r>
            <a:r>
              <a:rPr lang="ru-RU" sz="2000" dirty="0" smtClean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умовою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331640" y="4077072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211960" y="4365104"/>
            <a:ext cx="23762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499992" y="4725144"/>
            <a:ext cx="295232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70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560840" cy="98072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Приклади алгоритмів з структурою розгалуження </a:t>
            </a:r>
            <a:r>
              <a:rPr lang="uk-UA" sz="2800" dirty="0">
                <a:solidFill>
                  <a:srgbClr val="FF0000"/>
                </a:solidFill>
              </a:rPr>
              <a:t>у середовищі </a:t>
            </a:r>
            <a:r>
              <a:rPr lang="uk-UA" sz="2800" i="1" dirty="0" err="1" smtClean="0">
                <a:solidFill>
                  <a:srgbClr val="FF0000"/>
                </a:solidFill>
              </a:rPr>
              <a:t>Скретч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:</a:t>
            </a:r>
            <a:endParaRPr lang="ru-RU" sz="2800" dirty="0"/>
          </a:p>
        </p:txBody>
      </p:sp>
      <p:pic>
        <p:nvPicPr>
          <p:cNvPr id="3074" name="Picture 2" descr="http://www.kievoit.ippo.kubg.edu.ua/kievoit/2012/scratch4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74846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36712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ubuntu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3329608"/>
            <a:ext cx="4104456" cy="3528392"/>
          </a:xfrm>
          <a:prstGeom prst="round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ubuntu"/>
              </a:rPr>
              <a:t>При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виконанні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умовного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оператора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неповної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істинній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вказівку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розташовану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всередині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блоку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умовного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оператора, і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далі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наступні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(за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умовним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оператором)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вказівки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Інакше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(при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хибній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умові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наступні</a:t>
            </a:r>
            <a:r>
              <a:rPr lang="ru-RU" sz="2000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ubuntu"/>
              </a:rPr>
              <a:t>вказівки</a:t>
            </a:r>
            <a:r>
              <a:rPr lang="ru-RU" sz="2000" dirty="0" smtClean="0">
                <a:solidFill>
                  <a:srgbClr val="000000"/>
                </a:solidFill>
                <a:latin typeface="ubuntu"/>
              </a:rPr>
              <a:t>.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11960" y="3573016"/>
            <a:ext cx="122413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2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57200" y="2708920"/>
            <a:ext cx="7416824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39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Що називають алгоритмом?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57200" y="3068960"/>
            <a:ext cx="7020272" cy="2304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645920" lvl="3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uk-UA" sz="2800" b="1" i="1" dirty="0" smtClean="0">
                <a:solidFill>
                  <a:schemeClr val="bg1"/>
                </a:solidFill>
              </a:rPr>
              <a:t>   </a:t>
            </a:r>
            <a:r>
              <a:rPr lang="uk-UA" sz="2800" b="1" i="1" dirty="0" smtClean="0"/>
              <a:t>Алгоритм</a:t>
            </a:r>
            <a:r>
              <a:rPr lang="uk-UA" sz="2800" dirty="0" smtClean="0"/>
              <a:t> — це запис скінченої послідовності вказівок, що визначає, які дії і в якому порядку потрібно виконати для досягнення певної мети.</a:t>
            </a:r>
            <a:br>
              <a:rPr lang="uk-UA" sz="2800" dirty="0" smtClean="0"/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92888" cy="128089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А</a:t>
            </a:r>
            <a:r>
              <a:rPr lang="uk-UA" sz="3200" dirty="0" smtClean="0">
                <a:solidFill>
                  <a:srgbClr val="FF0000"/>
                </a:solidFill>
              </a:rPr>
              <a:t>лгоритм</a:t>
            </a:r>
            <a:r>
              <a:rPr lang="uk-UA" sz="3200" dirty="0">
                <a:solidFill>
                  <a:srgbClr val="FF0000"/>
                </a:solidFill>
              </a:rPr>
              <a:t>, за яким при натисненні клавіші </a:t>
            </a:r>
            <a:r>
              <a:rPr lang="uk-UA" sz="3200" dirty="0" smtClean="0">
                <a:solidFill>
                  <a:srgbClr val="FF0000"/>
                </a:solidFill>
              </a:rPr>
              <a:t>      на клавіатурі </a:t>
            </a:r>
            <a:r>
              <a:rPr lang="uk-UA" sz="3200" dirty="0">
                <a:solidFill>
                  <a:srgbClr val="FF0000"/>
                </a:solidFill>
              </a:rPr>
              <a:t>розмір об’єкта збільшується наполовину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2123728" y="973101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961" t="10256" r="2884" b="10256"/>
          <a:stretch/>
        </p:blipFill>
        <p:spPr>
          <a:xfrm>
            <a:off x="467544" y="1844824"/>
            <a:ext cx="6696744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09120"/>
            <a:ext cx="698477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1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1568922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Ф</a:t>
            </a:r>
            <a:r>
              <a:rPr lang="uk-UA" sz="2800" dirty="0" smtClean="0">
                <a:solidFill>
                  <a:srgbClr val="FF0000"/>
                </a:solidFill>
              </a:rPr>
              <a:t>рагмент </a:t>
            </a:r>
            <a:r>
              <a:rPr lang="uk-UA" sz="2800" dirty="0">
                <a:solidFill>
                  <a:srgbClr val="FF0000"/>
                </a:solidFill>
              </a:rPr>
              <a:t>алгоритму </a:t>
            </a:r>
            <a:r>
              <a:rPr lang="uk-UA" sz="2800" dirty="0" smtClean="0">
                <a:solidFill>
                  <a:srgbClr val="FF0000"/>
                </a:solidFill>
              </a:rPr>
              <a:t>для малювання </a:t>
            </a:r>
            <a:r>
              <a:rPr lang="uk-UA" sz="2800" dirty="0">
                <a:solidFill>
                  <a:srgbClr val="FF0000"/>
                </a:solidFill>
              </a:rPr>
              <a:t>різнокольорової ламаної, за яким колір ліній буде змінюватися після натиснення кнопки миші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2804" t="11905" r="3738" b="11905"/>
          <a:stretch/>
        </p:blipFill>
        <p:spPr>
          <a:xfrm>
            <a:off x="1115616" y="1988840"/>
            <a:ext cx="6552728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627214"/>
            <a:ext cx="46085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відповідні на запитання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Чим </a:t>
            </a:r>
            <a:r>
              <a:rPr lang="uk-UA" dirty="0" smtClean="0"/>
              <a:t>відрізняється повне і неповне розгалуження?</a:t>
            </a:r>
          </a:p>
          <a:p>
            <a:r>
              <a:rPr lang="uk-UA" dirty="0" smtClean="0"/>
              <a:t>Як у середовищі </a:t>
            </a:r>
            <a:r>
              <a:rPr lang="uk-UA" dirty="0" err="1" smtClean="0"/>
              <a:t>Скретч</a:t>
            </a:r>
            <a:r>
              <a:rPr lang="uk-UA" dirty="0" smtClean="0"/>
              <a:t> задати умови?</a:t>
            </a:r>
          </a:p>
          <a:p>
            <a:r>
              <a:rPr lang="uk-UA" dirty="0" smtClean="0"/>
              <a:t>Якою командою у середовищі </a:t>
            </a:r>
            <a:r>
              <a:rPr lang="uk-UA" dirty="0" err="1" smtClean="0"/>
              <a:t>Скретч</a:t>
            </a:r>
            <a:r>
              <a:rPr lang="uk-UA" dirty="0" smtClean="0"/>
              <a:t> реалізовано розгалуження повної форми?</a:t>
            </a:r>
          </a:p>
          <a:p>
            <a:r>
              <a:rPr lang="uk-UA" dirty="0" smtClean="0"/>
              <a:t>Якою командою у середовищі </a:t>
            </a:r>
            <a:r>
              <a:rPr lang="uk-UA" dirty="0" err="1" smtClean="0"/>
              <a:t>Скретч</a:t>
            </a:r>
            <a:r>
              <a:rPr lang="uk-UA" dirty="0" smtClean="0"/>
              <a:t> реалізовано розгалуження неповної форми?  </a:t>
            </a:r>
          </a:p>
          <a:p>
            <a:r>
              <a:rPr lang="uk-UA" dirty="0" smtClean="0"/>
              <a:t>наведіть приклади алгоритмів з розгалуженням із повсякденного життя?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92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1520" y="2204864"/>
            <a:ext cx="7622504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394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600" dirty="0">
                <a:solidFill>
                  <a:schemeClr val="tx1"/>
                </a:solidFill>
              </a:rPr>
              <a:t>Хто може бути виконавцем алгоритму?</a:t>
            </a:r>
            <a:endParaRPr lang="uk-UA" sz="3600" dirty="0" smtClean="0">
              <a:solidFill>
                <a:schemeClr val="tx1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-396552" y="2965288"/>
            <a:ext cx="7658000" cy="2304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645920" lvl="3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uk-UA" sz="2800" b="1" i="1" dirty="0" smtClean="0">
                <a:solidFill>
                  <a:schemeClr val="bg1"/>
                </a:solidFill>
              </a:rPr>
              <a:t>   </a:t>
            </a:r>
            <a:r>
              <a:rPr lang="uk-UA" sz="2400" b="1" i="1" dirty="0"/>
              <a:t>Виконавець алгоритму</a:t>
            </a:r>
            <a:r>
              <a:rPr lang="uk-UA" sz="2400" dirty="0"/>
              <a:t> — жива істота (людина чи тварина) або автоматичний пристрій (робот, верстат з програмним керуванням, електронна обчислювальна машина тощо), що спроможна діяти і діє згідно з наданим алгоритмом</a:t>
            </a:r>
            <a:endParaRPr lang="ru-RU" sz="2400" dirty="0"/>
          </a:p>
          <a:p>
            <a:pPr marL="1645920" lvl="3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876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Що таке система вказівок виконавця?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060848"/>
            <a:ext cx="7622504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64" y="3140968"/>
            <a:ext cx="7239000" cy="5186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</a:rPr>
              <a:t>    Система вказівок виконавця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 — сукупність усіх вказівок, які може виконувати даний виконавець.</a:t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я\Desktop\картинки по клеточкам\小学生行人交叉路-41678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170"/>
          <a:stretch>
            <a:fillRect/>
          </a:stretch>
        </p:blipFill>
        <p:spPr bwMode="auto">
          <a:xfrm>
            <a:off x="755576" y="836712"/>
            <a:ext cx="6480720" cy="5400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8263528"/>
              </p:ext>
            </p:extLst>
          </p:nvPr>
        </p:nvGraphicFramePr>
        <p:xfrm>
          <a:off x="601236" y="1071546"/>
          <a:ext cx="8147228" cy="545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1857356" y="0"/>
            <a:ext cx="49530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Ти дізнаєшся:</a:t>
            </a:r>
          </a:p>
        </p:txBody>
      </p:sp>
    </p:spTree>
    <p:extLst>
      <p:ext uri="{BB962C8B-B14F-4D97-AF65-F5344CB8AC3E}">
        <p14:creationId xmlns:p14="http://schemas.microsoft.com/office/powerpoint/2010/main" val="205034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Алгоритм з </a:t>
            </a:r>
            <a:r>
              <a:rPr lang="uk-UA" dirty="0" smtClean="0">
                <a:solidFill>
                  <a:srgbClr val="FF0000"/>
                </a:solidFill>
              </a:rPr>
              <a:t>розгалуженням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4005064"/>
            <a:ext cx="6588102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Алгоритм, у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якому використовується структура розгалуження, називають алгоритм з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розгалуженням.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412776"/>
            <a:ext cx="7956376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Алгоритмічна структура, що дає змогу виконавцеві алгоритму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вибрати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сценарій подальших дій залежно від істинності певного ви­словлювання, називається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розгалуженням.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3900" y="581717"/>
            <a:ext cx="7704856" cy="128089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А</a:t>
            </a:r>
            <a:r>
              <a:rPr lang="uk-UA" sz="2800" dirty="0" smtClean="0">
                <a:solidFill>
                  <a:srgbClr val="FF0000"/>
                </a:solidFill>
                <a:effectLst/>
              </a:rPr>
              <a:t>лгоритм </a:t>
            </a:r>
            <a:r>
              <a:rPr lang="uk-UA" sz="2800" dirty="0" smtClean="0">
                <a:solidFill>
                  <a:srgbClr val="FF0000"/>
                </a:solidFill>
              </a:rPr>
              <a:t>здійснення </a:t>
            </a:r>
            <a:r>
              <a:rPr lang="uk-UA" sz="2800" dirty="0">
                <a:solidFill>
                  <a:srgbClr val="FF0000"/>
                </a:solidFill>
              </a:rPr>
              <a:t>дзвінка з мобільного </a:t>
            </a:r>
            <a:r>
              <a:rPr lang="uk-UA" sz="2800" dirty="0" smtClean="0">
                <a:solidFill>
                  <a:srgbClr val="FF0000"/>
                </a:solidFill>
              </a:rPr>
              <a:t>телефону </a:t>
            </a:r>
            <a:r>
              <a:rPr lang="uk-UA" sz="2800" dirty="0">
                <a:solidFill>
                  <a:srgbClr val="FF0000"/>
                </a:solidFill>
              </a:rPr>
              <a:t>у вигляді блок-схеми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797929" y="1854223"/>
            <a:ext cx="22600" cy="40572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решение 4"/>
          <p:cNvSpPr/>
          <p:nvPr/>
        </p:nvSpPr>
        <p:spPr>
          <a:xfrm>
            <a:off x="2935974" y="2243049"/>
            <a:ext cx="3769110" cy="1252805"/>
          </a:xfrm>
          <a:prstGeom prst="flowChartDecision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Є кошти на рахунку і мережа доступна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051720" y="4624085"/>
            <a:ext cx="5538927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51720" y="2869452"/>
            <a:ext cx="0" cy="4680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705084" y="2849386"/>
            <a:ext cx="8855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90647" y="2869451"/>
            <a:ext cx="1" cy="175463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4107" y="2339838"/>
            <a:ext cx="105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Істинно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461627" y="2465284"/>
            <a:ext cx="105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Хибно</a:t>
            </a:r>
            <a:endParaRPr lang="uk-UA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55576" y="3307540"/>
            <a:ext cx="2592288" cy="936104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Набрати номер адресата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51720" y="4243644"/>
            <a:ext cx="0" cy="38044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funlib.ru/cimg/2014/101619/5625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92137"/>
            <a:ext cx="2389056" cy="159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2051720" y="2869451"/>
            <a:ext cx="94907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60032" y="4624085"/>
            <a:ext cx="0" cy="4680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7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0563" y="211322"/>
            <a:ext cx="7848872" cy="128089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А</a:t>
            </a:r>
            <a:r>
              <a:rPr lang="uk-UA" sz="2800" dirty="0" smtClean="0">
                <a:solidFill>
                  <a:srgbClr val="FF0000"/>
                </a:solidFill>
                <a:effectLst/>
              </a:rPr>
              <a:t>лгоритм </a:t>
            </a:r>
            <a:r>
              <a:rPr lang="uk-UA" sz="2800" dirty="0">
                <a:solidFill>
                  <a:srgbClr val="FF0000"/>
                </a:solidFill>
                <a:effectLst/>
              </a:rPr>
              <a:t>переходу дороги по пішохідному </a:t>
            </a:r>
            <a:r>
              <a:rPr lang="uk-UA" sz="2800" dirty="0" smtClean="0">
                <a:solidFill>
                  <a:srgbClr val="FF0000"/>
                </a:solidFill>
                <a:effectLst/>
              </a:rPr>
              <a:t>переходу у вигляді блок-схеми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smolensk-i.ru/wp-content/uploads/2015/07/102-1-bezopasnost-dorozhnogo-dvizheniya-dlya-detej-v-kartinkak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96" y="4963600"/>
            <a:ext cx="2926273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>
            <a:off x="5022055" y="1341625"/>
            <a:ext cx="0" cy="10505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решение 4"/>
          <p:cNvSpPr/>
          <p:nvPr/>
        </p:nvSpPr>
        <p:spPr>
          <a:xfrm>
            <a:off x="3347864" y="2420888"/>
            <a:ext cx="3348382" cy="893622"/>
          </a:xfrm>
          <a:prstGeom prst="flowChartDecision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Горить зелене світло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472448" y="2839030"/>
            <a:ext cx="87541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72448" y="2839030"/>
            <a:ext cx="0" cy="4680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05084" y="2849387"/>
            <a:ext cx="648072" cy="457696"/>
            <a:chOff x="6732240" y="2456892"/>
            <a:chExt cx="648072" cy="48951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732240" y="2456892"/>
              <a:ext cx="64807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7380312" y="2478352"/>
              <a:ext cx="0" cy="468052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472448" y="2480054"/>
            <a:ext cx="105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Істинно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461627" y="2465284"/>
            <a:ext cx="105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Хибно</a:t>
            </a:r>
            <a:endParaRPr lang="uk-UA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71600" y="3356992"/>
            <a:ext cx="2592288" cy="936104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Переходимо дорогу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0311" y="4243644"/>
            <a:ext cx="0" cy="3487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6057012" y="3307082"/>
            <a:ext cx="2592288" cy="936104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Чекаємо появи зеленого світла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353156" y="4243186"/>
            <a:ext cx="0" cy="3491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440311" y="4592376"/>
            <a:ext cx="491284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896733" y="4592376"/>
            <a:ext cx="0" cy="3491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22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598</Words>
  <Application>Microsoft Office PowerPoint</Application>
  <PresentationFormat>Экран (4:3)</PresentationFormat>
  <Paragraphs>62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Trebuchet MS</vt:lpstr>
      <vt:lpstr>ubuntu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Що таке система вказівок виконавця?</vt:lpstr>
      <vt:lpstr>Презентация PowerPoint</vt:lpstr>
      <vt:lpstr>Презентация PowerPoint</vt:lpstr>
      <vt:lpstr>Алгоритм з розгалуженням </vt:lpstr>
      <vt:lpstr>Алгоритм здійснення дзвінка з мобільного телефону у вигляді блок-схеми</vt:lpstr>
      <vt:lpstr>Алгоритм переходу дороги по пішохідному переходу у вигляді блок-схеми</vt:lpstr>
      <vt:lpstr>Повна структура розгалуження:</vt:lpstr>
      <vt:lpstr>Приклад алгоритму повної структури розгалуження:</vt:lpstr>
      <vt:lpstr>Скорочена форма розгалуження:</vt:lpstr>
      <vt:lpstr>Приклад алгоритму неповної структури розгалуження:</vt:lpstr>
      <vt:lpstr>Блоки з групи Датчики</vt:lpstr>
      <vt:lpstr>Презентация PowerPoint</vt:lpstr>
      <vt:lpstr>Використання складених умов</vt:lpstr>
      <vt:lpstr>Як у середовищі Скретч описати алгоритми з повним та неповним розгалуженням?</vt:lpstr>
      <vt:lpstr>Приклади алгоритмів з структурою розгалуження у середовищі Скретч:</vt:lpstr>
      <vt:lpstr>Приклади алгоритмів з структурою розгалуження у середовищі Скретч :</vt:lpstr>
      <vt:lpstr>Алгоритм, за яким при натисненні клавіші       на клавіатурі розмір об’єкта збільшується наполовину</vt:lpstr>
      <vt:lpstr>Фрагмент алгоритму для малювання різнокольорової ламаної, за яким колір ліній буде змінюватися після натиснення кнопки миші</vt:lpstr>
      <vt:lpstr>Дайте відповідні на запитання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Пригадаємо</dc:title>
  <dc:creator>Natalya Miryanova</dc:creator>
  <cp:lastModifiedBy>User</cp:lastModifiedBy>
  <cp:revision>7</cp:revision>
  <dcterms:created xsi:type="dcterms:W3CDTF">2018-07-26T18:37:54Z</dcterms:created>
  <dcterms:modified xsi:type="dcterms:W3CDTF">2020-04-02T14:17:14Z</dcterms:modified>
</cp:coreProperties>
</file>