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image/gif" Extension="gif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tags+xml" PartName="/ppt/tags/tag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custDataLst>
    <p:tags r:id="rId20"/>
  </p:custDataLst>
  <p:defaultTextStyle>
    <a:defPPr lvl="0">
      <a:defRPr lang="ru-RU"/>
    </a:defPPr>
    <a:lvl1pPr lvl="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lvl="1" marL="4572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lvl="2" marL="9144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lvl="3" marL="13716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lvl="4" marL="18288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defTabSz="914400" eaLnBrk="1" hangingPunct="1" latinLnBrk="0" lvl="5" marL="2286000" rtl="0" algn="l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defTabSz="914400" eaLnBrk="1" hangingPunct="1" latinLnBrk="0" lvl="6" marL="2743200" rtl="0" algn="l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defTabSz="914400" eaLnBrk="1" hangingPunct="1" latinLnBrk="0" lvl="7" marL="3200400" rtl="0" algn="l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defTabSz="914400" eaLnBrk="1" hangingPunct="1" latinLnBrk="0" lvl="8" marL="3657600" rtl="0" algn="l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FABFCF23-3B69-468F-B69F-88F6DE6A72F2}" styleName="Средний стиль 1 - акцент 5">
    <a:wholeTbl>
      <a:tcTxStyle>
        <a:fontRef idx="minor">
          <a:scrgbClr b="0" g="0" r="0"/>
        </a:fontRef>
        <a:schemeClr val="dk1"/>
      </a:tcTxStyle>
      <a:tcStyle>
        <a:tcBdr>
          <a:left>
            <a:ln cmpd="sng" w="12700">
              <a:solidFill>
                <a:schemeClr val="accent5"/>
              </a:solidFill>
            </a:ln>
          </a:left>
          <a:right>
            <a:ln cmpd="sng" w="12700">
              <a:solidFill>
                <a:schemeClr val="accent5"/>
              </a:solidFill>
            </a:ln>
          </a:right>
          <a:top>
            <a:ln cmpd="sng" w="12700">
              <a:solidFill>
                <a:schemeClr val="accent5"/>
              </a:solidFill>
            </a:ln>
          </a:top>
          <a:bottom>
            <a:ln cmpd="sng" w="12700">
              <a:solidFill>
                <a:schemeClr val="accent5"/>
              </a:solidFill>
            </a:ln>
          </a:bottom>
          <a:insideH>
            <a:ln cmpd="sng" w="12700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b="0" g="0" r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tags" Target="tags/tag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7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20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9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24.01.2019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9" Type="http://schemas.openxmlformats.org/officeDocument/2006/relationships/image" Target="../media/image36.png"/><Relationship Id="rId5" Type="http://schemas.openxmlformats.org/officeDocument/2006/relationships/image" Target="../media/image13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5" Type="http://schemas.openxmlformats.org/officeDocument/2006/relationships/image" Target="../media/image13.pn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10" Type="http://schemas.openxmlformats.org/officeDocument/2006/relationships/image" Target="../media/image44.jpeg"/><Relationship Id="rId9" Type="http://schemas.openxmlformats.org/officeDocument/2006/relationships/image" Target="../media/image43.png"/><Relationship Id="rId5" Type="http://schemas.openxmlformats.org/officeDocument/2006/relationships/image" Target="../media/image13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11" Type="http://schemas.openxmlformats.org/officeDocument/2006/relationships/image" Target="../media/image50.png"/><Relationship Id="rId10" Type="http://schemas.openxmlformats.org/officeDocument/2006/relationships/image" Target="../media/image49.gif"/><Relationship Id="rId9" Type="http://schemas.openxmlformats.org/officeDocument/2006/relationships/image" Target="../media/image48.png"/><Relationship Id="rId5" Type="http://schemas.openxmlformats.org/officeDocument/2006/relationships/image" Target="../media/image13.png"/><Relationship Id="rId6" Type="http://schemas.openxmlformats.org/officeDocument/2006/relationships/image" Target="../media/image45.png"/><Relationship Id="rId7" Type="http://schemas.openxmlformats.org/officeDocument/2006/relationships/image" Target="../media/image46.jpeg"/><Relationship Id="rId8" Type="http://schemas.openxmlformats.org/officeDocument/2006/relationships/image" Target="../media/image4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jpeg"/><Relationship Id="rId6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6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11" Type="http://schemas.openxmlformats.org/officeDocument/2006/relationships/image" Target="../media/image24.jpeg"/><Relationship Id="rId10" Type="http://schemas.openxmlformats.org/officeDocument/2006/relationships/hyperlink" Target="https://uk.wikipedia.org/wiki/%D0%A2%D1%96%D0%BC_%D0%91%D0%B5%D1%80%D0%BD%D0%B5%D1%80%D1%81-%D0%9B%D1%96" TargetMode="External"/><Relationship Id="rId12" Type="http://schemas.openxmlformats.org/officeDocument/2006/relationships/image" Target="../media/image13.png"/><Relationship Id="rId9" Type="http://schemas.openxmlformats.org/officeDocument/2006/relationships/image" Target="../media/image23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11" Type="http://schemas.openxmlformats.org/officeDocument/2006/relationships/image" Target="../media/image25.jpeg"/><Relationship Id="rId10" Type="http://schemas.openxmlformats.org/officeDocument/2006/relationships/image" Target="../media/image13.png"/><Relationship Id="rId9" Type="http://schemas.openxmlformats.org/officeDocument/2006/relationships/image" Target="../media/image23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3" Type="http://schemas.openxmlformats.org/officeDocument/2006/relationships/image" Target="../media/image71.png"/><Relationship Id="rId4" Type="http://schemas.openxmlformats.org/officeDocument/2006/relationships/image" Target="../media/image18.jpeg"/><Relationship Id="rId5" Type="http://schemas.openxmlformats.org/officeDocument/2006/relationships/image" Target="../media/image26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13.png"/></Relationships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05" name="Shape 16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" name="Google Shape;16506;p6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07" name="Google Shape;16507;p6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pic>
        <p:nvPicPr>
          <p:cNvPr id="16508" name="Google Shape;1650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509" name="Google Shape;165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510" name="Google Shape;165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511" name="Google Shape;16511;p6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12" name="Google Shape;16512;p6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13" name="Google Shape;16513;p6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14" name="Google Shape;16514;p6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15" name="Google Shape;16515;p6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16" name="Google Shape;16516;p6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517" name="Google Shape;16517;p6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518" name="Google Shape;16518;p6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19" name="Google Shape;16519;p6"/>
          <p:cNvSpPr/>
          <p:nvPr/>
        </p:nvSpPr>
        <p:spPr>
          <a:xfrm>
            <a:off x="1907704" y="1412776"/>
            <a:ext cx="6867900" cy="157950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Валідатор</a:t>
            </a:r>
            <a:r>
              <a:rPr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— комп'ютерний сервіс, програма, об'єкт, функція або оператор, яка/який перевіряє відповідність деяких даних вимогам до типу, вмісту, формату або синтаксису.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0" name="Google Shape;16520;p6"/>
          <p:cNvSpPr/>
          <p:nvPr/>
        </p:nvSpPr>
        <p:spPr>
          <a:xfrm>
            <a:off x="305174" y="670409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Валідатор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1" name="Google Shape;16521;p6"/>
          <p:cNvSpPr/>
          <p:nvPr/>
        </p:nvSpPr>
        <p:spPr>
          <a:xfrm>
            <a:off x="3467605" y="4215456"/>
            <a:ext cx="5308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Процес перевірки називають </a:t>
            </a:r>
            <a:r>
              <a:rPr b="1" lang="uk-U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валідацію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(процес затвердження, легалізації, ратифікації), а дані, що відповідають вимогам — </a:t>
            </a:r>
            <a:r>
              <a:rPr b="1" lang="uk-UA" sz="1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валідними</a:t>
            </a:r>
            <a:endParaRPr b="1" sz="1800">
              <a:solidFill>
                <a:srgbClr val="0000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xOvm3EYyVTuf28e93UmKeATk-pxzUF2Z6_3CRLqAi_xNAfsieRcZeUfE9SUDLvnVeVEMdRpIXq7QoTF2dgkcbMlawHwfwKvX0ySQ4obsa-a3seUeroI=w371" id="16522" name="Google Shape;1652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375" y="3474535"/>
            <a:ext cx="2581720" cy="21597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https://lh6.googleusercontent.com/S6iP6sD7oB9UGPq9psmOFp5zuU4duJwUTC7HwAvDRf3bM244eABjp9s7mt6HMqe1IbXMQaUX_1AI72HVNkvlyoPh3FSBmiJF-DJRtSCoffcm8eJ7Sm9z=w371" id="16523" name="Google Shape;1652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89212" y="3292967"/>
            <a:ext cx="2293830" cy="849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 ÐµÐ·ÑÐ»ÑÑÐ°Ñ Ð¿Ð¾ÑÑÐºÑ Ð·Ð¾Ð±ÑÐ°Ð¶ÐµÐ½Ñ Ð·Ð° Ð·Ð°Ð¿Ð¸ÑÐ¾Ð¼ &quot;ÐÐ°Ð»ÑÐ´Ð°ÑÐ¾Ñ â ÐºÐ¾Ð¼Ð¿'ÑÑÐµÑÐ½Ð¸Ð¹ ÑÐµÑÐ²ÑÑ&quot;" id="16524" name="Google Shape;1652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2485" y="1574376"/>
            <a:ext cx="1428900" cy="1428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525" name="Google Shape;1652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526" name="Google Shape;16526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27" name="Shape 1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8" name="Google Shape;16528;p7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29" name="Google Shape;16529;p7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pic>
        <p:nvPicPr>
          <p:cNvPr id="16530" name="Google Shape;165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531" name="Google Shape;165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532" name="Google Shape;1653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533" name="Google Shape;16533;p7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34" name="Google Shape;16534;p7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35" name="Google Shape;16535;p7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36" name="Google Shape;16536;p7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37" name="Google Shape;16537;p7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38" name="Google Shape;16538;p7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539" name="Google Shape;16539;p7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540" name="Google Shape;16540;p7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41" name="Google Shape;16541;p7"/>
          <p:cNvSpPr/>
          <p:nvPr/>
        </p:nvSpPr>
        <p:spPr>
          <a:xfrm>
            <a:off x="305174" y="670409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Програмне забезпечення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42" name="Google Shape;165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543" name="Google Shape;165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grpSp>
        <p:nvGrpSpPr>
          <p:cNvPr id="16544" name="Google Shape;16544;p7"/>
          <p:cNvGrpSpPr/>
          <p:nvPr/>
        </p:nvGrpSpPr>
        <p:grpSpPr>
          <a:xfrm>
            <a:off x="409568" y="1603831"/>
            <a:ext cx="8340900" cy="3935400"/>
            <a:chOff x="0" y="0"/>
            <a:chExt cx="8340900" cy="3935400"/>
          </a:xfrm>
        </p:grpSpPr>
        <p:cxnSp>
          <p:nvCxnSpPr>
            <p:cNvPr id="16545" name="Google Shape;16545;p7"/>
            <p:cNvCxnSpPr/>
            <p:nvPr/>
          </p:nvCxnSpPr>
          <p:spPr>
            <a:xfrm>
              <a:off x="0" y="0"/>
              <a:ext cx="8340900" cy="0"/>
            </a:xfrm>
            <a:prstGeom prst="straightConnector1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16546" name="Google Shape;16546;p7"/>
            <p:cNvSpPr/>
            <p:nvPr/>
          </p:nvSpPr>
          <p:spPr>
            <a:xfrm>
              <a:off x="0" y="0"/>
              <a:ext cx="1668300" cy="39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7" name="Google Shape;16547;p7"/>
            <p:cNvSpPr txBox="1"/>
            <p:nvPr/>
          </p:nvSpPr>
          <p:spPr>
            <a:xfrm>
              <a:off x="0" y="0"/>
              <a:ext cx="1668300" cy="39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5250" lIns="95250" spcFirstLastPara="1" rIns="95250" wrap="square" tIns="95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Текстові редактори</a:t>
              </a:r>
              <a:endParaRPr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8" name="Google Shape;16548;p7"/>
            <p:cNvSpPr/>
            <p:nvPr/>
          </p:nvSpPr>
          <p:spPr>
            <a:xfrm>
              <a:off x="1793281" y="46261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9" name="Google Shape;16549;p7"/>
            <p:cNvSpPr txBox="1"/>
            <p:nvPr/>
          </p:nvSpPr>
          <p:spPr>
            <a:xfrm>
              <a:off x="1793281" y="46261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Використовують текстові редактори Блокнот, Edit Plus, HomeSite, HTML Pad та ін.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50" name="Google Shape;16550;p7"/>
            <p:cNvCxnSpPr/>
            <p:nvPr/>
          </p:nvCxnSpPr>
          <p:spPr>
            <a:xfrm>
              <a:off x="1668168" y="971500"/>
              <a:ext cx="66726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551" name="Google Shape;16551;p7"/>
            <p:cNvSpPr/>
            <p:nvPr/>
          </p:nvSpPr>
          <p:spPr>
            <a:xfrm>
              <a:off x="1793281" y="1017762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2" name="Google Shape;16552;p7"/>
            <p:cNvSpPr txBox="1"/>
            <p:nvPr/>
          </p:nvSpPr>
          <p:spPr>
            <a:xfrm>
              <a:off x="1793281" y="1017762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>
                  <a:solidFill>
                    <a:srgbClr val="000099"/>
                  </a:solidFill>
                  <a:latin typeface="Calibri"/>
                  <a:ea typeface="Calibri"/>
                  <a:cs typeface="Calibri"/>
                  <a:sym typeface="Calibri"/>
                </a:rPr>
                <a:t>Готову сторінку зберігають з розширенням імені файлу htm або html</a:t>
              </a:r>
              <a:endParaRPr sz="21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53" name="Google Shape;16553;p7"/>
            <p:cNvCxnSpPr/>
            <p:nvPr/>
          </p:nvCxnSpPr>
          <p:spPr>
            <a:xfrm>
              <a:off x="1668168" y="1943000"/>
              <a:ext cx="66726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554" name="Google Shape;16554;p7"/>
            <p:cNvSpPr/>
            <p:nvPr/>
          </p:nvSpPr>
          <p:spPr>
            <a:xfrm>
              <a:off x="1793281" y="1989262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5" name="Google Shape;16555;p7"/>
            <p:cNvSpPr txBox="1"/>
            <p:nvPr/>
          </p:nvSpPr>
          <p:spPr>
            <a:xfrm>
              <a:off x="1793281" y="1989262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Створення веб-сторінки такими засобами передбачає знання мови розмітки гіпертексгів HTML</a:t>
              </a:r>
              <a:endParaRPr sz="21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56" name="Google Shape;16556;p7"/>
            <p:cNvCxnSpPr/>
            <p:nvPr/>
          </p:nvCxnSpPr>
          <p:spPr>
            <a:xfrm>
              <a:off x="1668168" y="2914501"/>
              <a:ext cx="66726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557" name="Google Shape;16557;p7"/>
            <p:cNvSpPr/>
            <p:nvPr/>
          </p:nvSpPr>
          <p:spPr>
            <a:xfrm>
              <a:off x="1793281" y="2960763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8" name="Google Shape;16558;p7"/>
            <p:cNvSpPr txBox="1"/>
            <p:nvPr/>
          </p:nvSpPr>
          <p:spPr>
            <a:xfrm>
              <a:off x="1793281" y="2960763"/>
              <a:ext cx="6547500" cy="92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Розмір такого файлу невеликий, тому сторінка швидко завантажується та відкривається у вікні браузера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59" name="Google Shape;16559;p7"/>
            <p:cNvCxnSpPr/>
            <p:nvPr/>
          </p:nvCxnSpPr>
          <p:spPr>
            <a:xfrm>
              <a:off x="1668168" y="3886001"/>
              <a:ext cx="66726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descr="Ð ÐµÐ·ÑÐ»ÑÑÐ°Ñ Ð¿Ð¾ÑÑÐºÑ Ð·Ð¾Ð±ÑÐ°Ð¶ÐµÐ½Ñ Ð·Ð° Ð·Ð°Ð¿Ð¸ÑÐ¾Ð¼ &quot;notepad ++&quot;" id="16560" name="Google Shape;1656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589" y="2420760"/>
            <a:ext cx="1020600" cy="9945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Ð¾Ð²âÑÐ·Ð°Ð½Ðµ Ð·Ð¾Ð±ÑÐ°Ð¶ÐµÐ½Ð½Ñ" id="16561" name="Google Shape;16561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2590" y="3392928"/>
            <a:ext cx="1020600" cy="824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562" name="Google Shape;1656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5416" y="4217230"/>
            <a:ext cx="1020600" cy="7905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563" name="Google Shape;16563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36197" y="5043134"/>
            <a:ext cx="1020600" cy="999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64" name="Shape 16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5" name="Google Shape;16565;p8"/>
          <p:cNvSpPr/>
          <p:nvPr/>
        </p:nvSpPr>
        <p:spPr>
          <a:xfrm>
            <a:off x="78935" y="1244007"/>
            <a:ext cx="8986200" cy="49470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6" name="Google Shape;16566;p8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pic>
        <p:nvPicPr>
          <p:cNvPr id="16567" name="Google Shape;165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568" name="Google Shape;165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569" name="Google Shape;165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570" name="Google Shape;16570;p8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71" name="Google Shape;16571;p8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72" name="Google Shape;16572;p8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73" name="Google Shape;16573;p8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74" name="Google Shape;16574;p8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575" name="Google Shape;16575;p8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576" name="Google Shape;16576;p8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577" name="Google Shape;16577;p8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8" name="Google Shape;16578;p8"/>
          <p:cNvSpPr/>
          <p:nvPr/>
        </p:nvSpPr>
        <p:spPr>
          <a:xfrm>
            <a:off x="305174" y="670409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Програмне забезпечення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79" name="Google Shape;1657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580" name="Google Shape;1658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grpSp>
        <p:nvGrpSpPr>
          <p:cNvPr id="16581" name="Google Shape;16581;p8"/>
          <p:cNvGrpSpPr/>
          <p:nvPr/>
        </p:nvGrpSpPr>
        <p:grpSpPr>
          <a:xfrm>
            <a:off x="407625" y="1385140"/>
            <a:ext cx="8340900" cy="5056228"/>
            <a:chOff x="0" y="0"/>
            <a:chExt cx="8340900" cy="4652400"/>
          </a:xfrm>
        </p:grpSpPr>
        <p:cxnSp>
          <p:nvCxnSpPr>
            <p:cNvPr id="16582" name="Google Shape;16582;p8"/>
            <p:cNvCxnSpPr/>
            <p:nvPr/>
          </p:nvCxnSpPr>
          <p:spPr>
            <a:xfrm>
              <a:off x="0" y="0"/>
              <a:ext cx="8340900" cy="0"/>
            </a:xfrm>
            <a:prstGeom prst="straightConnector1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16583" name="Google Shape;16583;p8"/>
            <p:cNvSpPr/>
            <p:nvPr/>
          </p:nvSpPr>
          <p:spPr>
            <a:xfrm>
              <a:off x="0" y="0"/>
              <a:ext cx="2065200" cy="46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4" name="Google Shape;16584;p8"/>
            <p:cNvSpPr txBox="1"/>
            <p:nvPr/>
          </p:nvSpPr>
          <p:spPr>
            <a:xfrm>
              <a:off x="0" y="0"/>
              <a:ext cx="2065200" cy="465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Прикладні програми загального призначення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5" name="Google Shape;16585;p8"/>
            <p:cNvSpPr/>
            <p:nvPr/>
          </p:nvSpPr>
          <p:spPr>
            <a:xfrm>
              <a:off x="2182931" y="72693"/>
              <a:ext cx="61575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6" name="Google Shape;16586;p8"/>
            <p:cNvSpPr txBox="1"/>
            <p:nvPr/>
          </p:nvSpPr>
          <p:spPr>
            <a:xfrm>
              <a:off x="2182931" y="72693"/>
              <a:ext cx="61575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Програми з пакету MS Office, які можуть зберігати файли у форматі HTML: Word, PowerPoint, Publisher</a:t>
              </a:r>
              <a:endParaRPr b="0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87" name="Google Shape;16587;p8"/>
            <p:cNvCxnSpPr/>
            <p:nvPr/>
          </p:nvCxnSpPr>
          <p:spPr>
            <a:xfrm>
              <a:off x="2065271" y="1526568"/>
              <a:ext cx="62751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588" name="Google Shape;16588;p8"/>
            <p:cNvSpPr/>
            <p:nvPr/>
          </p:nvSpPr>
          <p:spPr>
            <a:xfrm>
              <a:off x="2182931" y="1599261"/>
              <a:ext cx="61575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9" name="Google Shape;16589;p8"/>
            <p:cNvSpPr txBox="1"/>
            <p:nvPr/>
          </p:nvSpPr>
          <p:spPr>
            <a:xfrm>
              <a:off x="2182931" y="1599261"/>
              <a:ext cx="61575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10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Для створення веб-сторінки непотрібні знання мови HTML, застосування тегів для розмітки відбувається автоматично</a:t>
              </a:r>
              <a:endParaRPr b="0" sz="21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90" name="Google Shape;16590;p8"/>
            <p:cNvCxnSpPr/>
            <p:nvPr/>
          </p:nvCxnSpPr>
          <p:spPr>
            <a:xfrm>
              <a:off x="2065271" y="3053136"/>
              <a:ext cx="62751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591" name="Google Shape;16591;p8"/>
            <p:cNvSpPr/>
            <p:nvPr/>
          </p:nvSpPr>
          <p:spPr>
            <a:xfrm>
              <a:off x="2182931" y="3125829"/>
              <a:ext cx="61575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2" name="Google Shape;16592;p8"/>
            <p:cNvSpPr txBox="1"/>
            <p:nvPr/>
          </p:nvSpPr>
          <p:spPr>
            <a:xfrm>
              <a:off x="2182931" y="3125829"/>
              <a:ext cx="6157500" cy="14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1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rPr>
                <a:t>Файли, у яких зберігаються такі сторінки, мають великий обсяг</a:t>
              </a:r>
              <a:endParaRPr b="0" sz="21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593" name="Google Shape;16593;p8"/>
            <p:cNvCxnSpPr/>
            <p:nvPr/>
          </p:nvCxnSpPr>
          <p:spPr>
            <a:xfrm>
              <a:off x="2065271" y="4579704"/>
              <a:ext cx="62751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descr="ÐÐ¾Ð²âÑÐ·Ð°Ð½Ðµ Ð·Ð¾Ð±ÑÐ°Ð¶ÐµÐ½Ð½Ñ" id="16594" name="Google Shape;1659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863" y="2901881"/>
            <a:ext cx="989311" cy="98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95" name="Google Shape;1659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7863" y="4003304"/>
            <a:ext cx="876233" cy="837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ÐÐ¾Ð²âÑÐ·Ð°Ð½Ðµ Ð·Ð¾Ð±ÑÐ°Ð¶ÐµÐ½Ð½Ñ" id="16596" name="Google Shape;1659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4007" y="5055411"/>
            <a:ext cx="811292" cy="749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97" name="Shape 16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" name="Google Shape;16598;p9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99" name="Google Shape;16599;p9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pic>
        <p:nvPicPr>
          <p:cNvPr id="16600" name="Google Shape;1660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601" name="Google Shape;166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602" name="Google Shape;1660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603" name="Google Shape;16603;p9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04" name="Google Shape;16604;p9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05" name="Google Shape;16605;p9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06" name="Google Shape;16606;p9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07" name="Google Shape;16607;p9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08" name="Google Shape;16608;p9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609" name="Google Shape;16609;p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610" name="Google Shape;16610;p9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11" name="Google Shape;16611;p9"/>
          <p:cNvSpPr/>
          <p:nvPr/>
        </p:nvSpPr>
        <p:spPr>
          <a:xfrm>
            <a:off x="305174" y="670409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Програмне забезпечення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12" name="Google Shape;1661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613" name="Google Shape;166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grpSp>
        <p:nvGrpSpPr>
          <p:cNvPr id="16614" name="Google Shape;16614;p9"/>
          <p:cNvGrpSpPr/>
          <p:nvPr/>
        </p:nvGrpSpPr>
        <p:grpSpPr>
          <a:xfrm>
            <a:off x="407623" y="1471939"/>
            <a:ext cx="8340900" cy="4333200"/>
            <a:chOff x="0" y="0"/>
            <a:chExt cx="8340900" cy="4333200"/>
          </a:xfrm>
        </p:grpSpPr>
        <p:cxnSp>
          <p:nvCxnSpPr>
            <p:cNvPr id="16615" name="Google Shape;16615;p9"/>
            <p:cNvCxnSpPr/>
            <p:nvPr/>
          </p:nvCxnSpPr>
          <p:spPr>
            <a:xfrm>
              <a:off x="0" y="0"/>
              <a:ext cx="8340900" cy="0"/>
            </a:xfrm>
            <a:prstGeom prst="straightConnector1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16616" name="Google Shape;16616;p9"/>
            <p:cNvSpPr/>
            <p:nvPr/>
          </p:nvSpPr>
          <p:spPr>
            <a:xfrm>
              <a:off x="0" y="0"/>
              <a:ext cx="2782200" cy="43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7" name="Google Shape;16617;p9"/>
            <p:cNvSpPr txBox="1"/>
            <p:nvPr/>
          </p:nvSpPr>
          <p:spPr>
            <a:xfrm>
              <a:off x="0" y="0"/>
              <a:ext cx="2782200" cy="43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Спеціалізовані веб-редактори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8" name="Google Shape;16618;p9"/>
            <p:cNvSpPr/>
            <p:nvPr/>
          </p:nvSpPr>
          <p:spPr>
            <a:xfrm>
              <a:off x="2886335" y="67708"/>
              <a:ext cx="5447700" cy="13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9" name="Google Shape;16619;p9"/>
            <p:cNvSpPr txBox="1"/>
            <p:nvPr/>
          </p:nvSpPr>
          <p:spPr>
            <a:xfrm>
              <a:off x="2886335" y="67708"/>
              <a:ext cx="5447700" cy="13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Adobe Dreamweaver, MS Frontpage, SharePoint Designer, WYSIWYG Web Builder, KompoZer та ін. 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20" name="Google Shape;16620;p9"/>
            <p:cNvCxnSpPr/>
            <p:nvPr/>
          </p:nvCxnSpPr>
          <p:spPr>
            <a:xfrm>
              <a:off x="2782237" y="1421872"/>
              <a:ext cx="55518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621" name="Google Shape;16621;p9"/>
            <p:cNvSpPr/>
            <p:nvPr/>
          </p:nvSpPr>
          <p:spPr>
            <a:xfrm>
              <a:off x="2886335" y="1489580"/>
              <a:ext cx="5447700" cy="13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2" name="Google Shape;16622;p9"/>
            <p:cNvSpPr txBox="1"/>
            <p:nvPr/>
          </p:nvSpPr>
          <p:spPr>
            <a:xfrm>
              <a:off x="2886335" y="1489580"/>
              <a:ext cx="5447700" cy="13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Не вимагають від розробника знання мови HTML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23" name="Google Shape;16623;p9"/>
            <p:cNvCxnSpPr/>
            <p:nvPr/>
          </p:nvCxnSpPr>
          <p:spPr>
            <a:xfrm>
              <a:off x="2782237" y="2843744"/>
              <a:ext cx="55518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624" name="Google Shape;16624;p9"/>
            <p:cNvSpPr/>
            <p:nvPr/>
          </p:nvSpPr>
          <p:spPr>
            <a:xfrm>
              <a:off x="2886335" y="2911452"/>
              <a:ext cx="5447700" cy="13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5" name="Google Shape;16625;p9"/>
            <p:cNvSpPr txBox="1"/>
            <p:nvPr/>
          </p:nvSpPr>
          <p:spPr>
            <a:xfrm>
              <a:off x="2886335" y="2911452"/>
              <a:ext cx="5447700" cy="13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WYSIWYG-редактори (англ. What You See Is What You Get -що ви бачите, то ви й отримуєте)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26" name="Google Shape;16626;p9"/>
            <p:cNvCxnSpPr/>
            <p:nvPr/>
          </p:nvCxnSpPr>
          <p:spPr>
            <a:xfrm>
              <a:off x="2782237" y="4265616"/>
              <a:ext cx="55518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id="16627" name="Google Shape;1662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846" y="2522989"/>
            <a:ext cx="1013400" cy="11946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Ð¾Ð²âÑÐ·Ð°Ð½Ðµ Ð·Ð¾Ð±ÑÐ°Ð¶ÐµÐ½Ð½Ñ" id="16628" name="Google Shape;1662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14240" y="2522989"/>
            <a:ext cx="1089000" cy="1089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629" name="Google Shape;16629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6560" y="3807836"/>
            <a:ext cx="2241300" cy="989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Ð¾Ð²âÑÐ·Ð°Ð½Ðµ Ð·Ð¾Ð±ÑÐ°Ð¶ÐµÐ½Ð½Ñ" id="16630" name="Google Shape;16630;p9"/>
          <p:cNvPicPr preferRelativeResize="0"/>
          <p:nvPr/>
        </p:nvPicPr>
        <p:blipFill rotWithShape="1">
          <a:blip r:embed="rId9">
            <a:alphaModFix/>
          </a:blip>
          <a:srcRect b="0" l="14734" r="13776" t="0"/>
          <a:stretch/>
        </p:blipFill>
        <p:spPr>
          <a:xfrm>
            <a:off x="387805" y="4876661"/>
            <a:ext cx="871500" cy="11445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Ð¾Ð²âÑÐ·Ð°Ð½Ðµ Ð·Ð¾Ð±ÑÐ°Ð¶ÐµÐ½Ð½Ñ" id="16631" name="Google Shape;16631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507172" y="4907003"/>
            <a:ext cx="1083900" cy="10839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32" name="Shape 16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3" name="Google Shape;16633;p10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4" name="Google Shape;16634;p10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pic>
        <p:nvPicPr>
          <p:cNvPr id="16635" name="Google Shape;1663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636" name="Google Shape;166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637" name="Google Shape;166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638" name="Google Shape;16638;p10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39" name="Google Shape;16639;p10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40" name="Google Shape;16640;p10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41" name="Google Shape;16641;p10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42" name="Google Shape;16642;p10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643" name="Google Shape;16643;p10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644" name="Google Shape;16644;p1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645" name="Google Shape;16645;p10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6" name="Google Shape;16646;p10"/>
          <p:cNvSpPr/>
          <p:nvPr/>
        </p:nvSpPr>
        <p:spPr>
          <a:xfrm>
            <a:off x="305174" y="670409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Програмне забезпечення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47" name="Google Shape;166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648" name="Google Shape;1664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grpSp>
        <p:nvGrpSpPr>
          <p:cNvPr id="16649" name="Google Shape;16649;p10"/>
          <p:cNvGrpSpPr/>
          <p:nvPr/>
        </p:nvGrpSpPr>
        <p:grpSpPr>
          <a:xfrm>
            <a:off x="407623" y="1471939"/>
            <a:ext cx="8340900" cy="4333200"/>
            <a:chOff x="0" y="0"/>
            <a:chExt cx="8340900" cy="4333200"/>
          </a:xfrm>
        </p:grpSpPr>
        <p:cxnSp>
          <p:nvCxnSpPr>
            <p:cNvPr id="16650" name="Google Shape;16650;p10"/>
            <p:cNvCxnSpPr/>
            <p:nvPr/>
          </p:nvCxnSpPr>
          <p:spPr>
            <a:xfrm>
              <a:off x="0" y="0"/>
              <a:ext cx="8340900" cy="0"/>
            </a:xfrm>
            <a:prstGeom prst="straightConnector1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0"/>
                </a:srgbClr>
              </a:outerShdw>
            </a:effectLst>
          </p:spPr>
        </p:cxnSp>
        <p:sp>
          <p:nvSpPr>
            <p:cNvPr id="16651" name="Google Shape;16651;p10"/>
            <p:cNvSpPr/>
            <p:nvPr/>
          </p:nvSpPr>
          <p:spPr>
            <a:xfrm>
              <a:off x="0" y="0"/>
              <a:ext cx="3039300" cy="43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2" name="Google Shape;16652;p10"/>
            <p:cNvSpPr txBox="1"/>
            <p:nvPr/>
          </p:nvSpPr>
          <p:spPr>
            <a:xfrm>
              <a:off x="0" y="0"/>
              <a:ext cx="3039300" cy="43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Системи управління веб-контентом WCMS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3" name="Google Shape;16653;p10"/>
            <p:cNvSpPr/>
            <p:nvPr/>
          </p:nvSpPr>
          <p:spPr>
            <a:xfrm>
              <a:off x="3138580" y="100715"/>
              <a:ext cx="5192100" cy="20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4" name="Google Shape;16654;p10"/>
            <p:cNvSpPr txBox="1"/>
            <p:nvPr/>
          </p:nvSpPr>
          <p:spPr>
            <a:xfrm>
              <a:off x="3138580" y="100715"/>
              <a:ext cx="5192100" cy="20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WCMS (англ. Web Content Management System - система управління веб-контентом) є системи Joomla, Wordpress,  Drupal,  Media Wiki, Mambo, NUKE та ін.</a:t>
              </a:r>
              <a:endParaRPr b="0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55" name="Google Shape;16655;p10"/>
            <p:cNvCxnSpPr/>
            <p:nvPr/>
          </p:nvCxnSpPr>
          <p:spPr>
            <a:xfrm>
              <a:off x="3039370" y="2115034"/>
              <a:ext cx="52911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  <p:sp>
          <p:nvSpPr>
            <p:cNvPr id="16656" name="Google Shape;16656;p10"/>
            <p:cNvSpPr/>
            <p:nvPr/>
          </p:nvSpPr>
          <p:spPr>
            <a:xfrm>
              <a:off x="3138580" y="2215750"/>
              <a:ext cx="5192100" cy="20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7" name="Google Shape;16657;p10"/>
            <p:cNvSpPr txBox="1"/>
            <p:nvPr/>
          </p:nvSpPr>
          <p:spPr>
            <a:xfrm>
              <a:off x="3138580" y="2215750"/>
              <a:ext cx="5192100" cy="20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uk-UA" sz="2000">
                  <a:solidFill>
                    <a:srgbClr val="000066"/>
                  </a:solidFill>
                  <a:latin typeface="Calibri"/>
                  <a:ea typeface="Calibri"/>
                  <a:cs typeface="Calibri"/>
                  <a:sym typeface="Calibri"/>
                </a:rPr>
                <a:t>Шаблони оформлення веб-сторінок і модулів, що роблять сайт динамічним: форумів, чатів, стрічок новин, каталогів файлів, контролю статистики тощо</a:t>
              </a:r>
              <a:endParaRPr b="0" sz="2000">
                <a:solidFill>
                  <a:srgbClr val="00006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658" name="Google Shape;16658;p10"/>
            <p:cNvCxnSpPr/>
            <p:nvPr/>
          </p:nvCxnSpPr>
          <p:spPr>
            <a:xfrm>
              <a:off x="3039370" y="4230069"/>
              <a:ext cx="5291100" cy="0"/>
            </a:xfrm>
            <a:prstGeom prst="straightConnector1">
              <a:avLst/>
            </a:prstGeom>
            <a:noFill/>
            <a:ln cap="flat" cmpd="sng" w="9525">
              <a:solidFill>
                <a:srgbClr val="C0CCE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</p:cxnSp>
      </p:grpSp>
      <p:pic>
        <p:nvPicPr>
          <p:cNvPr descr="ÐÐ¾Ð²âÑÐ·Ð°Ð½Ðµ Ð·Ð¾Ð±ÑÐ°Ð¶ÐµÐ½Ð½Ñ" id="16659" name="Google Shape;1665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5174" y="2907321"/>
            <a:ext cx="1121100" cy="925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Ð¾Ð²âÑÐ·Ð°Ð½Ðµ Ð·Ð¾Ð±ÑÐ°Ð¶ÐµÐ½Ð½Ñ" id="16660" name="Google Shape;1666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8290" y="2907320"/>
            <a:ext cx="978300" cy="9783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661" name="Google Shape;1666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6560" y="3918360"/>
            <a:ext cx="1039500" cy="10233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Ð¾Ð²âÑÐ·Ð°Ð½Ðµ Ð·Ð¾Ð±ÑÐ°Ð¶ÐµÐ½Ð½Ñ" id="16662" name="Google Shape;16662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29133" y="3918360"/>
            <a:ext cx="978900" cy="10233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descr="ÐÐ¾Ð³Ð¾ÑÐ¸Ð¿ Mambo" id="16663" name="Google Shape;16663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5106" y="5010234"/>
            <a:ext cx="1011000" cy="10110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664" name="Google Shape;16664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887761" y="5010234"/>
            <a:ext cx="1061700" cy="10593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65" name="Shape 16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6" name="Google Shape;16666;p11"/>
          <p:cNvSpPr txBox="1"/>
          <p:nvPr/>
        </p:nvSpPr>
        <p:spPr>
          <a:xfrm>
            <a:off x="3491880" y="628440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050">
                <a:solidFill>
                  <a:srgbClr val="B5CFEE"/>
                </a:solidFill>
                <a:latin typeface="Calibri"/>
                <a:ea typeface="Calibri"/>
                <a:cs typeface="Calibri"/>
                <a:sym typeface="Calibri"/>
              </a:rPr>
              <a:t>Чашук О.Ф., вчитель інформатики ЗОШ№23, Луцьк</a:t>
            </a:r>
            <a:endParaRPr sz="1050">
              <a:solidFill>
                <a:srgbClr val="B5CF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7" name="Google Shape;16667;p11"/>
          <p:cNvSpPr txBox="1"/>
          <p:nvPr/>
        </p:nvSpPr>
        <p:spPr>
          <a:xfrm>
            <a:off x="1763688" y="242392"/>
            <a:ext cx="55446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uk-U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Домашнє завдання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8" name="Google Shape;16668;p11"/>
          <p:cNvSpPr txBox="1"/>
          <p:nvPr/>
        </p:nvSpPr>
        <p:spPr>
          <a:xfrm>
            <a:off x="283999" y="1268759"/>
            <a:ext cx="8464500" cy="554460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38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2437" lvl="0" marL="452437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❑"/>
            </a:pPr>
            <a:r>
              <a:rPr b="1" lang="uk-UA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Вивчити тему</a:t>
            </a:r>
            <a:endParaRPr/>
          </a:p>
          <a:p>
            <a:pPr indent="-530225" lvl="0" marL="53022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❑"/>
            </a:pPr>
            <a:r>
              <a:rPr b="1" lang="uk-UA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Підготуйте інформацію </a:t>
            </a:r>
            <a:r>
              <a:rPr b="1" lang="uk-UA" sz="20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uk-UA" sz="20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в зошиті</a:t>
            </a:r>
            <a:r>
              <a:rPr b="1" lang="uk-UA" sz="20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lang="uk-UA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:«</a:t>
            </a:r>
            <a:r>
              <a:rPr b="1" lang="uk-UA" sz="280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Що таке веб-дизайн? Що виконує кожен із спеціалістів веб-дизайну?</a:t>
            </a:r>
            <a:r>
              <a:rPr b="1" lang="uk-UA" sz="280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endParaRPr/>
          </a:p>
          <a:p>
            <a:pPr indent="0" lvl="0" marL="1798637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rPr b="1" lang="uk-U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1798637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98637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30225" lvl="0" marL="530225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Char char="❑"/>
            </a:pPr>
            <a:r>
              <a:rPr b="1" lang="uk-UA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Заповнити словничок 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44"/>
              <a:buFont typeface="Noto Sans Symbols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69" name="Google Shape;16669;p11"/>
          <p:cNvSpPr/>
          <p:nvPr/>
        </p:nvSpPr>
        <p:spPr>
          <a:xfrm>
            <a:off x="3208396" y="5999218"/>
            <a:ext cx="5481900" cy="624300"/>
          </a:xfrm>
          <a:prstGeom prst="snip2DiagRect">
            <a:avLst>
              <a:gd fmla="val 0" name="adj1"/>
              <a:gd fmla="val 16667" name="adj2"/>
            </a:avLst>
          </a:prstGeom>
          <a:solidFill>
            <a:schemeClr val="lt1"/>
          </a:solidFill>
          <a:ln cap="flat" cmpd="sng" w="254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5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Види сайтів</a:t>
            </a:r>
            <a:endParaRPr b="1"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descr="3D_27" id="16670" name="Google Shape;166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160" y="10242"/>
            <a:ext cx="1295400" cy="14419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descr="3D_27" id="16671" name="Google Shape;1667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723607" y="66305"/>
            <a:ext cx="1375412" cy="144197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  <p:pic>
        <p:nvPicPr>
          <p:cNvPr id="16672" name="Google Shape;166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797" y="5910903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</a:effectLst>
        </p:spPr>
      </p:pic>
      <p:grpSp>
        <p:nvGrpSpPr>
          <p:cNvPr id="16673" name="Google Shape;16673;p11"/>
          <p:cNvGrpSpPr/>
          <p:nvPr/>
        </p:nvGrpSpPr>
        <p:grpSpPr>
          <a:xfrm>
            <a:off x="1187624" y="3068960"/>
            <a:ext cx="6696600" cy="2088300"/>
            <a:chOff x="1187624" y="3068960"/>
            <a:chExt cx="6696600" cy="2088300"/>
          </a:xfrm>
        </p:grpSpPr>
        <p:sp>
          <p:nvSpPr>
            <p:cNvPr id="16674" name="Google Shape;16674;p11"/>
            <p:cNvSpPr/>
            <p:nvPr/>
          </p:nvSpPr>
          <p:spPr>
            <a:xfrm>
              <a:off x="1187624" y="3068960"/>
              <a:ext cx="6696600" cy="20883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38" scaled="0"/>
            </a:gradFill>
            <a:ln>
              <a:noFill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75" name="Google Shape;16675;p11"/>
            <p:cNvGrpSpPr/>
            <p:nvPr/>
          </p:nvGrpSpPr>
          <p:grpSpPr>
            <a:xfrm>
              <a:off x="1872207" y="3104270"/>
              <a:ext cx="5436852" cy="1982543"/>
              <a:chOff x="2960426" y="3660816"/>
              <a:chExt cx="5436852" cy="1982543"/>
            </a:xfrm>
          </p:grpSpPr>
          <p:sp>
            <p:nvSpPr>
              <p:cNvPr id="16676" name="Google Shape;16676;p11"/>
              <p:cNvSpPr/>
              <p:nvPr/>
            </p:nvSpPr>
            <p:spPr>
              <a:xfrm>
                <a:off x="2960426" y="3660816"/>
                <a:ext cx="2718804" cy="992088"/>
              </a:xfrm>
              <a:custGeom>
                <a:rect b="b" l="l" r="r" t="t"/>
                <a:pathLst>
                  <a:path extrusionOk="0" h="2718048" w="990457">
                    <a:moveTo>
                      <a:pt x="0" y="2718047"/>
                    </a:moveTo>
                    <a:lnTo>
                      <a:pt x="0" y="453017"/>
                    </a:lnTo>
                    <a:cubicBezTo>
                      <a:pt x="0" y="202822"/>
                      <a:pt x="26932" y="1"/>
                      <a:pt x="60155" y="1"/>
                    </a:cubicBezTo>
                    <a:lnTo>
                      <a:pt x="990457" y="1"/>
                    </a:lnTo>
                    <a:lnTo>
                      <a:pt x="990457" y="2718047"/>
                    </a:lnTo>
                    <a:lnTo>
                      <a:pt x="0" y="2718047"/>
                    </a:lnTo>
                    <a:close/>
                  </a:path>
                </a:pathLst>
              </a:cu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389850" lIns="142225" spcFirstLastPara="1" rIns="142225" wrap="square" tIns="1422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-UA" sz="2000">
                    <a:solidFill>
                      <a:srgbClr val="0033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менеджер проекту</a:t>
                </a:r>
                <a:endParaRPr b="1" sz="200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7" name="Google Shape;16677;p11"/>
              <p:cNvSpPr/>
              <p:nvPr/>
            </p:nvSpPr>
            <p:spPr>
              <a:xfrm>
                <a:off x="5678475" y="3660816"/>
                <a:ext cx="2718048" cy="990457"/>
              </a:xfrm>
              <a:custGeom>
                <a:rect b="b" l="l" r="r" t="t"/>
                <a:pathLst>
                  <a:path extrusionOk="0" h="990457" w="2718048">
                    <a:moveTo>
                      <a:pt x="0" y="0"/>
                    </a:moveTo>
                    <a:lnTo>
                      <a:pt x="2552969" y="0"/>
                    </a:lnTo>
                    <a:cubicBezTo>
                      <a:pt x="2644140" y="0"/>
                      <a:pt x="2718048" y="73908"/>
                      <a:pt x="2718048" y="165079"/>
                    </a:cubicBezTo>
                    <a:lnTo>
                      <a:pt x="2718048" y="990457"/>
                    </a:lnTo>
                    <a:lnTo>
                      <a:pt x="0" y="99045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389850" lIns="142225" spcFirstLastPara="1" rIns="142225" wrap="square" tIns="1422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-UA" sz="200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дизайнер</a:t>
                </a:r>
                <a:endParaRPr b="1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8" name="Google Shape;16678;p11"/>
              <p:cNvSpPr/>
              <p:nvPr/>
            </p:nvSpPr>
            <p:spPr>
              <a:xfrm>
                <a:off x="2960427" y="4651272"/>
                <a:ext cx="2718048" cy="990457"/>
              </a:xfrm>
              <a:custGeom>
                <a:rect b="b" l="l" r="r" t="t"/>
                <a:pathLst>
                  <a:path extrusionOk="0" h="990457" w="2718048">
                    <a:moveTo>
                      <a:pt x="2718048" y="990456"/>
                    </a:moveTo>
                    <a:lnTo>
                      <a:pt x="165079" y="990456"/>
                    </a:lnTo>
                    <a:cubicBezTo>
                      <a:pt x="73908" y="990456"/>
                      <a:pt x="0" y="916548"/>
                      <a:pt x="0" y="825377"/>
                    </a:cubicBezTo>
                    <a:lnTo>
                      <a:pt x="0" y="1"/>
                    </a:lnTo>
                    <a:lnTo>
                      <a:pt x="2718048" y="1"/>
                    </a:lnTo>
                    <a:lnTo>
                      <a:pt x="2718048" y="990456"/>
                    </a:lnTo>
                    <a:close/>
                  </a:path>
                </a:pathLst>
              </a:cu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142225" lIns="142225" spcFirstLastPara="1" rIns="142225" wrap="square" tIns="38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-UA" sz="2000">
                    <a:solidFill>
                      <a:srgbClr val="8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веб-програміст</a:t>
                </a:r>
                <a:endParaRPr b="1" sz="2000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9" name="Google Shape;16679;p11"/>
              <p:cNvSpPr/>
              <p:nvPr/>
            </p:nvSpPr>
            <p:spPr>
              <a:xfrm>
                <a:off x="5678474" y="4651272"/>
                <a:ext cx="2718804" cy="992088"/>
              </a:xfrm>
              <a:custGeom>
                <a:rect b="b" l="l" r="r" t="t"/>
                <a:pathLst>
                  <a:path extrusionOk="0" h="2718048" w="990457">
                    <a:moveTo>
                      <a:pt x="990457" y="1"/>
                    </a:moveTo>
                    <a:lnTo>
                      <a:pt x="990457" y="2265031"/>
                    </a:lnTo>
                    <a:cubicBezTo>
                      <a:pt x="990457" y="2515226"/>
                      <a:pt x="963525" y="2718047"/>
                      <a:pt x="930302" y="2718047"/>
                    </a:cubicBezTo>
                    <a:lnTo>
                      <a:pt x="0" y="2718047"/>
                    </a:lnTo>
                    <a:lnTo>
                      <a:pt x="0" y="1"/>
                    </a:lnTo>
                    <a:lnTo>
                      <a:pt x="99045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FC3FF"/>
                  </a:gs>
                  <a:gs pos="35000">
                    <a:srgbClr val="BDD5FF"/>
                  </a:gs>
                  <a:gs pos="100000">
                    <a:srgbClr val="E4EEF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ctr" bIns="142225" lIns="142225" spcFirstLastPara="1" rIns="142225" wrap="square" tIns="3898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-UA" sz="2000">
                    <a:solidFill>
                      <a:srgbClr val="0000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веб-майстер</a:t>
                </a:r>
                <a:endParaRPr b="1" sz="2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0" name="Google Shape;16680;p11"/>
              <p:cNvSpPr/>
              <p:nvPr/>
            </p:nvSpPr>
            <p:spPr>
              <a:xfrm>
                <a:off x="3760612" y="4403658"/>
                <a:ext cx="3835728" cy="495234"/>
              </a:xfrm>
              <a:custGeom>
                <a:rect b="b" l="l" r="r" t="t"/>
                <a:pathLst>
                  <a:path extrusionOk="0" h="21600" w="21600">
                    <a:moveTo>
                      <a:pt x="3475" y="0"/>
                    </a:moveTo>
                    <a:lnTo>
                      <a:pt x="18125" y="0"/>
                    </a:lnTo>
                    <a:cubicBezTo>
                      <a:pt x="20044" y="0"/>
                      <a:pt x="21600" y="4835"/>
                      <a:pt x="21600" y="10800"/>
                    </a:cubicBezTo>
                    <a:cubicBezTo>
                      <a:pt x="21600" y="16765"/>
                      <a:pt x="20044" y="21600"/>
                      <a:pt x="18125" y="21600"/>
                    </a:cubicBezTo>
                    <a:lnTo>
                      <a:pt x="3475" y="21600"/>
                    </a:lnTo>
                    <a:cubicBezTo>
                      <a:pt x="1556" y="21600"/>
                      <a:pt x="0" y="16765"/>
                      <a:pt x="0" y="10800"/>
                    </a:cubicBezTo>
                    <a:cubicBezTo>
                      <a:pt x="0" y="4835"/>
                      <a:pt x="1556" y="0"/>
                      <a:pt x="347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DAFEA4"/>
                  </a:gs>
                  <a:gs pos="35000">
                    <a:srgbClr val="E3FEBF"/>
                  </a:gs>
                  <a:gs pos="100000">
                    <a:srgbClr val="F4FEE6"/>
                  </a:gs>
                </a:gsLst>
                <a:lin ang="16200038" scaled="0"/>
              </a:gradFill>
              <a:ln>
                <a:noFill/>
              </a:ln>
              <a:effectLst>
                <a:outerShdw blurRad="44450" algn="ctr" dir="5400000" dist="27940">
                  <a:srgbClr val="000000">
                    <a:alpha val="31760"/>
                  </a:srgbClr>
                </a:outerShdw>
              </a:effectLst>
            </p:spPr>
            <p:txBody>
              <a:bodyPr anchorCtr="0" anchor="ctr" bIns="163950" lIns="272200" spcFirstLastPara="1" rIns="272200" wrap="square" tIns="1639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-UA" sz="2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Спеціалісти веб-дизайну</a:t>
                </a:r>
                <a:endParaRPr b="1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descr="https://lh3.googleusercontent.com/DsPZFT31y5yJi5JjWVs29EFJIFJY5G6aRLulUANLwzUWKUhalu6eAaeAxRUmBlqDP5Kflb5cUHa7CtxC3mrGy4k1K9kjAqIx0eWZLeT_wON9De9ZQjU=w271" id="16681" name="Google Shape;1668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374677">
            <a:off x="499108" y="220983"/>
            <a:ext cx="606129" cy="61869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descr="https://lh3.googleusercontent.com/DsPZFT31y5yJi5JjWVs29EFJIFJY5G6aRLulUANLwzUWKUhalu6eAaeAxRUmBlqDP5Kflb5cUHa7CtxC3mrGy4k1K9kjAqIx0eWZLeT_wON9De9ZQjU=w271" id="16682" name="Google Shape;1668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444686">
            <a:off x="8073329" y="224752"/>
            <a:ext cx="675969" cy="7057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43869" y="15507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23528" y="1744143"/>
            <a:ext cx="8568952" cy="1432500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uk-UA" sz="24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Відкрийте </a:t>
            </a:r>
            <a:r>
              <a:rPr lang="uk-UA" sz="2400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файл </a:t>
            </a:r>
            <a:r>
              <a:rPr lang="uk-UA" sz="2400" b="1" i="1" spc="50" dirty="0">
                <a:ln w="11430"/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Інструменти для розробки </a:t>
            </a:r>
            <a:r>
              <a:rPr lang="uk-UA" sz="2400" b="1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сайтів.</a:t>
            </a:r>
            <a:r>
              <a:rPr lang="uk-UA" sz="2400" i="1" spc="50" dirty="0" smtClean="0">
                <a:ln w="11430"/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uk-UA" sz="24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і зробіть опорний конспект або презентацію, публікацію, сайт</a:t>
            </a:r>
            <a:endParaRPr lang="uk-UA" sz="2800" spc="50" dirty="0" smtClean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021"/>
            <a:ext cx="752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22" y="919200"/>
            <a:ext cx="4504175" cy="66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96640" y="143810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494142" y="138179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Ð ÐµÐ·ÑÐ»ÑÑÐ°Ñ Ð¿Ð¾ÑÑÐºÑ Ð·Ð¾Ð±ÑÐ°Ð¶ÐµÐ½Ñ Ð·Ð° Ð·Ð°Ð¿Ð¸ÑÐ¾Ð¼ &quot;Ð²ÐµÐ±-ÑÐµÑÐ½Ð¾Ð»Ð¾Ð³ÑÑ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56" y="4869160"/>
            <a:ext cx="2196244" cy="1616890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18262" r="17269" b="5124"/>
          <a:stretch/>
        </p:blipFill>
        <p:spPr bwMode="auto">
          <a:xfrm>
            <a:off x="2540280" y="3298676"/>
            <a:ext cx="4639506" cy="3140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43869" y="15507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1547665" y="1744143"/>
            <a:ext cx="6624736" cy="1065193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>
              <a:spcBef>
                <a:spcPts val="1200"/>
              </a:spcBef>
              <a:spcAft>
                <a:spcPts val="1200"/>
              </a:spcAft>
            </a:pPr>
            <a:r>
              <a:rPr lang="uk-UA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Заповніть таблицю</a:t>
            </a:r>
            <a:r>
              <a:rPr lang="uk-UA" sz="24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uk-UA" sz="2400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uk-UA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«Інструменти розробки 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сайтів</a:t>
            </a:r>
            <a:r>
              <a:rPr lang="uk-UA" sz="28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uk-UA" sz="2800" b="1" spc="50" dirty="0" smtClean="0">
              <a:ln w="11430"/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5412"/>
            <a:ext cx="7524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22" y="919200"/>
            <a:ext cx="4504175" cy="66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393050" y="16103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759742" y="155443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Ð ÐµÐ·ÑÐ»ÑÑÐ°Ñ Ð¿Ð¾ÑÑÐºÑ Ð·Ð¾Ð±ÑÐ°Ð¶ÐµÐ½Ñ Ð·Ð° Ð·Ð°Ð¿Ð¸ÑÐ¾Ð¼ &quot;Ð²ÐµÐ±-ÑÐµÑÐ½Ð¾Ð»Ð¾Ð³ÑÑ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56" y="4869160"/>
            <a:ext cx="2196244" cy="1616890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5001"/>
              </p:ext>
            </p:extLst>
          </p:nvPr>
        </p:nvGraphicFramePr>
        <p:xfrm>
          <a:off x="944782" y="3140968"/>
          <a:ext cx="7731673" cy="182460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32918"/>
                <a:gridCol w="1632657"/>
                <a:gridCol w="2233180"/>
                <a:gridCol w="1932918"/>
              </a:tblGrid>
              <a:tr h="666379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Назва програми</a:t>
                      </a:r>
                      <a:endParaRPr lang="uk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Логотип</a:t>
                      </a:r>
                    </a:p>
                    <a:p>
                      <a:pPr algn="ctr"/>
                      <a:r>
                        <a:rPr lang="uk-UA" baseline="0" dirty="0" smtClean="0"/>
                        <a:t>(</a:t>
                      </a:r>
                      <a:r>
                        <a:rPr lang="uk-UA" sz="1400" baseline="0" dirty="0" smtClean="0">
                          <a:solidFill>
                            <a:srgbClr val="000066"/>
                          </a:solidFill>
                        </a:rPr>
                        <a:t>товарний знак</a:t>
                      </a:r>
                      <a:r>
                        <a:rPr lang="uk-UA" baseline="0" dirty="0" smtClean="0"/>
                        <a:t>) </a:t>
                      </a:r>
                      <a:endParaRPr lang="uk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uk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/>
                        <a:t>Веб-посилання</a:t>
                      </a:r>
                      <a:endParaRPr lang="uk-UA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8607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076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94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48617" y="188640"/>
            <a:ext cx="7246767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40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88" name="Shape 1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Google Shape;16389;p1"/>
          <p:cNvSpPr/>
          <p:nvPr/>
        </p:nvSpPr>
        <p:spPr>
          <a:xfrm>
            <a:off x="1030784" y="188640"/>
            <a:ext cx="8005800" cy="288030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789934"/>
              </a:gs>
              <a:gs pos="23000">
                <a:srgbClr val="ECF7D4"/>
              </a:gs>
              <a:gs pos="100000">
                <a:srgbClr val="CFFF5A"/>
              </a:gs>
            </a:gsLst>
            <a:path path="circle">
              <a:fillToRect l="100%" t="100%"/>
            </a:path>
            <a:tileRect b="-100%" r="-100%"/>
          </a:gradFill>
          <a:ln cap="flat" cmpd="sng" w="9525">
            <a:solidFill>
              <a:srgbClr val="C2D59B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1200090" rotWithShape="0" algn="br" sy="23000">
              <a:srgbClr val="000000">
                <a:alpha val="200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t/>
            </a:r>
            <a:endParaRPr b="1" i="0" sz="6600" u="none" cap="none" strike="noStrike">
              <a:gradFill>
                <a:gsLst>
                  <a:gs pos="0">
                    <a:srgbClr val="FC7876">
                      <a:alpha val="100000"/>
                    </a:srgbClr>
                  </a:gs>
                  <a:gs pos="75000">
                    <a:srgbClr val="CD2C27">
                      <a:alpha val="100000"/>
                    </a:srgbClr>
                  </a:gs>
                  <a:gs pos="100000">
                    <a:srgbClr val="C60100">
                      <a:alpha val="100000"/>
                    </a:srgbClr>
                  </a:gs>
                </a:gsLst>
                <a:lin ang="5400000" scaled="0"/>
              </a:gradFill>
              <a:effectLst>
                <a:outerShdw blurRad="50800" algn="tl" dir="5460000" dist="39000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90" name="Google Shape;1639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62051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127000"/>
          </a:effectLst>
        </p:spPr>
      </p:pic>
      <p:pic>
        <p:nvPicPr>
          <p:cNvPr descr="http://www.profi-forex.org/system/news/A01-13_4.jpg" id="16391" name="Google Shape;163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782126"/>
            <a:ext cx="2696964" cy="2022723"/>
          </a:xfrm>
          <a:prstGeom prst="rect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0"/>
              </a:srgbClr>
            </a:outerShdw>
          </a:effectLst>
        </p:spPr>
      </p:pic>
      <p:pic>
        <p:nvPicPr>
          <p:cNvPr descr="Результат пошуку зображень за запитом &quot;кодування інформації&quot;" id="16392" name="Google Shape;163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192" y="3888241"/>
            <a:ext cx="2592287" cy="1745185"/>
          </a:xfrm>
          <a:prstGeom prst="rect">
            <a:avLst/>
          </a:prstGeom>
          <a:noFill/>
          <a:ln>
            <a:noFill/>
          </a:ln>
          <a:effectLst>
            <a:outerShdw blurRad="184150" sx="110000" algn="ctr" dir="11520000" dist="241300" sy="110000">
              <a:srgbClr val="000000">
                <a:alpha val="17650"/>
              </a:srgbClr>
            </a:outerShdw>
          </a:effectLst>
        </p:spPr>
      </p:pic>
      <p:sp>
        <p:nvSpPr>
          <p:cNvPr id="16393" name="Google Shape;16393;p1"/>
          <p:cNvSpPr/>
          <p:nvPr/>
        </p:nvSpPr>
        <p:spPr>
          <a:xfrm>
            <a:off x="1331640" y="370289"/>
            <a:ext cx="7344900" cy="255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>
            <a:noFill/>
          </a:ln>
          <a:effectLst>
            <a:outerShdw blurRad="152400" sx="90000" rotWithShape="0" dir="5400000" dist="317500" sy="-19000">
              <a:srgbClr val="000000">
                <a:alpha val="149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7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Інструменти веб-розробника</a:t>
            </a:r>
            <a:endParaRPr b="0" i="0" sz="7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 ÐµÐ·ÑÐ»ÑÑÐ°Ñ Ð¿Ð¾ÑÑÐºÑ Ð·Ð¾Ð±ÑÐ°Ð¶ÐµÐ½Ñ Ð·Ð° Ð·Ð°Ð¿Ð¸ÑÐ¾Ð¼ &quot;Ð²ÐµÐ±-ÑÐµÑÐ½Ð¾Ð»Ð¾Ð³ÑÑ&quot;" id="16394" name="Google Shape;163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20509" y="3888260"/>
            <a:ext cx="3376500" cy="2825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0"/>
              </a:srgbClr>
            </a:outerShdw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95" name="Shape 16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Google Shape;16396;p2"/>
          <p:cNvSpPr/>
          <p:nvPr/>
        </p:nvSpPr>
        <p:spPr>
          <a:xfrm>
            <a:off x="78925" y="1244000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97" name="Google Shape;16397;p2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400" u="none" cap="none" strike="noStrike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sp>
        <p:nvSpPr>
          <p:cNvPr id="16398" name="Google Shape;16398;p2"/>
          <p:cNvSpPr/>
          <p:nvPr/>
        </p:nvSpPr>
        <p:spPr>
          <a:xfrm>
            <a:off x="364990" y="1543799"/>
            <a:ext cx="4107600" cy="4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9" name="Google Shape;16399;p2"/>
          <p:cNvSpPr/>
          <p:nvPr/>
        </p:nvSpPr>
        <p:spPr>
          <a:xfrm>
            <a:off x="305174" y="670407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Всесвітня павутина (Веб)</a:t>
            </a:r>
            <a:endParaRPr b="1" i="0" sz="2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00" name="Google Shape;1640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401" name="Google Shape;164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402" name="Google Shape;164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403" name="Google Shape;16403;p2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04" name="Google Shape;16404;p2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05" name="Google Shape;16405;p2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06" name="Google Shape;16406;p2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07" name="Google Shape;16407;p2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08" name="Google Shape;16408;p2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409" name="Google Shape;16409;p2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410" name="Google Shape;16410;p2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 ÐµÐ·ÑÐ»ÑÑÐ°Ñ Ð¿Ð¾ÑÑÐºÑ Ð·Ð¾Ð±ÑÐ°Ð¶ÐµÐ½Ñ Ð·Ð° Ð·Ð°Ð¿Ð¸ÑÐ¾Ð¼ &quot;ÐÐµÐ±&quot;" id="16411" name="Google Shape;1641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533" y="1471936"/>
            <a:ext cx="1415906" cy="8640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descr="Ð ÐµÐ·ÑÐ»ÑÑÐ°Ñ Ð¿Ð¾ÑÑÐºÑ Ð·Ð¾Ð±ÑÐ°Ð¶ÐµÐ½Ñ Ð·Ð° Ð·Ð°Ð¿Ð¸ÑÐ¾Ð¼ &quot;ÐÐµÐ±&quot;" id="16412" name="Google Shape;1641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375" y="2505997"/>
            <a:ext cx="1389063" cy="8948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6413" name="Google Shape;1641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0375" y="3614562"/>
            <a:ext cx="1389064" cy="6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4" name="Google Shape;1641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375" y="4588534"/>
            <a:ext cx="1389064" cy="7920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31750"/>
          </a:effectLst>
        </p:spPr>
      </p:pic>
      <p:pic>
        <p:nvPicPr>
          <p:cNvPr descr="Ð ÐµÐ·ÑÐ»ÑÑÐ°Ñ Ð¿Ð¾ÑÑÐºÑ Ð·Ð¾Ð±ÑÐ°Ð¶ÐµÐ½Ñ Ð·Ð° Ð·Ð°Ð¿Ð¸ÑÐ¾Ð¼ &quot;HTML&quot;" id="16415" name="Google Shape;1641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95679" y="1903961"/>
            <a:ext cx="2182200" cy="2408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6416" name="Google Shape;16416;p2"/>
          <p:cNvSpPr/>
          <p:nvPr/>
        </p:nvSpPr>
        <p:spPr>
          <a:xfrm>
            <a:off x="4283857" y="1332589"/>
            <a:ext cx="4683311" cy="2585323"/>
          </a:xfrm>
          <a:prstGeom prst="flowChartPreparation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Найвідомішою та найпопулярнішою службою </a:t>
            </a:r>
            <a:r>
              <a:rPr i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Інтернету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є Всесвітня павутина (</a:t>
            </a:r>
            <a:r>
              <a:rPr b="1"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</a:t>
            </a:r>
            <a:r>
              <a:rPr lang="uk-U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Саме після її розповсюдження став можливий доступ користувачів до Всесвітньої мережі.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17" name="Google Shape;16417;p2"/>
          <p:cNvGrpSpPr/>
          <p:nvPr/>
        </p:nvGrpSpPr>
        <p:grpSpPr>
          <a:xfrm>
            <a:off x="3186794" y="4588534"/>
            <a:ext cx="5663100" cy="1328100"/>
            <a:chOff x="3186794" y="4588534"/>
            <a:chExt cx="5663100" cy="1328100"/>
          </a:xfrm>
        </p:grpSpPr>
        <p:sp>
          <p:nvSpPr>
            <p:cNvPr id="16418" name="Google Shape;16418;p2"/>
            <p:cNvSpPr/>
            <p:nvPr/>
          </p:nvSpPr>
          <p:spPr>
            <a:xfrm>
              <a:off x="3186794" y="4588534"/>
              <a:ext cx="5663100" cy="1328100"/>
            </a:xfrm>
            <a:prstGeom prst="wedgeRoundRectCallout">
              <a:avLst>
                <a:gd fmla="val -34593" name="adj1"/>
                <a:gd fmla="val -109122" name="adj2"/>
                <a:gd fmla="val 16667" name="adj3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3" marL="13716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Своєю появою Веб має завдячити </a:t>
              </a:r>
              <a:r>
                <a:rPr b="1" i="0" lang="uk-UA" sz="18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0"/>
                </a:rPr>
                <a:t>Тіму Бернесу-Лі</a:t>
              </a:r>
              <a:r>
                <a:rPr b="0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який винайшов протокол </a:t>
              </a:r>
              <a:r>
                <a:rPr b="1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HTTP</a:t>
              </a:r>
              <a:r>
                <a:rPr b="0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адреси </a:t>
              </a:r>
              <a:r>
                <a:rPr b="1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URL</a:t>
              </a:r>
              <a:r>
                <a:rPr b="0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та мову </a:t>
              </a:r>
              <a:r>
                <a:rPr b="1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HTML</a:t>
              </a:r>
              <a:r>
                <a:rPr b="0" i="0" lang="uk-UA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— технології, на яких ґрунтується Веб.</a:t>
              </a:r>
              <a:endParaRPr/>
            </a:p>
          </p:txBody>
        </p:sp>
        <p:pic>
          <p:nvPicPr>
            <p:cNvPr descr="Ð¢ÑÐ¼ ÐÐµÑÐ½ÐµÑÑ-ÐÑ 2008 ÑÐ¾ÐºÑ" id="16419" name="Google Shape;16419;p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263040" y="4653136"/>
              <a:ext cx="876900" cy="1210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6420" name="Google Shape;16420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421" name="Google Shape;1642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22" name="Shape 16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3" name="Google Shape;16423;p3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24" name="Google Shape;16424;p3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sp>
        <p:nvSpPr>
          <p:cNvPr id="16425" name="Google Shape;16425;p3"/>
          <p:cNvSpPr/>
          <p:nvPr/>
        </p:nvSpPr>
        <p:spPr>
          <a:xfrm>
            <a:off x="364990" y="1543799"/>
            <a:ext cx="4107600" cy="4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26" name="Google Shape;1642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427" name="Google Shape;164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428" name="Google Shape;164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429" name="Google Shape;16429;p3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30" name="Google Shape;16430;p3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31" name="Google Shape;16431;p3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32" name="Google Shape;16432;p3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33" name="Google Shape;16433;p3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34" name="Google Shape;16434;p3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435" name="Google Shape;16435;p3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436" name="Google Shape;16436;p3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Ð ÐµÐ·ÑÐ»ÑÑÐ°Ñ Ð¿Ð¾ÑÑÐºÑ Ð·Ð¾Ð±ÑÐ°Ð¶ÐµÐ½Ñ Ð·Ð° Ð·Ð°Ð¿Ð¸ÑÐ¾Ð¼ &quot;ÐÐµÐ±&quot;" id="16437" name="Google Shape;1643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533" y="1471936"/>
            <a:ext cx="1415906" cy="8640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descr="Ð ÐµÐ·ÑÐ»ÑÑÐ°Ñ Ð¿Ð¾ÑÑÐºÑ Ð·Ð¾Ð±ÑÐ°Ð¶ÐµÐ½Ñ Ð·Ð° Ð·Ð°Ð¿Ð¸ÑÐ¾Ð¼ &quot;ÐÐµÐ±&quot;" id="16438" name="Google Shape;164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375" y="2505997"/>
            <a:ext cx="1389063" cy="89484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16439" name="Google Shape;1643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0375" y="3614562"/>
            <a:ext cx="1389064" cy="67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0" name="Google Shape;1644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375" y="4588534"/>
            <a:ext cx="1389064" cy="792088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31750"/>
          </a:effectLst>
        </p:spPr>
      </p:pic>
      <p:pic>
        <p:nvPicPr>
          <p:cNvPr descr="Ð ÐµÐ·ÑÐ»ÑÑÐ°Ñ Ð¿Ð¾ÑÑÐºÑ Ð·Ð¾Ð±ÑÐ°Ð¶ÐµÐ½Ñ Ð·Ð° Ð·Ð°Ð¿Ð¸ÑÐ¾Ð¼ &quot;HTML&quot;" id="16441" name="Google Shape;1644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9712" y="1903961"/>
            <a:ext cx="2044200" cy="22452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16442" name="Google Shape;16442;p3"/>
          <p:cNvSpPr/>
          <p:nvPr/>
        </p:nvSpPr>
        <p:spPr>
          <a:xfrm>
            <a:off x="4018037" y="1762640"/>
            <a:ext cx="4943100" cy="381990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Служба Веб підтримується сукупністю серверів, які здатні обмінюватися даними за протоколом HTTP. Цих серверів мільйони, й розповсюджені вони по всьому світу.</a:t>
            </a:r>
            <a:endParaRPr/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 них містяться </a:t>
            </a:r>
            <a:r>
              <a:rPr i="1"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веб-сторінки — </a:t>
            </a: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спеціальні документи, створені з використанням мови HTML.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Кожна веб-сторінка має адресу URL, за допомогою якої вона може бути знайдена.</a:t>
            </a:r>
            <a:endParaRPr/>
          </a:p>
          <a:p>
            <a:pPr indent="0" lvl="0" marL="0" marR="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Перегляд веб-сторінок здійснюється у спеціальних програмах – браузерах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3" name="Google Shape;16443;p3"/>
          <p:cNvSpPr/>
          <p:nvPr/>
        </p:nvSpPr>
        <p:spPr>
          <a:xfrm>
            <a:off x="305174" y="670407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Всесвітня павутина (Веб)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44" name="Google Shape;16444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445" name="Google Shape;16445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±ÑÐ°ÑÐ·ÐµÑ&quot;" id="16446" name="Google Shape;16446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979712" y="4376213"/>
            <a:ext cx="1945956" cy="121673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47" name="Shape 16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8" name="Google Shape;16448;p4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9" name="Google Shape;16449;p4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sp>
        <p:nvSpPr>
          <p:cNvPr id="16450" name="Google Shape;16450;p4"/>
          <p:cNvSpPr/>
          <p:nvPr/>
        </p:nvSpPr>
        <p:spPr>
          <a:xfrm>
            <a:off x="364990" y="1543799"/>
            <a:ext cx="4107600" cy="4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51" name="Google Shape;1645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452" name="Google Shape;164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453" name="Google Shape;164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454" name="Google Shape;16454;p4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55" name="Google Shape;16455;p4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56" name="Google Shape;16456;p4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57" name="Google Shape;16457;p4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58" name="Google Shape;16458;p4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59" name="Google Shape;16459;p4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460" name="Google Shape;16460;p4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461" name="Google Shape;16461;p4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2" name="Google Shape;16462;p4"/>
          <p:cNvSpPr/>
          <p:nvPr/>
        </p:nvSpPr>
        <p:spPr>
          <a:xfrm>
            <a:off x="2418723" y="1543799"/>
            <a:ext cx="6357000" cy="167130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Веб-дизайн</a:t>
            </a: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(англ. </a:t>
            </a:r>
            <a:r>
              <a:rPr i="1"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design</a:t>
            </a:r>
            <a:r>
              <a:rPr lang="uk-UA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— галузь веб-розробки, що охоплює цілий ряд напрямів і дисциплін із створення та супроводу сайтів або веб-застосунків, таких як графічний веб-дизайн, проектування інтерфейсів, авторинг, використовність та оптимізація для пошукових систем</a:t>
            </a:r>
            <a:endParaRPr/>
          </a:p>
        </p:txBody>
      </p:sp>
      <p:sp>
        <p:nvSpPr>
          <p:cNvPr id="16463" name="Google Shape;16463;p4"/>
          <p:cNvSpPr/>
          <p:nvPr/>
        </p:nvSpPr>
        <p:spPr>
          <a:xfrm>
            <a:off x="305174" y="670407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Веб-дизайн</a:t>
            </a:r>
            <a:endParaRPr b="1" sz="2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DsPZFT31y5yJi5JjWVs29EFJIFJY5G6aRLulUANLwzUWKUhalu6eAaeAxRUmBlqDP5Kflb5cUHa7CtxC3mrGy4k1K9kjAqIx0eWZLeT_wON9De9ZQjU=w271" id="16464" name="Google Shape;1646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975" y="1543799"/>
            <a:ext cx="1974520" cy="18359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pSp>
        <p:nvGrpSpPr>
          <p:cNvPr id="16465" name="Google Shape;16465;p4"/>
          <p:cNvGrpSpPr/>
          <p:nvPr/>
        </p:nvGrpSpPr>
        <p:grpSpPr>
          <a:xfrm>
            <a:off x="2960426" y="3660816"/>
            <a:ext cx="5436852" cy="1982543"/>
            <a:chOff x="2960426" y="3660816"/>
            <a:chExt cx="5436852" cy="1982543"/>
          </a:xfrm>
        </p:grpSpPr>
        <p:sp>
          <p:nvSpPr>
            <p:cNvPr id="16466" name="Google Shape;16466;p4"/>
            <p:cNvSpPr/>
            <p:nvPr/>
          </p:nvSpPr>
          <p:spPr>
            <a:xfrm>
              <a:off x="2960426" y="3660816"/>
              <a:ext cx="2718804" cy="992088"/>
            </a:xfrm>
            <a:custGeom>
              <a:rect b="b" l="l" r="r" t="t"/>
              <a:pathLst>
                <a:path extrusionOk="0" h="2718048" w="990457">
                  <a:moveTo>
                    <a:pt x="0" y="2718047"/>
                  </a:moveTo>
                  <a:lnTo>
                    <a:pt x="0" y="453017"/>
                  </a:lnTo>
                  <a:cubicBezTo>
                    <a:pt x="0" y="202822"/>
                    <a:pt x="26932" y="1"/>
                    <a:pt x="60155" y="1"/>
                  </a:cubicBezTo>
                  <a:lnTo>
                    <a:pt x="990457" y="1"/>
                  </a:lnTo>
                  <a:lnTo>
                    <a:pt x="990457" y="2718047"/>
                  </a:lnTo>
                  <a:lnTo>
                    <a:pt x="0" y="2718047"/>
                  </a:lnTo>
                  <a:close/>
                </a:path>
              </a:pathLst>
            </a:cu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389850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000">
                  <a:solidFill>
                    <a:srgbClr val="003300"/>
                  </a:solidFill>
                  <a:latin typeface="Calibri"/>
                  <a:ea typeface="Calibri"/>
                  <a:cs typeface="Calibri"/>
                  <a:sym typeface="Calibri"/>
                </a:rPr>
                <a:t>менеджер проекту</a:t>
              </a:r>
              <a:endParaRPr b="1" sz="20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7" name="Google Shape;16467;p4"/>
            <p:cNvSpPr/>
            <p:nvPr/>
          </p:nvSpPr>
          <p:spPr>
            <a:xfrm>
              <a:off x="5678475" y="3660816"/>
              <a:ext cx="2718048" cy="990457"/>
            </a:xfrm>
            <a:custGeom>
              <a:rect b="b" l="l" r="r" t="t"/>
              <a:pathLst>
                <a:path extrusionOk="0" h="990457" w="2718048">
                  <a:moveTo>
                    <a:pt x="0" y="0"/>
                  </a:moveTo>
                  <a:lnTo>
                    <a:pt x="2552969" y="0"/>
                  </a:lnTo>
                  <a:cubicBezTo>
                    <a:pt x="2644140" y="0"/>
                    <a:pt x="2718048" y="73908"/>
                    <a:pt x="2718048" y="165079"/>
                  </a:cubicBezTo>
                  <a:lnTo>
                    <a:pt x="2718048" y="990457"/>
                  </a:lnTo>
                  <a:lnTo>
                    <a:pt x="0" y="99045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389850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0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дизайнер</a:t>
              </a:r>
              <a:endParaRPr b="1" sz="20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8" name="Google Shape;16468;p4"/>
            <p:cNvSpPr/>
            <p:nvPr/>
          </p:nvSpPr>
          <p:spPr>
            <a:xfrm>
              <a:off x="2960427" y="4651272"/>
              <a:ext cx="2718048" cy="990457"/>
            </a:xfrm>
            <a:custGeom>
              <a:rect b="b" l="l" r="r" t="t"/>
              <a:pathLst>
                <a:path extrusionOk="0" h="990457" w="2718048">
                  <a:moveTo>
                    <a:pt x="2718048" y="990456"/>
                  </a:moveTo>
                  <a:lnTo>
                    <a:pt x="165079" y="990456"/>
                  </a:lnTo>
                  <a:cubicBezTo>
                    <a:pt x="73908" y="990456"/>
                    <a:pt x="0" y="916548"/>
                    <a:pt x="0" y="825377"/>
                  </a:cubicBezTo>
                  <a:lnTo>
                    <a:pt x="0" y="1"/>
                  </a:lnTo>
                  <a:lnTo>
                    <a:pt x="2718048" y="1"/>
                  </a:lnTo>
                  <a:lnTo>
                    <a:pt x="2718048" y="990456"/>
                  </a:lnTo>
                  <a:close/>
                </a:path>
              </a:pathLst>
            </a:cu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142225" lIns="142225" spcFirstLastPara="1" rIns="142225" wrap="square" tIns="389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000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rPr>
                <a:t>веб-програміст</a:t>
              </a:r>
              <a:endParaRPr b="1" sz="2000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9" name="Google Shape;16469;p4"/>
            <p:cNvSpPr/>
            <p:nvPr/>
          </p:nvSpPr>
          <p:spPr>
            <a:xfrm>
              <a:off x="5678474" y="4651272"/>
              <a:ext cx="2718804" cy="992088"/>
            </a:xfrm>
            <a:custGeom>
              <a:rect b="b" l="l" r="r" t="t"/>
              <a:pathLst>
                <a:path extrusionOk="0" h="2718048" w="990457">
                  <a:moveTo>
                    <a:pt x="990457" y="1"/>
                  </a:moveTo>
                  <a:lnTo>
                    <a:pt x="990457" y="2265031"/>
                  </a:lnTo>
                  <a:cubicBezTo>
                    <a:pt x="990457" y="2515226"/>
                    <a:pt x="963525" y="2718047"/>
                    <a:pt x="930302" y="2718047"/>
                  </a:cubicBezTo>
                  <a:lnTo>
                    <a:pt x="0" y="2718047"/>
                  </a:lnTo>
                  <a:lnTo>
                    <a:pt x="0" y="1"/>
                  </a:lnTo>
                  <a:lnTo>
                    <a:pt x="990457" y="1"/>
                  </a:lnTo>
                  <a:close/>
                </a:path>
              </a:pathLst>
            </a:custGeom>
            <a:gradFill>
              <a:gsLst>
                <a:gs pos="0">
                  <a:srgbClr val="9FC3FF"/>
                </a:gs>
                <a:gs pos="35000">
                  <a:srgbClr val="BDD5FF"/>
                </a:gs>
                <a:gs pos="100000">
                  <a:srgbClr val="E4EEFF"/>
                </a:gs>
              </a:gsLst>
              <a:lin ang="16200038" scaled="0"/>
            </a:gradFill>
            <a:ln>
              <a:noFill/>
            </a:ln>
          </p:spPr>
          <p:txBody>
            <a:bodyPr anchorCtr="0" anchor="ctr" bIns="142225" lIns="142225" spcFirstLastPara="1" rIns="142225" wrap="square" tIns="389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00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веб-майстер</a:t>
              </a:r>
              <a:endParaRPr b="1" sz="20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0" name="Google Shape;16470;p4"/>
            <p:cNvSpPr/>
            <p:nvPr/>
          </p:nvSpPr>
          <p:spPr>
            <a:xfrm>
              <a:off x="3760612" y="4403658"/>
              <a:ext cx="3835728" cy="495234"/>
            </a:xfrm>
            <a:custGeom>
              <a:rect b="b" l="l" r="r" t="t"/>
              <a:pathLst>
                <a:path extrusionOk="0" h="21600" w="21600">
                  <a:moveTo>
                    <a:pt x="3475" y="0"/>
                  </a:moveTo>
                  <a:lnTo>
                    <a:pt x="18125" y="0"/>
                  </a:lnTo>
                  <a:cubicBezTo>
                    <a:pt x="20044" y="0"/>
                    <a:pt x="21600" y="4835"/>
                    <a:pt x="21600" y="10800"/>
                  </a:cubicBezTo>
                  <a:cubicBezTo>
                    <a:pt x="21600" y="16765"/>
                    <a:pt x="20044" y="21600"/>
                    <a:pt x="18125" y="21600"/>
                  </a:cubicBezTo>
                  <a:lnTo>
                    <a:pt x="3475" y="21600"/>
                  </a:lnTo>
                  <a:cubicBezTo>
                    <a:pt x="1556" y="21600"/>
                    <a:pt x="0" y="16765"/>
                    <a:pt x="0" y="10800"/>
                  </a:cubicBezTo>
                  <a:cubicBezTo>
                    <a:pt x="0" y="4835"/>
                    <a:pt x="1556" y="0"/>
                    <a:pt x="3475" y="0"/>
                  </a:cubicBezTo>
                  <a:close/>
                </a:path>
              </a:pathLst>
            </a:cu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38" scaled="0"/>
            </a:gra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163950" lIns="272200" spcFirstLastPara="1" rIns="272200" wrap="square" tIns="163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-UA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Спеціалісти веб-дизайну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Ð ÐµÐ·ÑÐ»ÑÑÐ°Ñ Ð¿Ð¾ÑÑÐºÑ Ð·Ð¾Ð±ÑÐ°Ð¶ÐµÐ½Ñ Ð·Ð° Ð·Ð°Ð¿Ð¸ÑÐ¾Ð¼ &quot;Ð²ÐµÐ±-Ð´Ð¸Ð·Ð°Ð¹Ð½&quot;" id="16471" name="Google Shape;1647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0375" y="3834068"/>
            <a:ext cx="2348700" cy="14385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472" name="Google Shape;1647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473" name="Google Shape;1647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74" name="Shape 16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5" name="Google Shape;16475;p5"/>
          <p:cNvSpPr/>
          <p:nvPr/>
        </p:nvSpPr>
        <p:spPr>
          <a:xfrm>
            <a:off x="78925" y="1243999"/>
            <a:ext cx="8986200" cy="5613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FD1"/>
              </a:gs>
              <a:gs pos="65000">
                <a:srgbClr val="F0EBD5"/>
              </a:gs>
              <a:gs pos="100000">
                <a:srgbClr val="D1C39F"/>
              </a:gs>
            </a:gsLst>
            <a:lin ang="5400012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6" name="Google Shape;16476;p5"/>
          <p:cNvSpPr/>
          <p:nvPr/>
        </p:nvSpPr>
        <p:spPr>
          <a:xfrm>
            <a:off x="994007" y="96185"/>
            <a:ext cx="7155900" cy="510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38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  <a:reflection blurRad="0" dir="0" dist="0" endA="300" endPos="900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400">
                <a:solidFill>
                  <a:srgbClr val="FFFF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Напрямки та інструменти веб-дизайну </a:t>
            </a:r>
            <a:endParaRPr/>
          </a:p>
        </p:txBody>
      </p:sp>
      <p:sp>
        <p:nvSpPr>
          <p:cNvPr id="16477" name="Google Shape;16477;p5"/>
          <p:cNvSpPr/>
          <p:nvPr/>
        </p:nvSpPr>
        <p:spPr>
          <a:xfrm>
            <a:off x="364990" y="1543799"/>
            <a:ext cx="4107600" cy="45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78" name="Google Shape;1647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8314783" y="4305"/>
            <a:ext cx="646438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id="16479" name="Google Shape;164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174" y="-23839"/>
            <a:ext cx="622689" cy="694537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Ð½ÑÐ¾ÑÐ¼Ð°ÑÑÐ¹Ð½Ð° ÑÐ¸ÑÑÐµÐ¼Ð°&quot;" id="16480" name="Google Shape;164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6718" y="4815621"/>
            <a:ext cx="2228349" cy="14001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481" name="Google Shape;16481;p5"/>
          <p:cNvSpPr/>
          <p:nvPr/>
        </p:nvSpPr>
        <p:spPr>
          <a:xfrm>
            <a:off x="5870665" y="2354796"/>
            <a:ext cx="1593600" cy="30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75349"/>
                </a:lnTo>
                <a:lnTo>
                  <a:pt x="120000" y="75349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82" name="Google Shape;16482;p5"/>
          <p:cNvSpPr/>
          <p:nvPr/>
        </p:nvSpPr>
        <p:spPr>
          <a:xfrm>
            <a:off x="3186795" y="3396537"/>
            <a:ext cx="49833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83" name="Google Shape;16483;p5"/>
          <p:cNvSpPr/>
          <p:nvPr/>
        </p:nvSpPr>
        <p:spPr>
          <a:xfrm>
            <a:off x="3186795" y="3396537"/>
            <a:ext cx="29118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84" name="Google Shape;16484;p5"/>
          <p:cNvSpPr/>
          <p:nvPr/>
        </p:nvSpPr>
        <p:spPr>
          <a:xfrm>
            <a:off x="3186795" y="3396537"/>
            <a:ext cx="371100" cy="436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0" y="89034"/>
                </a:lnTo>
                <a:lnTo>
                  <a:pt x="120000" y="89034"/>
                </a:lnTo>
                <a:lnTo>
                  <a:pt x="12000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85" name="Google Shape;16485;p5"/>
          <p:cNvSpPr/>
          <p:nvPr/>
        </p:nvSpPr>
        <p:spPr>
          <a:xfrm>
            <a:off x="1130682" y="3396537"/>
            <a:ext cx="2056200" cy="4362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89034"/>
                </a:lnTo>
                <a:lnTo>
                  <a:pt x="0" y="89034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id="16486" name="Google Shape;16486;p5"/>
          <p:cNvSpPr/>
          <p:nvPr/>
        </p:nvSpPr>
        <p:spPr>
          <a:xfrm>
            <a:off x="3186795" y="2354796"/>
            <a:ext cx="2683800" cy="270600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120000" y="70075"/>
                </a:lnTo>
                <a:lnTo>
                  <a:pt x="0" y="70075"/>
                </a:lnTo>
                <a:lnTo>
                  <a:pt x="0" y="120000"/>
                </a:lnTo>
              </a:path>
            </a:pathLst>
          </a:custGeom>
          <a:noFill/>
          <a:ln>
            <a:noFill/>
          </a:ln>
        </p:spPr>
      </p:sp>
      <p:sp>
        <p:nvSpPr>
          <p:cNvPr descr="Ð ÐµÐ·ÑÐ»ÑÑÐ°Ñ Ð¿Ð¾ÑÑÐºÑ Ð·Ð¾Ð±ÑÐ°Ð¶ÐµÐ½Ñ Ð·Ð° Ð·Ð°Ð¿Ð¸ÑÐ¾Ð¼ &quot;Ð²ÐµÐ±-Ð´Ð¸Ð·Ð°Ð¹Ð½&quot;" id="16487" name="Google Shape;16487;p5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Ð ÐµÐ·ÑÐ»ÑÑÐ°Ñ Ð¿Ð¾ÑÑÐºÑ Ð·Ð¾Ð±ÑÐ°Ð¶ÐµÐ½Ñ Ð·Ð° Ð·Ð°Ð¿Ð¸ÑÐ¾Ð¼ &quot;Ð²ÐµÐ±-Ð´Ð¸Ð·Ð°Ð¹Ð½&quot;" id="16488" name="Google Shape;16488;p5"/>
          <p:cNvSpPr/>
          <p:nvPr/>
        </p:nvSpPr>
        <p:spPr>
          <a:xfrm>
            <a:off x="307975" y="793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89" name="Google Shape;16489;p5"/>
          <p:cNvSpPr/>
          <p:nvPr/>
        </p:nvSpPr>
        <p:spPr>
          <a:xfrm>
            <a:off x="1907704" y="1412776"/>
            <a:ext cx="6867900" cy="1285500"/>
          </a:xfrm>
          <a:prstGeom prst="snip2DiagRect">
            <a:avLst>
              <a:gd fmla="val 0" name="adj1"/>
              <a:gd fmla="val 16667" name="adj2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38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кожному етапі створення сайту веб-дизайнери послуговуються різними інструментами. З часом ці інструменти зазнають оновлення у відповідності до нових стандартів і програмного забезпечення, однак принципи їхнього застосування залишаються сталими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90" name="Google Shape;16490;p5"/>
          <p:cNvSpPr/>
          <p:nvPr/>
        </p:nvSpPr>
        <p:spPr>
          <a:xfrm>
            <a:off x="305174" y="670408"/>
            <a:ext cx="8611800" cy="8016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38" scaled="0"/>
          </a:gradFill>
          <a:ln cap="flat" cmpd="sng" w="9525">
            <a:solidFill>
              <a:srgbClr val="45A9C4"/>
            </a:solidFill>
            <a:prstDash val="solid"/>
            <a:round/>
            <a:headEnd len="sm" w="sm" type="none"/>
            <a:tailEnd len="sm" w="sm" type="none"/>
          </a:ln>
          <a:effectLst>
            <a:innerShdw blurRad="63500" dir="18900000" dist="50800">
              <a:prstClr val="black">
                <a:alpha val="50000"/>
              </a:prstClr>
            </a:innerShdw>
            <a:reflection blurRad="0" dir="5400000" dist="50800" endA="300" endPos="38500" fadeDir="5400012" kx="0" rotWithShape="0" algn="bl" stA="50000" stPos="0" sy="-100000" ky="0"/>
          </a:effectLst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-UA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Інструменти і технології </a:t>
            </a:r>
            <a:endParaRPr b="1"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3.googleusercontent.com/DsPZFT31y5yJi5JjWVs29EFJIFJY5G6aRLulUANLwzUWKUhalu6eAaeAxRUmBlqDP5Kflb5cUHa7CtxC3mrGy4k1K9kjAqIx0eWZLeT_wON9De9ZQjU=w271" id="16491" name="Google Shape;1649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7975" y="1537532"/>
            <a:ext cx="1435196" cy="11608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descr="Ð ÐµÐ·ÑÐ»ÑÑÐ°Ñ Ð¿Ð¾ÑÑÐºÑ Ð·Ð¾Ð±ÑÐ°Ð¶ÐµÐ½Ñ Ð·Ð° Ð·Ð°Ð¿Ð¸ÑÐ¾Ð¼ &quot;Ð²ÐµÐ±-Ð´Ð¸Ð·Ð°Ð¹Ð½&quot;" id="16492" name="Google Shape;16492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0679" y="3385102"/>
            <a:ext cx="1427400" cy="1037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grpSp>
        <p:nvGrpSpPr>
          <p:cNvPr id="16493" name="Google Shape;16493;p5"/>
          <p:cNvGrpSpPr/>
          <p:nvPr/>
        </p:nvGrpSpPr>
        <p:grpSpPr>
          <a:xfrm>
            <a:off x="2267762" y="2782813"/>
            <a:ext cx="6507989" cy="3339635"/>
            <a:chOff x="3173429" y="2782813"/>
            <a:chExt cx="4739977" cy="3339635"/>
          </a:xfrm>
        </p:grpSpPr>
        <p:sp>
          <p:nvSpPr>
            <p:cNvPr id="16494" name="Google Shape;16494;p5"/>
            <p:cNvSpPr/>
            <p:nvPr/>
          </p:nvSpPr>
          <p:spPr>
            <a:xfrm>
              <a:off x="3252290" y="2782813"/>
              <a:ext cx="4661116" cy="682181"/>
            </a:xfrm>
            <a:custGeom>
              <a:rect b="b" l="l" r="r" t="t"/>
              <a:pathLst>
                <a:path extrusionOk="0" h="682181" w="4661116">
                  <a:moveTo>
                    <a:pt x="4661116" y="682180"/>
                  </a:moveTo>
                  <a:lnTo>
                    <a:pt x="341090" y="682180"/>
                  </a:lnTo>
                  <a:lnTo>
                    <a:pt x="0" y="341090"/>
                  </a:lnTo>
                  <a:lnTo>
                    <a:pt x="341090" y="1"/>
                  </a:lnTo>
                  <a:lnTo>
                    <a:pt x="4661116" y="1"/>
                  </a:lnTo>
                  <a:lnTo>
                    <a:pt x="4661116" y="682180"/>
                  </a:lnTo>
                  <a:close/>
                </a:path>
              </a:pathLst>
            </a:custGeom>
            <a:gradFill>
              <a:gsLst>
                <a:gs pos="0">
                  <a:srgbClr val="99EAFF"/>
                </a:gs>
                <a:gs pos="35000">
                  <a:srgbClr val="B8F1FF"/>
                </a:gs>
                <a:gs pos="100000">
                  <a:srgbClr val="E2FBFF"/>
                </a:gs>
              </a:gsLst>
              <a:lin ang="16200038" scaled="0"/>
            </a:gra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38100" lIns="471350" spcFirstLastPara="1" rIns="71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графічному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веб-дизайні використовують пакети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векторної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й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растрової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графіки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для створення прототипів зображень чи дизайну у форматі для веб. 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5" name="Google Shape;16495;p5"/>
            <p:cNvSpPr/>
            <p:nvPr/>
          </p:nvSpPr>
          <p:spPr>
            <a:xfrm>
              <a:off x="3173429" y="2852936"/>
              <a:ext cx="420000" cy="518100"/>
            </a:xfrm>
            <a:prstGeom prst="ellipse">
              <a:avLst/>
            </a:prstGeom>
            <a:solidFill>
              <a:srgbClr val="C0DAE5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6" name="Google Shape;16496;p5"/>
            <p:cNvSpPr/>
            <p:nvPr/>
          </p:nvSpPr>
          <p:spPr>
            <a:xfrm>
              <a:off x="3252290" y="3668631"/>
              <a:ext cx="4661116" cy="682181"/>
            </a:xfrm>
            <a:custGeom>
              <a:rect b="b" l="l" r="r" t="t"/>
              <a:pathLst>
                <a:path extrusionOk="0" h="682181" w="4661116">
                  <a:moveTo>
                    <a:pt x="4661116" y="682180"/>
                  </a:moveTo>
                  <a:lnTo>
                    <a:pt x="341090" y="682180"/>
                  </a:lnTo>
                  <a:lnTo>
                    <a:pt x="0" y="341090"/>
                  </a:lnTo>
                  <a:lnTo>
                    <a:pt x="341090" y="1"/>
                  </a:lnTo>
                  <a:lnTo>
                    <a:pt x="4661116" y="1"/>
                  </a:lnTo>
                  <a:lnTo>
                    <a:pt x="4661116" y="682180"/>
                  </a:lnTo>
                  <a:close/>
                </a:path>
              </a:pathLst>
            </a:custGeom>
            <a:gradFill>
              <a:gsLst>
                <a:gs pos="0">
                  <a:srgbClr val="92FFAA"/>
                </a:gs>
                <a:gs pos="35000">
                  <a:srgbClr val="B3FFC2"/>
                </a:gs>
                <a:gs pos="100000">
                  <a:srgbClr val="E0FFE7"/>
                </a:gs>
              </a:gsLst>
              <a:lin ang="16200038" scaled="0"/>
            </a:gra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38100" lIns="471350" spcFirstLastPara="1" rIns="71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 технологій, використовуваних при створенні веб-сайтів, належить стандартизована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розмітка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яку пишуть вручну чи генерують за допомогою редакторів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WYSIWYG</a:t>
              </a:r>
              <a:endParaRPr b="1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7" name="Google Shape;16497;p5"/>
            <p:cNvSpPr/>
            <p:nvPr/>
          </p:nvSpPr>
          <p:spPr>
            <a:xfrm>
              <a:off x="3173429" y="3738754"/>
              <a:ext cx="420000" cy="518100"/>
            </a:xfrm>
            <a:prstGeom prst="ellipse">
              <a:avLst/>
            </a:prstGeom>
            <a:solidFill>
              <a:srgbClr val="BDEDCC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8" name="Google Shape;16498;p5"/>
            <p:cNvSpPr/>
            <p:nvPr/>
          </p:nvSpPr>
          <p:spPr>
            <a:xfrm>
              <a:off x="3252290" y="4554449"/>
              <a:ext cx="4661116" cy="682181"/>
            </a:xfrm>
            <a:custGeom>
              <a:rect b="b" l="l" r="r" t="t"/>
              <a:pathLst>
                <a:path extrusionOk="0" h="682181" w="4661116">
                  <a:moveTo>
                    <a:pt x="4661116" y="682180"/>
                  </a:moveTo>
                  <a:lnTo>
                    <a:pt x="341090" y="682180"/>
                  </a:lnTo>
                  <a:lnTo>
                    <a:pt x="0" y="341090"/>
                  </a:lnTo>
                  <a:lnTo>
                    <a:pt x="341090" y="1"/>
                  </a:lnTo>
                  <a:lnTo>
                    <a:pt x="4661116" y="1"/>
                  </a:lnTo>
                  <a:lnTo>
                    <a:pt x="4661116" y="682180"/>
                  </a:lnTo>
                  <a:close/>
                </a:path>
              </a:pathLst>
            </a:custGeom>
            <a:gradFill>
              <a:gsLst>
                <a:gs pos="0">
                  <a:srgbClr val="DCFF8A"/>
                </a:gs>
                <a:gs pos="35000">
                  <a:srgbClr val="E3FFAE"/>
                </a:gs>
                <a:gs pos="100000">
                  <a:srgbClr val="F5FFDC"/>
                </a:gs>
              </a:gsLst>
              <a:lin ang="16200038" scaled="0"/>
            </a:gra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38100" lIns="471350" spcFirstLastPara="1" rIns="71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Для перевірки позиціювання сайту у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пошукових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системах та його покращення застосовують інструменти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оптимізації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для пошукових систем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9" name="Google Shape;16499;p5"/>
            <p:cNvSpPr/>
            <p:nvPr/>
          </p:nvSpPr>
          <p:spPr>
            <a:xfrm>
              <a:off x="3173429" y="4624572"/>
              <a:ext cx="420000" cy="518100"/>
            </a:xfrm>
            <a:prstGeom prst="ellipse">
              <a:avLst/>
            </a:prstGeom>
            <a:solidFill>
              <a:srgbClr val="E2F4BD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0" name="Google Shape;16500;p5"/>
            <p:cNvSpPr/>
            <p:nvPr/>
          </p:nvSpPr>
          <p:spPr>
            <a:xfrm>
              <a:off x="3252290" y="5440267"/>
              <a:ext cx="4661116" cy="682181"/>
            </a:xfrm>
            <a:custGeom>
              <a:rect b="b" l="l" r="r" t="t"/>
              <a:pathLst>
                <a:path extrusionOk="0" h="682181" w="4661116">
                  <a:moveTo>
                    <a:pt x="4661116" y="682180"/>
                  </a:moveTo>
                  <a:lnTo>
                    <a:pt x="341090" y="682180"/>
                  </a:lnTo>
                  <a:lnTo>
                    <a:pt x="0" y="341090"/>
                  </a:lnTo>
                  <a:lnTo>
                    <a:pt x="341090" y="1"/>
                  </a:lnTo>
                  <a:lnTo>
                    <a:pt x="4661116" y="1"/>
                  </a:lnTo>
                  <a:lnTo>
                    <a:pt x="4661116" y="682180"/>
                  </a:lnTo>
                  <a:close/>
                </a:path>
              </a:pathLst>
            </a:custGeom>
            <a:gradFill>
              <a:gsLst>
                <a:gs pos="0">
                  <a:srgbClr val="FFBB82"/>
                </a:gs>
                <a:gs pos="35000">
                  <a:srgbClr val="FFCFA8"/>
                </a:gs>
                <a:gs pos="100000">
                  <a:srgbClr val="FFEBD9"/>
                </a:gs>
              </a:gsLst>
              <a:lin ang="16200038" scaled="0"/>
            </a:gradFill>
            <a:ln>
              <a:noFill/>
            </a:ln>
            <a:effectLst>
              <a:outerShdw blurRad="44450" algn="ctr" dir="5400000" dist="27940">
                <a:srgbClr val="000000">
                  <a:alpha val="31760"/>
                </a:srgbClr>
              </a:outerShdw>
            </a:effectLst>
          </p:spPr>
          <p:txBody>
            <a:bodyPr anchorCtr="0" anchor="ctr" bIns="38100" lIns="471350" spcFirstLastPara="1" rIns="71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До інструментів веб-дизайну належать також </a:t>
              </a:r>
              <a:r>
                <a:rPr b="1"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валідатори</a:t>
              </a:r>
              <a:r>
                <a:rPr lang="uk-UA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розмітки та інші засоби тестування використовності й доступності, які дозволяють пересвідчитися у тому, що сайт відповідає стандартам веб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1" name="Google Shape;16501;p5"/>
            <p:cNvSpPr/>
            <p:nvPr/>
          </p:nvSpPr>
          <p:spPr>
            <a:xfrm>
              <a:off x="3173429" y="5510390"/>
              <a:ext cx="420000" cy="518100"/>
            </a:xfrm>
            <a:prstGeom prst="ellipse">
              <a:avLst/>
            </a:prstGeom>
            <a:solidFill>
              <a:srgbClr val="FBD2BE"/>
            </a:solidFill>
            <a:ln>
              <a:noFill/>
            </a:ln>
            <a:effectLst>
              <a:outerShdw blurRad="225425" algn="ctr" dir="5220000" dist="50800">
                <a:srgbClr val="000000">
                  <a:alpha val="3294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Ð ÐµÐ·ÑÐ»ÑÑÐ°Ñ Ð¿Ð¾ÑÑÐºÑ Ð·Ð¾Ð±ÑÐ°Ð¶ÐµÐ½Ñ Ð·Ð° Ð·Ð°Ð¿Ð¸ÑÐ¾Ð¼ &quot;Ð²ÐµÐ±-Ð´Ð¸Ð·Ð°Ð¹Ð½&quot;" id="16502" name="Google Shape;1650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9444" y="4601111"/>
            <a:ext cx="1435200" cy="9567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pic>
        <p:nvPicPr>
          <p:cNvPr id="16503" name="Google Shape;1650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121907">
            <a:off x="8466281" y="640539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  <a:softEdge rad="63500"/>
          </a:effectLst>
        </p:spPr>
      </p:pic>
      <p:pic>
        <p:nvPicPr>
          <p:cNvPr id="16504" name="Google Shape;1650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4137278">
            <a:off x="446790" y="713741"/>
            <a:ext cx="343443" cy="364909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chemeClr val="lt2"/>
            </a:outerShdw>
            <a:softEdge rad="63500"/>
          </a:effectLst>
        </p:spPr>
      </p:pic>
    </p:spTree>
  </p:cSld>
  <p:clrMapOvr>
    <a:masterClrMapping/>
  </p:clrMapOvr>
  <mc:AlternateContent>
    <mc:Choice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>
  <p:tag name="may_ignore_ucw" val="true"/>
  <p:tag name="ppt/slides/slide12.xml" val="2037773254"/>
  <p:tag name="ppt/slides/slide9.xml" val="914615922"/>
  <p:tag name="ppt/slides/slide7.xml" val="4270446241"/>
  <p:tag name="ppt/slides/slide10.xml" val="1102201645"/>
  <p:tag name="ppt/slides/slide14.xml" val="3594390600"/>
  <p:tag name="ppt/slides/slide5.xml" val="3720350595"/>
  <p:tag name="ppt/slides/slide11.xml" val="3263681464"/>
  <p:tag name="ppt/slides/slide8.xml" val="1678490306"/>
  <p:tag name="ppt/slides/slide6.xml" val="3891602432"/>
  <p:tag name="ppt/slides/slide13.xml" val="2712380644"/>
  <p:tag name="ppt/slides/slide15.xml" val="2387033316"/>
  <p:tag name="ppt/slides/slide20.xml" val="1305141660"/>
  <p:tag name="ppt/slides/slide18.xml" val="3360670426"/>
  <p:tag name="ppt/slides/slide19.xml" val="3755258853"/>
  <p:tag name="ppt/notesSlides/notesSlide1.xml" val="2577045355"/>
  <p:tag name="ppt/slideLayouts/slideLayout1.xml" val="2722482897"/>
  <p:tag name="ppt/slideLayouts/slideLayout5.xml" val="2114182628"/>
  <p:tag name="ppt/notesSlides/notesSlide2.xml" val="1582390521"/>
  <p:tag name="ppt/slideLayouts/slideLayout2.xml" val="1112081950"/>
  <p:tag name="ppt/slideMasters/slideMaster1.xml" val="3198259610"/>
  <p:tag name="ppt/slideLayouts/slideLayout4.xml" val="2730266666"/>
  <p:tag name="ppt/slideLayouts/slideLayout12.xml" val="2057208405"/>
  <p:tag name="ppt/slideLayouts/slideLayout11.xml" val="630510462"/>
  <p:tag name="ppt/slideLayouts/slideLayout3.xml" val="333200032"/>
  <p:tag name="ppt/slideLayouts/slideLayout9.xml" val="2532185022"/>
  <p:tag name="ppt/slideLayouts/slideLayout10.xml" val="991386013"/>
  <p:tag name="ppt/slideLayouts/slideLayout7.xml" val="3909555656"/>
  <p:tag name="ppt/slideLayouts/slideLayout6.xml" val="3103044594"/>
  <p:tag name="ppt/slideLayouts/slideLayout8.xml" val="3384294514"/>
  <p:tag name="ppt/media/image23.png" val="684299081"/>
  <p:tag name="ppt/media/image17.jpeg" val="1590930170"/>
  <p:tag name="ppt/notesMasters/notesMaster1.xml" val="2401456433"/>
  <p:tag name="ppt/media/image16.jpeg" val="2496627749"/>
  <p:tag name="ppt/media/image13.png" val="243672060"/>
  <p:tag name="ppt/media/image14.png" val="2696305974"/>
  <p:tag name="ppt/media/image65.jpeg" val="3065253389"/>
  <p:tag name="ppt/media/image15.png" val="1230651888"/>
  <p:tag name="ppt/media/hdphoto1.wdp" val="1559177944"/>
  <p:tag name="ppt/media/image64.png" val="1577449914"/>
  <p:tag name="ppt/media/image22.png" val="461095836"/>
  <p:tag name="ppt/media/image19.jpeg" val="2591630206"/>
  <p:tag name="ppt/media/image61.png" val="3137684289"/>
  <p:tag name="ppt/media/image62.png" val="2837006740"/>
  <p:tag name="ppt/media/image63.jpeg" val="1771838084"/>
  <p:tag name="ppt/media/image18.jpeg" val="1594513693"/>
  <p:tag name="ppt/theme/theme2.xml" val="4146318504"/>
  <p:tag name="ppt/media/image2.jpeg" val="3069702795"/>
  <p:tag name="ppt/media/image1.jpeg" val="2897155971"/>
  <p:tag name="ppt/media/image54.jpeg" val="924890206"/>
  <p:tag name="ppt/media/image36.png" val="2098539852"/>
  <p:tag name="ppt/media/image35.png" val="2342087415"/>
  <p:tag name="ppt/media/image34.jpeg" val="3677771016"/>
  <p:tag name="ppt/media/image33.png" val="483840076"/>
  <p:tag name="ppt/media/image20.jpeg" val="2905378195"/>
  <p:tag name="ppt/media/image38.png" val="2616875117"/>
  <p:tag name="ppt/media/image37.jpeg" val="1162864125"/>
  <p:tag name="ppt/media/image27.jpeg" val="685182255"/>
  <p:tag name="ppt/media/image26.jpeg" val="3806730442"/>
  <p:tag name="ppt/media/image25.jpeg" val="874732497"/>
  <p:tag name="ppt/media/image24.jpeg" val="3090284560"/>
  <p:tag name="ppt/media/image28.jpeg" val="126945182"/>
  <p:tag name="ppt/media/image29.jpeg" val="2345538460"/>
  <p:tag name="ppt/media/image30.png" val="44294224"/>
  <p:tag name="ppt/media/image21.png" val="1782369338"/>
  <p:tag name="ppt/media/image32.jpeg" val="3752385533"/>
  <p:tag name="ppt/media/image31.png" val="1969474666"/>
  <p:tag name="ppt/media/image39.png" val="644067213"/>
  <p:tag name="ppt/media/image49.gif" val="1326156042"/>
  <p:tag name="ppt/media/image52.png" val="1489526383"/>
  <p:tag name="ppt/media/image51.JPG" val="3353188786"/>
  <p:tag name="ppt/media/image45.png" val="3898079879"/>
  <p:tag name="ppt/media/image46.jpeg" val="2402952111"/>
  <p:tag name="ppt/media/image47.png" val="4109055982"/>
  <p:tag name="ppt/media/image48.png" val="3071749974"/>
  <p:tag name="ppt/media/image53.png" val="820458844"/>
  <p:tag name="ppt/media/image55.jpeg" val="1370796683"/>
  <p:tag name="ppt/media/image40.png" val="579784793"/>
  <p:tag name="ppt/media/image41.png" val="2588367972"/>
  <p:tag name="ppt/media/image42.png" val="754463828"/>
  <p:tag name="ppt/theme/theme1.xml" val="4146318504"/>
  <p:tag name="ppt/media/image44.jpeg" val="922155907"/>
  <p:tag name="ppt/media/image43.png" val="329451428"/>
  <p:tag name="ppt/media/image50.png" val="293743817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