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7" r:id="rId5"/>
    <p:sldId id="275" r:id="rId6"/>
    <p:sldId id="263" r:id="rId7"/>
    <p:sldId id="259" r:id="rId8"/>
    <p:sldId id="261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9tVg1twzG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8puAKnqWc" TargetMode="External"/><Relationship Id="rId2" Type="http://schemas.openxmlformats.org/officeDocument/2006/relationships/hyperlink" Target="https://www.youtube.com/watch?v=GJgeGyxBV1E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7X34o0CkAbk" TargetMode="External"/><Relationship Id="rId4" Type="http://schemas.openxmlformats.org/officeDocument/2006/relationships/hyperlink" Target="https://ru-clip.net/video/sYc6AMHVGWc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/>
          <a:lstStyle/>
          <a:p>
            <a:r>
              <a:rPr lang="uk-UA" b="1" dirty="0" smtClean="0"/>
              <a:t>Українські землі на початку </a:t>
            </a:r>
            <a:r>
              <a:rPr lang="en-US" b="1" dirty="0" smtClean="0"/>
              <a:t>XX</a:t>
            </a:r>
            <a:r>
              <a:rPr lang="uk-UA" b="1" dirty="0" smtClean="0"/>
              <a:t> ст.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72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743098" cy="58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96888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71872" cy="390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2025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Існувало декілька напрямків: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sz="2800" dirty="0" smtClean="0"/>
              <a:t>1           </a:t>
            </a:r>
            <a:r>
              <a:rPr lang="uk-UA" dirty="0" smtClean="0"/>
              <a:t> російський,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Особливості суспільно – політичного життя .</a:t>
            </a:r>
            <a:endParaRPr lang="ru-RU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996396" y="2996952"/>
            <a:ext cx="7488832" cy="2736304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Російська </a:t>
            </a:r>
            <a:r>
              <a:rPr lang="uk-UA" i="1" dirty="0" err="1" smtClean="0"/>
              <a:t>соціал</a:t>
            </a:r>
            <a:r>
              <a:rPr lang="uk-UA" i="1" dirty="0" smtClean="0"/>
              <a:t> – демократична робітнича партія </a:t>
            </a:r>
            <a:r>
              <a:rPr lang="uk-UA" b="1" i="1" u="sng" dirty="0" smtClean="0"/>
              <a:t>( РСДРП</a:t>
            </a:r>
            <a:r>
              <a:rPr lang="uk-UA" b="1" i="1" dirty="0" smtClean="0"/>
              <a:t>)</a:t>
            </a:r>
          </a:p>
          <a:p>
            <a:pPr algn="ctr"/>
            <a:r>
              <a:rPr lang="uk-UA" i="1" dirty="0" smtClean="0"/>
              <a:t>Із 1903 вона поділилася на поміркованих </a:t>
            </a:r>
            <a:r>
              <a:rPr lang="uk-UA" b="1" i="1" u="sng" dirty="0" smtClean="0"/>
              <a:t>меншовиків </a:t>
            </a:r>
          </a:p>
          <a:p>
            <a:pPr algn="ctr"/>
            <a:r>
              <a:rPr lang="uk-UA" sz="1600" dirty="0" smtClean="0"/>
              <a:t>( віддавали перевагу мирним методам  діяльності</a:t>
            </a:r>
            <a:r>
              <a:rPr lang="uk-UA" i="1" dirty="0" smtClean="0"/>
              <a:t>) та </a:t>
            </a:r>
            <a:r>
              <a:rPr lang="uk-UA" b="1" i="1" u="sng" dirty="0" smtClean="0"/>
              <a:t>більшовиків</a:t>
            </a:r>
          </a:p>
          <a:p>
            <a:pPr algn="ctr"/>
            <a:r>
              <a:rPr lang="uk-UA" sz="1600" dirty="0" smtClean="0"/>
              <a:t>( виступали за здійснення соціалістичної революції та встановлення диктатури пролетаріату)</a:t>
            </a:r>
          </a:p>
          <a:p>
            <a:pPr algn="ctr"/>
            <a:r>
              <a:rPr lang="uk-UA" i="1" dirty="0" smtClean="0"/>
              <a:t>Російська партія соціалістів – революціонерів </a:t>
            </a:r>
            <a:r>
              <a:rPr lang="uk-UA" b="1" i="1" u="sng" dirty="0" smtClean="0"/>
              <a:t>(есерів)</a:t>
            </a:r>
          </a:p>
          <a:p>
            <a:pPr algn="ctr"/>
            <a:r>
              <a:rPr lang="uk-UA" sz="1600" dirty="0" smtClean="0"/>
              <a:t>( виступали за повалення самодержавства шляхом революції , здійсненної « працюючим народом»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676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2               єврейський,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3                польський ,</a:t>
            </a:r>
          </a:p>
          <a:p>
            <a:pPr marL="514350" indent="-514350">
              <a:buAutoNum type="arabicPlain" startAt="2"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4                український ,</a:t>
            </a:r>
          </a:p>
          <a:p>
            <a:pPr marL="514350" indent="-514350">
              <a:buAutoNum type="arabicPlain" startAt="4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187624" y="2204864"/>
            <a:ext cx="7272808" cy="576064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«Загальний єврейський робітничий союз у Литві, Польщі та Росії»  - « Бунд» (1897 р.)  </a:t>
            </a:r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187624" y="3573016"/>
            <a:ext cx="7272808" cy="720080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Активної ролі в суспільно – політичному житті не відігравав </a:t>
            </a:r>
            <a:endParaRPr lang="ru-RU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1187624" y="5013176"/>
            <a:ext cx="7560840" cy="1008112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 основі </a:t>
            </a:r>
            <a:r>
              <a:rPr lang="uk-UA" dirty="0" err="1" smtClean="0"/>
              <a:t>громадівського</a:t>
            </a:r>
            <a:r>
              <a:rPr lang="uk-UA" dirty="0" smtClean="0"/>
              <a:t> руху  почали формуватися  нові течії :</a:t>
            </a:r>
          </a:p>
          <a:p>
            <a:pPr algn="ctr"/>
            <a:r>
              <a:rPr lang="uk-UA" dirty="0"/>
              <a:t>л</a:t>
            </a:r>
            <a:r>
              <a:rPr lang="uk-UA" dirty="0" smtClean="0"/>
              <a:t>іберально – демократична, соціалістична, націоналістична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9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Революційна українська партія (РУП)  ( Харків 1900р).             Очолив партію  </a:t>
            </a:r>
            <a:r>
              <a:rPr lang="uk-UA" b="1" dirty="0" smtClean="0"/>
              <a:t>Дмитро Антонович  </a:t>
            </a:r>
          </a:p>
          <a:p>
            <a:pPr marL="0" indent="0">
              <a:buNone/>
            </a:pPr>
            <a:r>
              <a:rPr lang="uk-UA" dirty="0" smtClean="0"/>
              <a:t>     </a:t>
            </a:r>
            <a:r>
              <a:rPr lang="uk-UA" dirty="0"/>
              <a:t>У</a:t>
            </a:r>
            <a:r>
              <a:rPr lang="uk-UA" dirty="0" smtClean="0"/>
              <a:t> Львові  видано брошуру </a:t>
            </a:r>
          </a:p>
          <a:p>
            <a:pPr marL="0" indent="0">
              <a:buNone/>
            </a:pPr>
            <a:r>
              <a:rPr lang="uk-UA" b="1" u="sng" dirty="0" smtClean="0"/>
              <a:t>« Самостійна Україна» 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</a:t>
            </a:r>
            <a:r>
              <a:rPr lang="uk-UA" b="1" u="sng" dirty="0" smtClean="0"/>
              <a:t>Миколи Міхновського</a:t>
            </a:r>
          </a:p>
          <a:p>
            <a:pPr marL="0" indent="0">
              <a:buNone/>
            </a:pPr>
            <a:r>
              <a:rPr lang="uk-UA" dirty="0" smtClean="0"/>
              <a:t>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Формування соціалістичної течії  в </a:t>
            </a:r>
            <a:br>
              <a:rPr lang="uk-UA" dirty="0" smtClean="0"/>
            </a:br>
            <a:r>
              <a:rPr lang="uk-UA" dirty="0" smtClean="0"/>
              <a:t>українському напрямку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48880"/>
            <a:ext cx="22479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39587"/>
            <a:ext cx="3916487" cy="293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1902р.  </a:t>
            </a:r>
            <a:r>
              <a:rPr lang="uk-UA" dirty="0"/>
              <a:t>з</a:t>
            </a:r>
            <a:r>
              <a:rPr lang="uk-UA" dirty="0" smtClean="0"/>
              <a:t> РУП вийшли прибічники самостійності    України і утворили </a:t>
            </a:r>
            <a:r>
              <a:rPr lang="uk-UA" b="1" u="sng" dirty="0" smtClean="0"/>
              <a:t>« Українську народну партію»</a:t>
            </a:r>
          </a:p>
          <a:p>
            <a:pPr marL="0" indent="0">
              <a:buNone/>
            </a:pPr>
            <a:r>
              <a:rPr lang="uk-UA" dirty="0" smtClean="0"/>
              <a:t>на  чолі з М. Міхновським 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Водночас до РУП приєдналася </a:t>
            </a:r>
            <a:r>
              <a:rPr lang="uk-UA" b="1" u="sng" dirty="0" smtClean="0"/>
              <a:t>« Українська соціалістична партія» </a:t>
            </a:r>
            <a:r>
              <a:rPr lang="uk-UA" dirty="0" smtClean="0"/>
              <a:t>. </a:t>
            </a:r>
          </a:p>
          <a:p>
            <a:pPr marL="0" indent="0">
              <a:buNone/>
            </a:pPr>
            <a:r>
              <a:rPr lang="uk-UA" dirty="0" smtClean="0"/>
              <a:t>Після цих перетворень партія остаточно визначилась як соціалістична.  </a:t>
            </a:r>
          </a:p>
          <a:p>
            <a:pPr marL="0" indent="0">
              <a:buNone/>
            </a:pPr>
            <a:endParaRPr lang="uk-UA" b="1" u="sng" dirty="0" smtClean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Представники поміркованого табору  українських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громадських діячів утворили 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« Українську демократичну партію»  1904 р.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« Українську радикальну партію»       1904 р.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6" b="32929"/>
          <a:stretch/>
        </p:blipFill>
        <p:spPr>
          <a:xfrm>
            <a:off x="705807" y="476672"/>
            <a:ext cx="7704856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3672408"/>
          </a:xfrm>
        </p:spPr>
        <p:txBody>
          <a:bodyPr>
            <a:noAutofit/>
          </a:bodyPr>
          <a:lstStyle/>
          <a:p>
            <a:r>
              <a:rPr lang="uk-UA" sz="4000" dirty="0" smtClean="0"/>
              <a:t>Соціально – економічний розвиток українських земель.</a:t>
            </a:r>
          </a:p>
          <a:p>
            <a:r>
              <a:rPr lang="uk-UA" sz="4000" dirty="0" smtClean="0"/>
              <a:t>Суспільно – політичне життя в Наддніпрянській Україні.</a:t>
            </a:r>
          </a:p>
          <a:p>
            <a:r>
              <a:rPr lang="uk-UA" sz="4000" dirty="0" smtClean="0"/>
              <a:t>Події революції 1905 – 1907 рр. на українських землях.</a:t>
            </a:r>
          </a:p>
          <a:p>
            <a:r>
              <a:rPr lang="uk-UA" sz="4000" dirty="0" smtClean="0"/>
              <a:t>Наддніпрянська Україна в 1907 – 1914 рр.</a:t>
            </a:r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219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7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Пригадайте особливості економічного розвитку українських земель в складі Російської імперії  наприкінці ХІХ ст.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</a:t>
            </a:r>
            <a:r>
              <a:rPr lang="uk-UA" dirty="0"/>
              <a:t>П</a:t>
            </a:r>
            <a:r>
              <a:rPr lang="uk-UA" dirty="0" smtClean="0"/>
              <a:t>ерегляньте відео   « Розвиток промисловості в Наддніпрянщині в  др. </a:t>
            </a:r>
            <a:r>
              <a:rPr lang="uk-UA" dirty="0"/>
              <a:t>п</a:t>
            </a:r>
            <a:r>
              <a:rPr lang="uk-UA" dirty="0" smtClean="0"/>
              <a:t>оловині ХІХ ст.»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https://www.youtube.com/watch?v=t9tVg1twzGw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https://www.youtube.com/watch?v=t9tVg1twzGw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Світова</a:t>
            </a:r>
            <a:r>
              <a:rPr lang="en-US" dirty="0" smtClean="0"/>
              <a:t> </a:t>
            </a:r>
            <a:r>
              <a:rPr lang="uk-UA" dirty="0" smtClean="0"/>
              <a:t>економічна криза 1900-1903р.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особливо постраждали</a:t>
            </a:r>
          </a:p>
          <a:p>
            <a:r>
              <a:rPr lang="uk-UA" dirty="0" smtClean="0"/>
              <a:t> Концентрація  виробництва</a:t>
            </a:r>
          </a:p>
          <a:p>
            <a:r>
              <a:rPr lang="uk-UA" dirty="0" smtClean="0"/>
              <a:t>Монополізація </a:t>
            </a:r>
          </a:p>
          <a:p>
            <a:pPr marL="0" indent="0">
              <a:buNone/>
            </a:pPr>
            <a:r>
              <a:rPr lang="uk-UA" dirty="0" smtClean="0"/>
              <a:t> </a:t>
            </a:r>
          </a:p>
          <a:p>
            <a:r>
              <a:rPr lang="uk-UA" dirty="0" smtClean="0"/>
              <a:t>Синдикати </a:t>
            </a:r>
          </a:p>
          <a:p>
            <a:endParaRPr lang="uk-UA" dirty="0"/>
          </a:p>
          <a:p>
            <a:r>
              <a:rPr lang="uk-UA" dirty="0" smtClean="0"/>
              <a:t>Спеціалізація промислових районів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Розвиток промисловості</a:t>
            </a:r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605180" y="1988840"/>
            <a:ext cx="3855252" cy="438189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к</a:t>
            </a:r>
            <a:r>
              <a:rPr lang="uk-UA" dirty="0" err="1" smtClean="0"/>
              <a:t>ам</a:t>
            </a:r>
            <a:r>
              <a:rPr lang="en-US" dirty="0" smtClean="0"/>
              <a:t>’</a:t>
            </a:r>
            <a:r>
              <a:rPr lang="uk-UA" dirty="0" err="1" smtClean="0"/>
              <a:t>яновугільна</a:t>
            </a:r>
            <a:r>
              <a:rPr lang="uk-UA" dirty="0" smtClean="0"/>
              <a:t> , металургійна</a:t>
            </a:r>
            <a:endParaRPr lang="ru-RU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419872" y="2924944"/>
            <a:ext cx="5040560" cy="589784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Металургійна, </a:t>
            </a:r>
            <a:r>
              <a:rPr lang="uk-UA" dirty="0" err="1" smtClean="0"/>
              <a:t>кам</a:t>
            </a:r>
            <a:r>
              <a:rPr lang="en-US" dirty="0" smtClean="0"/>
              <a:t>’</a:t>
            </a:r>
            <a:r>
              <a:rPr lang="uk-UA" dirty="0" err="1" smtClean="0"/>
              <a:t>яновугільна</a:t>
            </a:r>
            <a:r>
              <a:rPr lang="uk-UA" dirty="0" smtClean="0"/>
              <a:t>, залізорудна</a:t>
            </a:r>
            <a:endParaRPr lang="ru-RU" dirty="0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2987824" y="3645024"/>
            <a:ext cx="5616624" cy="864096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«Продамет» (1902)  «</a:t>
            </a:r>
            <a:r>
              <a:rPr lang="uk-UA" dirty="0" err="1" smtClean="0"/>
              <a:t>Трубопродаж</a:t>
            </a:r>
            <a:r>
              <a:rPr lang="uk-UA" dirty="0" smtClean="0"/>
              <a:t>»(1902) «</a:t>
            </a:r>
            <a:r>
              <a:rPr lang="uk-UA" dirty="0" err="1" smtClean="0"/>
              <a:t>Продаруд</a:t>
            </a:r>
            <a:r>
              <a:rPr lang="uk-UA" dirty="0" smtClean="0"/>
              <a:t>» (1908)  «</a:t>
            </a:r>
            <a:r>
              <a:rPr lang="uk-UA" dirty="0" err="1" smtClean="0"/>
              <a:t>Продвугілля</a:t>
            </a:r>
            <a:r>
              <a:rPr lang="uk-UA" dirty="0" smtClean="0"/>
              <a:t>» (1904) «Дріт»(1908) та інші</a:t>
            </a:r>
            <a:endParaRPr lang="ru-RU" dirty="0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875865" y="4509120"/>
            <a:ext cx="7704856" cy="301752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Особливість </a:t>
            </a:r>
            <a:r>
              <a:rPr lang="uk-UA" dirty="0" err="1" smtClean="0"/>
              <a:t>–контролював</a:t>
            </a:r>
            <a:r>
              <a:rPr lang="uk-UA" dirty="0" smtClean="0"/>
              <a:t> іноземний капітал</a:t>
            </a:r>
            <a:endParaRPr lang="ru-RU" dirty="0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1115616" y="5445224"/>
            <a:ext cx="6984776" cy="936104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Донбас – вугільна промисловість. Нікопольський марганцевий басейн . Кривий Ріг – залізорудна промисловість. Правобережжя і Лівобережжя - цукрова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6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562624" cy="3639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4752528" cy="30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6345"/>
            <a:ext cx="8568952" cy="64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Тривали процеси започатковані реформою 1961 р</a:t>
            </a:r>
            <a:r>
              <a:rPr lang="uk-UA" dirty="0" smtClean="0"/>
              <a:t>.:</a:t>
            </a:r>
            <a:endParaRPr lang="uk-UA" dirty="0" smtClean="0"/>
          </a:p>
          <a:p>
            <a:pPr>
              <a:buFontTx/>
              <a:buChar char="-"/>
            </a:pPr>
            <a:r>
              <a:rPr lang="uk-UA" sz="2000" i="1" dirty="0" smtClean="0"/>
              <a:t>Перерозподіл земель на користь тих власників , які пристосували свої господарства до ринкових потреб;</a:t>
            </a:r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sz="2000" i="1" dirty="0" smtClean="0"/>
              <a:t>зростання товарності господарств;</a:t>
            </a:r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sz="2000" i="1" dirty="0" smtClean="0"/>
              <a:t>поява надлишкової робочої сили; </a:t>
            </a:r>
          </a:p>
          <a:p>
            <a:pPr>
              <a:buFontTx/>
              <a:buChar char="-"/>
            </a:pPr>
            <a:r>
              <a:rPr lang="uk-UA" sz="2000" i="1" dirty="0"/>
              <a:t> </a:t>
            </a:r>
            <a:r>
              <a:rPr lang="uk-UA" sz="2000" i="1" dirty="0" smtClean="0"/>
              <a:t>запровадження в сільськогосподарське виробництво новітньої техніки й досягнень агрокультури. </a:t>
            </a:r>
            <a:endParaRPr lang="ru-RU" sz="20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Розвиток сільського господарства</a:t>
            </a:r>
            <a:endParaRPr lang="ru-RU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 rot="10800000" flipV="1">
            <a:off x="1111099" y="2636913"/>
            <a:ext cx="7272808" cy="720080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1877-1905 поміщики, які не змогли пристосуватися до нових умов,  продали заможним селянам третину своїх земель</a:t>
            </a:r>
            <a:endParaRPr lang="ru-RU" sz="1600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83568" y="3789040"/>
            <a:ext cx="7700339" cy="720080"/>
          </a:xfrm>
          <a:prstGeom prst="flowChartTermina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Південь – товарне зернове господарство;Правобережжя – товарне бурякове виробництво;  Лівобережжя й </a:t>
            </a:r>
            <a:r>
              <a:rPr lang="uk-UA" sz="1600" dirty="0" err="1" smtClean="0"/>
              <a:t>Слободжанщина-</a:t>
            </a:r>
            <a:r>
              <a:rPr lang="uk-UA" sz="1600" dirty="0" smtClean="0"/>
              <a:t> </a:t>
            </a:r>
            <a:r>
              <a:rPr lang="uk-UA" sz="1600" dirty="0" smtClean="0"/>
              <a:t>товарне бурякове та вирощування тютюну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351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62000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https://www.youtube.com/watch?v=GJgeGyxBV1E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348880"/>
            <a:ext cx="4038600" cy="37666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www.youtube.com/watch?v=GX8puAKnq</a:t>
            </a:r>
            <a:endParaRPr lang="uk-UA" sz="2400" dirty="0" smtClean="0">
              <a:hlinkClick r:id="rId3"/>
            </a:endParaRPr>
          </a:p>
          <a:p>
            <a:pPr marL="0" indent="0">
              <a:buNone/>
            </a:pPr>
            <a:r>
              <a:rPr lang="en-US" sz="2400" dirty="0" err="1" smtClean="0">
                <a:hlinkClick r:id="rId3"/>
              </a:rPr>
              <a:t>Wc</a:t>
            </a:r>
            <a:endParaRPr lang="uk-UA" sz="2400" dirty="0" smtClean="0"/>
          </a:p>
          <a:p>
            <a:pPr marL="0" indent="0">
              <a:buNone/>
            </a:pPr>
            <a:r>
              <a:rPr lang="uk-UA" dirty="0" smtClean="0"/>
              <a:t>Родина Терещенків</a:t>
            </a:r>
          </a:p>
          <a:p>
            <a:pPr marL="0" indent="0">
              <a:buNone/>
            </a:pPr>
            <a:r>
              <a:rPr lang="uk-UA" dirty="0" smtClean="0"/>
              <a:t>Богдан Ханенко </a:t>
            </a:r>
          </a:p>
          <a:p>
            <a:pPr marL="0" indent="0">
              <a:buNone/>
            </a:pPr>
            <a:r>
              <a:rPr lang="uk-UA" dirty="0" smtClean="0"/>
              <a:t>Василь Тарновський </a:t>
            </a:r>
          </a:p>
          <a:p>
            <a:pPr marL="0" indent="0">
              <a:buNone/>
            </a:pPr>
            <a:r>
              <a:rPr lang="uk-UA" dirty="0" smtClean="0"/>
              <a:t>Василь </a:t>
            </a:r>
            <a:r>
              <a:rPr lang="uk-UA" dirty="0" err="1" smtClean="0"/>
              <a:t>Симиренко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649788" y="2564904"/>
            <a:ext cx="4038600" cy="3550624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https://ru-clip.net/video/sYc6AMHVGWc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r>
              <a:rPr lang="en-US" dirty="0">
                <a:hlinkClick r:id="rId4"/>
              </a:rPr>
              <a:t>https://ru-clip.net/video/sYc6AMHVGWc/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3293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Економічний розвиток призвів до появи нової української </a:t>
            </a:r>
            <a:r>
              <a:rPr lang="uk-UA" sz="3200" dirty="0" smtClean="0"/>
              <a:t>еліти з кола підприємців – </a:t>
            </a:r>
            <a:r>
              <a:rPr lang="uk-UA" sz="3200" dirty="0" smtClean="0"/>
              <a:t>МЕЦЕНАТИ: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4008" y="1844824"/>
            <a:ext cx="4040188" cy="762000"/>
          </a:xfrm>
        </p:spPr>
        <p:txBody>
          <a:bodyPr/>
          <a:lstStyle/>
          <a:p>
            <a:r>
              <a:rPr lang="en-US" dirty="0">
                <a:hlinkClick r:id="rId5"/>
              </a:rPr>
              <a:t>https://www.youtube.com/watch?v=7X34o0CkAbk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2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432</TotalTime>
  <Words>507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Українські землі на початку XX ст.</vt:lpstr>
      <vt:lpstr>Презентация PowerPoint</vt:lpstr>
      <vt:lpstr>https://www.youtube.com/watch?v=t9tVg1twzGw</vt:lpstr>
      <vt:lpstr>Розвиток промисловості</vt:lpstr>
      <vt:lpstr>Презентация PowerPoint</vt:lpstr>
      <vt:lpstr>Презентация PowerPoint</vt:lpstr>
      <vt:lpstr>Розвиток сільського господарства</vt:lpstr>
      <vt:lpstr>Економічний розвиток призвів до появи нової української еліти з кола підприємців – МЕЦЕНАТИ: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суспільно – політичного життя .</vt:lpstr>
      <vt:lpstr>Презентация PowerPoint</vt:lpstr>
      <vt:lpstr>Формування соціалістичної течії  в  українському напрямку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землі на початку XX ст.</dc:title>
  <dc:creator>Оксана</dc:creator>
  <cp:lastModifiedBy>Оксана</cp:lastModifiedBy>
  <cp:revision>32</cp:revision>
  <dcterms:created xsi:type="dcterms:W3CDTF">2020-04-01T09:06:50Z</dcterms:created>
  <dcterms:modified xsi:type="dcterms:W3CDTF">2020-04-02T08:56:17Z</dcterms:modified>
</cp:coreProperties>
</file>