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742017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41401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742017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742017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71577"/>
            <a:ext cx="9144000" cy="102405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3735" y="1144651"/>
            <a:ext cx="7035800" cy="1123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742017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3139" y="2257170"/>
            <a:ext cx="7858125" cy="3317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41401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6544" y="2215641"/>
            <a:ext cx="763397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0960">
              <a:lnSpc>
                <a:spcPct val="100000"/>
              </a:lnSpc>
              <a:spcBef>
                <a:spcPts val="100"/>
              </a:spcBef>
              <a:tabLst>
                <a:tab pos="3133725" algn="l"/>
              </a:tabLst>
            </a:pPr>
            <a:r>
              <a:rPr sz="5400" spc="-35" dirty="0">
                <a:solidFill>
                  <a:srgbClr val="BC1200"/>
                </a:solidFill>
              </a:rPr>
              <a:t>Положення </a:t>
            </a:r>
            <a:r>
              <a:rPr sz="5400" spc="-5" dirty="0">
                <a:solidFill>
                  <a:srgbClr val="BC1200"/>
                </a:solidFill>
              </a:rPr>
              <a:t>про </a:t>
            </a:r>
            <a:r>
              <a:rPr sz="5400" spc="-35" dirty="0">
                <a:solidFill>
                  <a:srgbClr val="BC1200"/>
                </a:solidFill>
              </a:rPr>
              <a:t>ВСЗЯО, </a:t>
            </a:r>
            <a:r>
              <a:rPr sz="5400" spc="-1335" dirty="0">
                <a:solidFill>
                  <a:srgbClr val="BC1200"/>
                </a:solidFill>
              </a:rPr>
              <a:t> </a:t>
            </a:r>
            <a:r>
              <a:rPr sz="5400" spc="40" dirty="0">
                <a:solidFill>
                  <a:srgbClr val="BC1200"/>
                </a:solidFill>
              </a:rPr>
              <a:t>а</a:t>
            </a:r>
            <a:r>
              <a:rPr sz="5400" spc="-5" dirty="0">
                <a:solidFill>
                  <a:srgbClr val="BC1200"/>
                </a:solidFill>
              </a:rPr>
              <a:t>л</a:t>
            </a:r>
            <a:r>
              <a:rPr sz="5400" spc="-145" dirty="0">
                <a:solidFill>
                  <a:srgbClr val="BC1200"/>
                </a:solidFill>
              </a:rPr>
              <a:t>г</a:t>
            </a:r>
            <a:r>
              <a:rPr sz="5400" dirty="0">
                <a:solidFill>
                  <a:srgbClr val="BC1200"/>
                </a:solidFill>
              </a:rPr>
              <a:t>оритм	</a:t>
            </a:r>
            <a:r>
              <a:rPr sz="5400" spc="-5" dirty="0">
                <a:solidFill>
                  <a:srgbClr val="BC1200"/>
                </a:solidFill>
              </a:rPr>
              <a:t>впр</a:t>
            </a:r>
            <a:r>
              <a:rPr sz="5400" spc="-145" dirty="0">
                <a:solidFill>
                  <a:srgbClr val="BC1200"/>
                </a:solidFill>
              </a:rPr>
              <a:t>о</a:t>
            </a:r>
            <a:r>
              <a:rPr sz="5400" spc="-5" dirty="0">
                <a:solidFill>
                  <a:srgbClr val="BC1200"/>
                </a:solidFill>
              </a:rPr>
              <a:t>вад</a:t>
            </a:r>
            <a:r>
              <a:rPr sz="5400" spc="-75" dirty="0">
                <a:solidFill>
                  <a:srgbClr val="BC1200"/>
                </a:solidFill>
              </a:rPr>
              <a:t>ж</a:t>
            </a:r>
            <a:r>
              <a:rPr sz="5400" dirty="0">
                <a:solidFill>
                  <a:srgbClr val="BC1200"/>
                </a:solidFill>
              </a:rPr>
              <a:t>ення</a:t>
            </a:r>
            <a:endParaRPr sz="5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799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9144000" y="45719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BC5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358140" y="614172"/>
            <a:ext cx="8353425" cy="5975985"/>
            <a:chOff x="358140" y="614172"/>
            <a:chExt cx="8353425" cy="5975985"/>
          </a:xfrm>
        </p:grpSpPr>
        <p:sp>
          <p:nvSpPr>
            <p:cNvPr id="6" name="object 6"/>
            <p:cNvSpPr/>
            <p:nvPr/>
          </p:nvSpPr>
          <p:spPr>
            <a:xfrm>
              <a:off x="894588" y="1737360"/>
              <a:ext cx="7475220" cy="0"/>
            </a:xfrm>
            <a:custGeom>
              <a:avLst/>
              <a:gdLst/>
              <a:ahLst/>
              <a:cxnLst/>
              <a:rect l="l" t="t" r="r" b="b"/>
              <a:pathLst>
                <a:path w="7475220">
                  <a:moveTo>
                    <a:pt x="0" y="0"/>
                  </a:moveTo>
                  <a:lnTo>
                    <a:pt x="7475219" y="0"/>
                  </a:lnTo>
                </a:path>
              </a:pathLst>
            </a:custGeom>
            <a:ln w="609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8140" y="614172"/>
              <a:ext cx="8353425" cy="5975985"/>
            </a:xfrm>
            <a:custGeom>
              <a:avLst/>
              <a:gdLst/>
              <a:ahLst/>
              <a:cxnLst/>
              <a:rect l="l" t="t" r="r" b="b"/>
              <a:pathLst>
                <a:path w="8353425" h="5975984">
                  <a:moveTo>
                    <a:pt x="8353044" y="0"/>
                  </a:moveTo>
                  <a:lnTo>
                    <a:pt x="0" y="0"/>
                  </a:lnTo>
                  <a:lnTo>
                    <a:pt x="0" y="5975604"/>
                  </a:lnTo>
                  <a:lnTo>
                    <a:pt x="8353044" y="5975604"/>
                  </a:lnTo>
                  <a:lnTo>
                    <a:pt x="8353044" y="0"/>
                  </a:lnTo>
                  <a:close/>
                </a:path>
              </a:pathLst>
            </a:custGeom>
            <a:solidFill>
              <a:srgbClr val="FFFFFF">
                <a:alpha val="5529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351533" y="1082599"/>
            <a:ext cx="1624965" cy="70358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610"/>
              </a:spcBef>
            </a:pPr>
            <a:r>
              <a:rPr sz="1800" spc="-10" dirty="0">
                <a:solidFill>
                  <a:srgbClr val="742017"/>
                </a:solidFill>
                <a:latin typeface="Times New Roman"/>
                <a:cs typeface="Times New Roman"/>
              </a:rPr>
              <a:t>Метою</a:t>
            </a:r>
            <a:endParaRPr sz="1800">
              <a:latin typeface="Times New Roman"/>
              <a:cs typeface="Times New Roman"/>
            </a:endParaRPr>
          </a:p>
          <a:p>
            <a:pPr marR="19050" algn="r">
              <a:lnSpc>
                <a:spcPct val="100000"/>
              </a:lnSpc>
              <a:spcBef>
                <a:spcPts val="505"/>
              </a:spcBef>
              <a:tabLst>
                <a:tab pos="1477010" algn="l"/>
              </a:tabLst>
            </a:pP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фо</a:t>
            </a:r>
            <a:r>
              <a:rPr sz="1800" spc="-30" dirty="0">
                <a:solidFill>
                  <a:srgbClr val="41401F"/>
                </a:solidFill>
                <a:latin typeface="Times New Roman"/>
                <a:cs typeface="Times New Roman"/>
              </a:rPr>
              <a:t>р</a:t>
            </a:r>
            <a:r>
              <a:rPr sz="1800" spc="-15" dirty="0">
                <a:solidFill>
                  <a:srgbClr val="41401F"/>
                </a:solidFill>
                <a:latin typeface="Times New Roman"/>
                <a:cs typeface="Times New Roman"/>
              </a:rPr>
              <a:t>м</a:t>
            </a:r>
            <a:r>
              <a:rPr sz="1800" spc="10" dirty="0">
                <a:solidFill>
                  <a:srgbClr val="41401F"/>
                </a:solidFill>
                <a:latin typeface="Times New Roman"/>
                <a:cs typeface="Times New Roman"/>
              </a:rPr>
              <a:t>у</a:t>
            </a:r>
            <a:r>
              <a:rPr sz="1800" spc="-25" dirty="0">
                <a:solidFill>
                  <a:srgbClr val="41401F"/>
                </a:solidFill>
                <a:latin typeface="Times New Roman"/>
                <a:cs typeface="Times New Roman"/>
              </a:rPr>
              <a:t>в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ання	в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38042" y="1082599"/>
            <a:ext cx="5496560" cy="70358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  <a:tabLst>
                <a:tab pos="992505" algn="l"/>
                <a:tab pos="2463165" algn="l"/>
                <a:tab pos="3799840" algn="l"/>
                <a:tab pos="5384800" algn="l"/>
              </a:tabLst>
            </a:pPr>
            <a:r>
              <a:rPr sz="1800" dirty="0">
                <a:solidFill>
                  <a:srgbClr val="742017"/>
                </a:solidFill>
                <a:latin typeface="Times New Roman"/>
                <a:cs typeface="Times New Roman"/>
              </a:rPr>
              <a:t>си</a:t>
            </a:r>
            <a:r>
              <a:rPr sz="1800" spc="-10" dirty="0">
                <a:solidFill>
                  <a:srgbClr val="742017"/>
                </a:solidFill>
                <a:latin typeface="Times New Roman"/>
                <a:cs typeface="Times New Roman"/>
              </a:rPr>
              <a:t>с</a:t>
            </a:r>
            <a:r>
              <a:rPr sz="1800" dirty="0">
                <a:solidFill>
                  <a:srgbClr val="742017"/>
                </a:solidFill>
                <a:latin typeface="Times New Roman"/>
                <a:cs typeface="Times New Roman"/>
              </a:rPr>
              <a:t>т</a:t>
            </a:r>
            <a:r>
              <a:rPr sz="1800" spc="5" dirty="0">
                <a:solidFill>
                  <a:srgbClr val="742017"/>
                </a:solidFill>
                <a:latin typeface="Times New Roman"/>
                <a:cs typeface="Times New Roman"/>
              </a:rPr>
              <a:t>е</a:t>
            </a:r>
            <a:r>
              <a:rPr sz="1800" spc="-15" dirty="0">
                <a:solidFill>
                  <a:srgbClr val="742017"/>
                </a:solidFill>
                <a:latin typeface="Times New Roman"/>
                <a:cs typeface="Times New Roman"/>
              </a:rPr>
              <a:t>м</a:t>
            </a:r>
            <a:r>
              <a:rPr sz="1800" dirty="0">
                <a:solidFill>
                  <a:srgbClr val="742017"/>
                </a:solidFill>
                <a:latin typeface="Times New Roman"/>
                <a:cs typeface="Times New Roman"/>
              </a:rPr>
              <a:t>и	за</a:t>
            </a:r>
            <a:r>
              <a:rPr sz="1800" spc="-30" dirty="0">
                <a:solidFill>
                  <a:srgbClr val="742017"/>
                </a:solidFill>
                <a:latin typeface="Times New Roman"/>
                <a:cs typeface="Times New Roman"/>
              </a:rPr>
              <a:t>б</a:t>
            </a:r>
            <a:r>
              <a:rPr sz="1800" spc="25" dirty="0">
                <a:solidFill>
                  <a:srgbClr val="742017"/>
                </a:solidFill>
                <a:latin typeface="Times New Roman"/>
                <a:cs typeface="Times New Roman"/>
              </a:rPr>
              <a:t>е</a:t>
            </a:r>
            <a:r>
              <a:rPr sz="1800" dirty="0">
                <a:solidFill>
                  <a:srgbClr val="742017"/>
                </a:solidFill>
                <a:latin typeface="Times New Roman"/>
                <a:cs typeface="Times New Roman"/>
              </a:rPr>
              <a:t>з</a:t>
            </a:r>
            <a:r>
              <a:rPr sz="1800" spc="-10" dirty="0">
                <a:solidFill>
                  <a:srgbClr val="742017"/>
                </a:solidFill>
                <a:latin typeface="Times New Roman"/>
                <a:cs typeface="Times New Roman"/>
              </a:rPr>
              <a:t>п</a:t>
            </a:r>
            <a:r>
              <a:rPr sz="1800" spc="-45" dirty="0">
                <a:solidFill>
                  <a:srgbClr val="742017"/>
                </a:solidFill>
                <a:latin typeface="Times New Roman"/>
                <a:cs typeface="Times New Roman"/>
              </a:rPr>
              <a:t>е</a:t>
            </a:r>
            <a:r>
              <a:rPr sz="1800" spc="-10" dirty="0">
                <a:solidFill>
                  <a:srgbClr val="742017"/>
                </a:solidFill>
                <a:latin typeface="Times New Roman"/>
                <a:cs typeface="Times New Roman"/>
              </a:rPr>
              <a:t>ч</a:t>
            </a:r>
            <a:r>
              <a:rPr sz="1800" dirty="0">
                <a:solidFill>
                  <a:srgbClr val="742017"/>
                </a:solidFill>
                <a:latin typeface="Times New Roman"/>
                <a:cs typeface="Times New Roman"/>
              </a:rPr>
              <a:t>ення	</a:t>
            </a:r>
            <a:r>
              <a:rPr sz="1800" spc="-10" dirty="0">
                <a:solidFill>
                  <a:srgbClr val="742017"/>
                </a:solidFill>
                <a:latin typeface="Times New Roman"/>
                <a:cs typeface="Times New Roman"/>
              </a:rPr>
              <a:t>а</a:t>
            </a:r>
            <a:r>
              <a:rPr sz="1800" spc="-25" dirty="0">
                <a:solidFill>
                  <a:srgbClr val="742017"/>
                </a:solidFill>
                <a:latin typeface="Times New Roman"/>
                <a:cs typeface="Times New Roman"/>
              </a:rPr>
              <a:t>к</a:t>
            </a:r>
            <a:r>
              <a:rPr sz="1800" dirty="0">
                <a:solidFill>
                  <a:srgbClr val="742017"/>
                </a:solidFill>
                <a:latin typeface="Times New Roman"/>
                <a:cs typeface="Times New Roman"/>
              </a:rPr>
              <a:t>ад</a:t>
            </a:r>
            <a:r>
              <a:rPr sz="1800" spc="-15" dirty="0">
                <a:solidFill>
                  <a:srgbClr val="742017"/>
                </a:solidFill>
                <a:latin typeface="Times New Roman"/>
                <a:cs typeface="Times New Roman"/>
              </a:rPr>
              <a:t>е</a:t>
            </a:r>
            <a:r>
              <a:rPr sz="1800" dirty="0">
                <a:solidFill>
                  <a:srgbClr val="742017"/>
                </a:solidFill>
                <a:latin typeface="Times New Roman"/>
                <a:cs typeface="Times New Roman"/>
              </a:rPr>
              <a:t>міч</a:t>
            </a:r>
            <a:r>
              <a:rPr sz="1800" spc="-10" dirty="0">
                <a:solidFill>
                  <a:srgbClr val="742017"/>
                </a:solidFill>
                <a:latin typeface="Times New Roman"/>
                <a:cs typeface="Times New Roman"/>
              </a:rPr>
              <a:t>н</a:t>
            </a:r>
            <a:r>
              <a:rPr sz="1800" dirty="0">
                <a:solidFill>
                  <a:srgbClr val="742017"/>
                </a:solidFill>
                <a:latin typeface="Times New Roman"/>
                <a:cs typeface="Times New Roman"/>
              </a:rPr>
              <a:t>ої	</a:t>
            </a:r>
            <a:r>
              <a:rPr sz="1800" spc="-5" dirty="0">
                <a:solidFill>
                  <a:srgbClr val="742017"/>
                </a:solidFill>
                <a:latin typeface="Times New Roman"/>
                <a:cs typeface="Times New Roman"/>
              </a:rPr>
              <a:t>д</a:t>
            </a:r>
            <a:r>
              <a:rPr sz="1800" dirty="0">
                <a:solidFill>
                  <a:srgbClr val="742017"/>
                </a:solidFill>
                <a:latin typeface="Times New Roman"/>
                <a:cs typeface="Times New Roman"/>
              </a:rPr>
              <a:t>о</a:t>
            </a:r>
            <a:r>
              <a:rPr sz="1800" spc="-10" dirty="0">
                <a:solidFill>
                  <a:srgbClr val="742017"/>
                </a:solidFill>
                <a:latin typeface="Times New Roman"/>
                <a:cs typeface="Times New Roman"/>
              </a:rPr>
              <a:t>б</a:t>
            </a:r>
            <a:r>
              <a:rPr sz="1800" dirty="0">
                <a:solidFill>
                  <a:srgbClr val="742017"/>
                </a:solidFill>
                <a:latin typeface="Times New Roman"/>
                <a:cs typeface="Times New Roman"/>
              </a:rPr>
              <a:t>р</a:t>
            </a:r>
            <a:r>
              <a:rPr sz="1800" spc="-55" dirty="0">
                <a:solidFill>
                  <a:srgbClr val="742017"/>
                </a:solidFill>
                <a:latin typeface="Times New Roman"/>
                <a:cs typeface="Times New Roman"/>
              </a:rPr>
              <a:t>о</a:t>
            </a:r>
            <a:r>
              <a:rPr sz="1800" spc="-10" dirty="0">
                <a:solidFill>
                  <a:srgbClr val="742017"/>
                </a:solidFill>
                <a:latin typeface="Times New Roman"/>
                <a:cs typeface="Times New Roman"/>
              </a:rPr>
              <a:t>ч</a:t>
            </a:r>
            <a:r>
              <a:rPr sz="1800" spc="35" dirty="0">
                <a:solidFill>
                  <a:srgbClr val="742017"/>
                </a:solidFill>
                <a:latin typeface="Times New Roman"/>
                <a:cs typeface="Times New Roman"/>
              </a:rPr>
              <a:t>е</a:t>
            </a:r>
            <a:r>
              <a:rPr sz="1800" dirty="0">
                <a:solidFill>
                  <a:srgbClr val="742017"/>
                </a:solidFill>
                <a:latin typeface="Times New Roman"/>
                <a:cs typeface="Times New Roman"/>
              </a:rPr>
              <a:t>сн</a:t>
            </a:r>
            <a:r>
              <a:rPr sz="1800" spc="45" dirty="0">
                <a:solidFill>
                  <a:srgbClr val="742017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742017"/>
                </a:solidFill>
                <a:latin typeface="Times New Roman"/>
                <a:cs typeface="Times New Roman"/>
              </a:rPr>
              <a:t>сті	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є</a:t>
            </a:r>
            <a:endParaRPr sz="1800">
              <a:latin typeface="Times New Roman"/>
              <a:cs typeface="Times New Roman"/>
            </a:endParaRPr>
          </a:p>
          <a:p>
            <a:pPr marL="100965">
              <a:lnSpc>
                <a:spcPct val="100000"/>
              </a:lnSpc>
              <a:spcBef>
                <a:spcPts val="505"/>
              </a:spcBef>
              <a:tabLst>
                <a:tab pos="1088390" algn="l"/>
                <a:tab pos="2172335" algn="l"/>
                <a:tab pos="3952240" algn="l"/>
                <a:tab pos="5116830" algn="l"/>
              </a:tabLst>
            </a:pP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закл</a:t>
            </a:r>
            <a:r>
              <a:rPr sz="1800" spc="5" dirty="0">
                <a:solidFill>
                  <a:srgbClr val="41401F"/>
                </a:solidFill>
                <a:latin typeface="Times New Roman"/>
                <a:cs typeface="Times New Roman"/>
              </a:rPr>
              <a:t>а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ді	</a:t>
            </a:r>
            <a:r>
              <a:rPr sz="1800" spc="-10" dirty="0">
                <a:solidFill>
                  <a:srgbClr val="41401F"/>
                </a:solidFill>
                <a:latin typeface="Times New Roman"/>
                <a:cs typeface="Times New Roman"/>
              </a:rPr>
              <a:t>с</a:t>
            </a:r>
            <a:r>
              <a:rPr sz="1800" spc="-5" dirty="0">
                <a:solidFill>
                  <a:srgbClr val="41401F"/>
                </a:solidFill>
                <a:latin typeface="Times New Roman"/>
                <a:cs typeface="Times New Roman"/>
              </a:rPr>
              <a:t>ис</a:t>
            </a:r>
            <a:r>
              <a:rPr sz="1800" spc="5" dirty="0">
                <a:solidFill>
                  <a:srgbClr val="41401F"/>
                </a:solidFill>
                <a:latin typeface="Times New Roman"/>
                <a:cs typeface="Times New Roman"/>
              </a:rPr>
              <a:t>т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еми	</a:t>
            </a:r>
            <a:r>
              <a:rPr sz="1800" spc="-20" dirty="0">
                <a:solidFill>
                  <a:srgbClr val="41401F"/>
                </a:solidFill>
                <a:latin typeface="Times New Roman"/>
                <a:cs typeface="Times New Roman"/>
              </a:rPr>
              <a:t>д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ем</a:t>
            </a:r>
            <a:r>
              <a:rPr sz="1800" spc="-10" dirty="0">
                <a:solidFill>
                  <a:srgbClr val="41401F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кр</a:t>
            </a:r>
            <a:r>
              <a:rPr sz="1800" spc="-45" dirty="0">
                <a:solidFill>
                  <a:srgbClr val="41401F"/>
                </a:solidFill>
                <a:latin typeface="Times New Roman"/>
                <a:cs typeface="Times New Roman"/>
              </a:rPr>
              <a:t>а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тич</a:t>
            </a:r>
            <a:r>
              <a:rPr sz="1800" spc="-10" dirty="0">
                <a:solidFill>
                  <a:srgbClr val="41401F"/>
                </a:solidFill>
                <a:latin typeface="Times New Roman"/>
                <a:cs typeface="Times New Roman"/>
              </a:rPr>
              <a:t>н</a:t>
            </a:r>
            <a:r>
              <a:rPr sz="1800" spc="-5" dirty="0">
                <a:solidFill>
                  <a:srgbClr val="41401F"/>
                </a:solidFill>
                <a:latin typeface="Times New Roman"/>
                <a:cs typeface="Times New Roman"/>
              </a:rPr>
              <a:t>и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х	</a:t>
            </a:r>
            <a:r>
              <a:rPr sz="1800" spc="-5" dirty="0">
                <a:solidFill>
                  <a:srgbClr val="41401F"/>
                </a:solidFill>
                <a:latin typeface="Times New Roman"/>
                <a:cs typeface="Times New Roman"/>
              </a:rPr>
              <a:t>в</a:t>
            </a:r>
            <a:r>
              <a:rPr sz="1800" spc="-10" dirty="0">
                <a:solidFill>
                  <a:srgbClr val="41401F"/>
                </a:solidFill>
                <a:latin typeface="Times New Roman"/>
                <a:cs typeface="Times New Roman"/>
              </a:rPr>
              <a:t>і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д</a:t>
            </a:r>
            <a:r>
              <a:rPr sz="1800" spc="-10" dirty="0">
                <a:solidFill>
                  <a:srgbClr val="41401F"/>
                </a:solidFill>
                <a:latin typeface="Times New Roman"/>
                <a:cs typeface="Times New Roman"/>
              </a:rPr>
              <a:t>н</a:t>
            </a:r>
            <a:r>
              <a:rPr sz="1800" spc="45" dirty="0">
                <a:solidFill>
                  <a:srgbClr val="41401F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син	м</a:t>
            </a:r>
            <a:r>
              <a:rPr sz="1800" spc="-10" dirty="0">
                <a:solidFill>
                  <a:srgbClr val="41401F"/>
                </a:solidFill>
                <a:latin typeface="Times New Roman"/>
                <a:cs typeface="Times New Roman"/>
              </a:rPr>
              <a:t>і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ж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51533" y="1760346"/>
            <a:ext cx="7282815" cy="430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0000"/>
              </a:lnSpc>
              <a:spcBef>
                <a:spcPts val="100"/>
              </a:spcBef>
            </a:pPr>
            <a:r>
              <a:rPr sz="1800" spc="-5" dirty="0">
                <a:solidFill>
                  <a:srgbClr val="41401F"/>
                </a:solidFill>
                <a:latin typeface="Times New Roman"/>
                <a:cs typeface="Times New Roman"/>
              </a:rPr>
              <a:t>представниками шкільної спільноти (учасниками освітнього процесу </a:t>
            </a:r>
            <a:r>
              <a:rPr sz="1800" spc="15" dirty="0">
                <a:solidFill>
                  <a:srgbClr val="41401F"/>
                </a:solidFill>
                <a:latin typeface="Times New Roman"/>
                <a:cs typeface="Times New Roman"/>
              </a:rPr>
              <a:t>та </a:t>
            </a:r>
            <a:r>
              <a:rPr sz="1800" spc="2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1401F"/>
                </a:solidFill>
                <a:latin typeface="Times New Roman"/>
                <a:cs typeface="Times New Roman"/>
              </a:rPr>
              <a:t>співробітниками),</a:t>
            </a:r>
            <a:r>
              <a:rPr sz="1800" spc="-5" dirty="0">
                <a:solidFill>
                  <a:srgbClr val="41401F"/>
                </a:solidFill>
                <a:latin typeface="Times New Roman"/>
                <a:cs typeface="Times New Roman"/>
              </a:rPr>
              <a:t> розвиток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41401F"/>
                </a:solidFill>
                <a:latin typeface="Times New Roman"/>
                <a:cs typeface="Times New Roman"/>
              </a:rPr>
              <a:t>корпоративної</a:t>
            </a:r>
            <a:r>
              <a:rPr sz="1800" spc="-1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1401F"/>
                </a:solidFill>
                <a:latin typeface="Times New Roman"/>
                <a:cs typeface="Times New Roman"/>
              </a:rPr>
              <a:t>культури,</a:t>
            </a:r>
            <a:r>
              <a:rPr sz="1800" spc="-2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1401F"/>
                </a:solidFill>
                <a:latin typeface="Times New Roman"/>
                <a:cs typeface="Times New Roman"/>
              </a:rPr>
              <a:t>забезпечення </a:t>
            </a:r>
            <a:r>
              <a:rPr sz="1800" spc="-5" dirty="0">
                <a:solidFill>
                  <a:srgbClr val="41401F"/>
                </a:solidFill>
                <a:latin typeface="Times New Roman"/>
                <a:cs typeface="Times New Roman"/>
              </a:rPr>
              <a:t> академічної </a:t>
            </a:r>
            <a:r>
              <a:rPr sz="1800" spc="-15" dirty="0">
                <a:solidFill>
                  <a:srgbClr val="41401F"/>
                </a:solidFill>
                <a:latin typeface="Times New Roman"/>
                <a:cs typeface="Times New Roman"/>
              </a:rPr>
              <a:t>свободи 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і </a:t>
            </a:r>
            <a:r>
              <a:rPr sz="1800" spc="-15" dirty="0">
                <a:solidFill>
                  <a:srgbClr val="41401F"/>
                </a:solidFill>
                <a:latin typeface="Times New Roman"/>
                <a:cs typeface="Times New Roman"/>
              </a:rPr>
              <a:t>сприятливого </a:t>
            </a:r>
            <a:r>
              <a:rPr sz="1800" spc="-10" dirty="0">
                <a:solidFill>
                  <a:srgbClr val="41401F"/>
                </a:solidFill>
                <a:latin typeface="Times New Roman"/>
                <a:cs typeface="Times New Roman"/>
              </a:rPr>
              <a:t>морально-психологічного </a:t>
            </a:r>
            <a:r>
              <a:rPr sz="1800" spc="-15" dirty="0">
                <a:solidFill>
                  <a:srgbClr val="41401F"/>
                </a:solidFill>
                <a:latin typeface="Times New Roman"/>
                <a:cs typeface="Times New Roman"/>
              </a:rPr>
              <a:t>клімату 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в </a:t>
            </a:r>
            <a:r>
              <a:rPr sz="1800" spc="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41401F"/>
                </a:solidFill>
                <a:latin typeface="Times New Roman"/>
                <a:cs typeface="Times New Roman"/>
              </a:rPr>
              <a:t>колективі</a:t>
            </a:r>
            <a:r>
              <a:rPr sz="1800" spc="-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spc="10" dirty="0">
                <a:solidFill>
                  <a:srgbClr val="41401F"/>
                </a:solidFill>
                <a:latin typeface="Times New Roman"/>
                <a:cs typeface="Times New Roman"/>
              </a:rPr>
              <a:t>та</a:t>
            </a:r>
            <a:r>
              <a:rPr sz="1800" spc="-1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1401F"/>
                </a:solidFill>
                <a:latin typeface="Times New Roman"/>
                <a:cs typeface="Times New Roman"/>
              </a:rPr>
              <a:t>підвищення </a:t>
            </a:r>
            <a:r>
              <a:rPr sz="1800" spc="-10" dirty="0">
                <a:solidFill>
                  <a:srgbClr val="41401F"/>
                </a:solidFill>
                <a:latin typeface="Times New Roman"/>
                <a:cs typeface="Times New Roman"/>
              </a:rPr>
              <a:t>авторитету</a:t>
            </a:r>
            <a:r>
              <a:rPr sz="1800" spc="-2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закладу</a:t>
            </a:r>
            <a:endParaRPr sz="18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20000"/>
              </a:lnSpc>
            </a:pPr>
            <a:r>
              <a:rPr sz="1800" b="1" spc="-5" dirty="0">
                <a:solidFill>
                  <a:srgbClr val="742017"/>
                </a:solidFill>
                <a:latin typeface="Times New Roman"/>
                <a:cs typeface="Times New Roman"/>
              </a:rPr>
              <a:t>Академічна</a:t>
            </a:r>
            <a:r>
              <a:rPr sz="1800" b="1" dirty="0">
                <a:solidFill>
                  <a:srgbClr val="742017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742017"/>
                </a:solidFill>
                <a:latin typeface="Times New Roman"/>
                <a:cs typeface="Times New Roman"/>
              </a:rPr>
              <a:t>доброчесність</a:t>
            </a:r>
            <a:r>
              <a:rPr sz="1800" b="1" dirty="0">
                <a:solidFill>
                  <a:srgbClr val="742017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41401F"/>
                </a:solidFill>
                <a:latin typeface="Times New Roman"/>
                <a:cs typeface="Times New Roman"/>
              </a:rPr>
              <a:t>-</a:t>
            </a:r>
            <a:r>
              <a:rPr sz="1800" b="1" spc="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41401F"/>
                </a:solidFill>
                <a:latin typeface="Times New Roman"/>
                <a:cs typeface="Times New Roman"/>
              </a:rPr>
              <a:t>це</a:t>
            </a:r>
            <a:r>
              <a:rPr sz="1800" b="1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41401F"/>
                </a:solidFill>
                <a:latin typeface="Times New Roman"/>
                <a:cs typeface="Times New Roman"/>
              </a:rPr>
              <a:t>сукупність</a:t>
            </a:r>
            <a:r>
              <a:rPr sz="1800" b="1" spc="434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41401F"/>
                </a:solidFill>
                <a:latin typeface="Times New Roman"/>
                <a:cs typeface="Times New Roman"/>
              </a:rPr>
              <a:t>етичних </a:t>
            </a:r>
            <a:r>
              <a:rPr sz="1800" b="1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41401F"/>
                </a:solidFill>
                <a:latin typeface="Times New Roman"/>
                <a:cs typeface="Times New Roman"/>
              </a:rPr>
              <a:t>принципів </a:t>
            </a:r>
            <a:r>
              <a:rPr sz="1800" b="1" spc="5" dirty="0">
                <a:solidFill>
                  <a:srgbClr val="41401F"/>
                </a:solidFill>
                <a:latin typeface="Times New Roman"/>
                <a:cs typeface="Times New Roman"/>
              </a:rPr>
              <a:t>та </a:t>
            </a:r>
            <a:r>
              <a:rPr sz="1800" b="1" spc="-15" dirty="0">
                <a:solidFill>
                  <a:srgbClr val="41401F"/>
                </a:solidFill>
                <a:latin typeface="Times New Roman"/>
                <a:cs typeface="Times New Roman"/>
              </a:rPr>
              <a:t>визначених </a:t>
            </a:r>
            <a:r>
              <a:rPr sz="1800" b="1" spc="-10" dirty="0">
                <a:solidFill>
                  <a:srgbClr val="41401F"/>
                </a:solidFill>
                <a:latin typeface="Times New Roman"/>
                <a:cs typeface="Times New Roman"/>
              </a:rPr>
              <a:t>законом </a:t>
            </a:r>
            <a:r>
              <a:rPr sz="1800" b="1" spc="-5" dirty="0">
                <a:solidFill>
                  <a:srgbClr val="41401F"/>
                </a:solidFill>
                <a:latin typeface="Times New Roman"/>
                <a:cs typeface="Times New Roman"/>
              </a:rPr>
              <a:t>правил, якими </a:t>
            </a:r>
            <a:r>
              <a:rPr sz="1800" b="1" spc="-10" dirty="0">
                <a:solidFill>
                  <a:srgbClr val="41401F"/>
                </a:solidFill>
                <a:latin typeface="Times New Roman"/>
                <a:cs typeface="Times New Roman"/>
              </a:rPr>
              <a:t>мають </a:t>
            </a:r>
            <a:r>
              <a:rPr sz="1800" b="1" spc="-15" dirty="0">
                <a:solidFill>
                  <a:srgbClr val="41401F"/>
                </a:solidFill>
                <a:latin typeface="Times New Roman"/>
                <a:cs typeface="Times New Roman"/>
              </a:rPr>
              <a:t>керуватися </a:t>
            </a:r>
            <a:r>
              <a:rPr sz="1800" b="1" spc="-1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41401F"/>
                </a:solidFill>
                <a:latin typeface="Times New Roman"/>
                <a:cs typeface="Times New Roman"/>
              </a:rPr>
              <a:t>учасники </a:t>
            </a:r>
            <a:r>
              <a:rPr sz="1800" b="1" spc="-10" dirty="0">
                <a:solidFill>
                  <a:srgbClr val="41401F"/>
                </a:solidFill>
                <a:latin typeface="Times New Roman"/>
                <a:cs typeface="Times New Roman"/>
              </a:rPr>
              <a:t>освітнього </a:t>
            </a:r>
            <a:r>
              <a:rPr sz="1800" b="1" spc="-5" dirty="0">
                <a:solidFill>
                  <a:srgbClr val="41401F"/>
                </a:solidFill>
                <a:latin typeface="Times New Roman"/>
                <a:cs typeface="Times New Roman"/>
              </a:rPr>
              <a:t>процесу під </a:t>
            </a:r>
            <a:r>
              <a:rPr sz="1800" b="1" dirty="0">
                <a:solidFill>
                  <a:srgbClr val="41401F"/>
                </a:solidFill>
                <a:latin typeface="Times New Roman"/>
                <a:cs typeface="Times New Roman"/>
              </a:rPr>
              <a:t>час </a:t>
            </a:r>
            <a:r>
              <a:rPr sz="1800" b="1" spc="-15" dirty="0">
                <a:solidFill>
                  <a:srgbClr val="41401F"/>
                </a:solidFill>
                <a:latin typeface="Times New Roman"/>
                <a:cs typeface="Times New Roman"/>
              </a:rPr>
              <a:t>навчання </a:t>
            </a:r>
            <a:r>
              <a:rPr sz="1800" b="1" dirty="0">
                <a:solidFill>
                  <a:srgbClr val="41401F"/>
                </a:solidFill>
                <a:latin typeface="Times New Roman"/>
                <a:cs typeface="Times New Roman"/>
              </a:rPr>
              <a:t>з </a:t>
            </a:r>
            <a:r>
              <a:rPr sz="1800" b="1" spc="-10" dirty="0">
                <a:solidFill>
                  <a:srgbClr val="41401F"/>
                </a:solidFill>
                <a:latin typeface="Times New Roman"/>
                <a:cs typeface="Times New Roman"/>
              </a:rPr>
              <a:t>метою забезпечення </a:t>
            </a:r>
            <a:r>
              <a:rPr sz="1800" b="1" spc="-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41401F"/>
                </a:solidFill>
                <a:latin typeface="Times New Roman"/>
                <a:cs typeface="Times New Roman"/>
              </a:rPr>
              <a:t>довіри </a:t>
            </a:r>
            <a:r>
              <a:rPr sz="1800" b="1" dirty="0">
                <a:solidFill>
                  <a:srgbClr val="41401F"/>
                </a:solidFill>
                <a:latin typeface="Times New Roman"/>
                <a:cs typeface="Times New Roman"/>
              </a:rPr>
              <a:t>до </a:t>
            </a:r>
            <a:r>
              <a:rPr sz="1800" b="1" spc="-20" dirty="0">
                <a:solidFill>
                  <a:srgbClr val="41401F"/>
                </a:solidFill>
                <a:latin typeface="Times New Roman"/>
                <a:cs typeface="Times New Roman"/>
              </a:rPr>
              <a:t>результатів </a:t>
            </a:r>
            <a:r>
              <a:rPr sz="1800" b="1" spc="-15" dirty="0">
                <a:solidFill>
                  <a:srgbClr val="41401F"/>
                </a:solidFill>
                <a:latin typeface="Times New Roman"/>
                <a:cs typeface="Times New Roman"/>
              </a:rPr>
              <a:t>навчання, </a:t>
            </a:r>
            <a:r>
              <a:rPr sz="1800" b="1" spc="-10" dirty="0">
                <a:solidFill>
                  <a:srgbClr val="41401F"/>
                </a:solidFill>
                <a:latin typeface="Times New Roman"/>
                <a:cs typeface="Times New Roman"/>
              </a:rPr>
              <a:t>попередження </a:t>
            </a:r>
            <a:r>
              <a:rPr sz="1800" b="1" spc="-5" dirty="0">
                <a:solidFill>
                  <a:srgbClr val="41401F"/>
                </a:solidFill>
                <a:latin typeface="Times New Roman"/>
                <a:cs typeface="Times New Roman"/>
              </a:rPr>
              <a:t>порушень </a:t>
            </a:r>
            <a:r>
              <a:rPr sz="1800" b="1" spc="-10" dirty="0">
                <a:solidFill>
                  <a:srgbClr val="41401F"/>
                </a:solidFill>
                <a:latin typeface="Times New Roman"/>
                <a:cs typeface="Times New Roman"/>
              </a:rPr>
              <a:t>освітнього </a:t>
            </a:r>
            <a:r>
              <a:rPr sz="1800" b="1" spc="-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41401F"/>
                </a:solidFill>
                <a:latin typeface="Times New Roman"/>
                <a:cs typeface="Times New Roman"/>
              </a:rPr>
              <a:t>процесу.</a:t>
            </a:r>
            <a:endParaRPr sz="18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20000"/>
              </a:lnSpc>
            </a:pPr>
            <a:r>
              <a:rPr sz="1800" spc="-5" dirty="0">
                <a:solidFill>
                  <a:srgbClr val="742017"/>
                </a:solidFill>
                <a:latin typeface="Times New Roman"/>
                <a:cs typeface="Times New Roman"/>
              </a:rPr>
              <a:t>Порушенням академічної </a:t>
            </a:r>
            <a:r>
              <a:rPr sz="1800" dirty="0">
                <a:solidFill>
                  <a:srgbClr val="742017"/>
                </a:solidFill>
                <a:latin typeface="Times New Roman"/>
                <a:cs typeface="Times New Roman"/>
              </a:rPr>
              <a:t>доброчесності </a:t>
            </a:r>
            <a:r>
              <a:rPr sz="1800" spc="-5" dirty="0">
                <a:solidFill>
                  <a:srgbClr val="41401F"/>
                </a:solidFill>
                <a:latin typeface="Times New Roman"/>
                <a:cs typeface="Times New Roman"/>
              </a:rPr>
              <a:t>згідно </a:t>
            </a:r>
            <a:r>
              <a:rPr sz="1800" spc="-30" dirty="0">
                <a:solidFill>
                  <a:srgbClr val="41401F"/>
                </a:solidFill>
                <a:latin typeface="Times New Roman"/>
                <a:cs typeface="Times New Roman"/>
              </a:rPr>
              <a:t>ст.42 </a:t>
            </a:r>
            <a:r>
              <a:rPr sz="1800" spc="-5" dirty="0">
                <a:solidFill>
                  <a:srgbClr val="41401F"/>
                </a:solidFill>
                <a:latin typeface="Times New Roman"/>
                <a:cs typeface="Times New Roman"/>
              </a:rPr>
              <a:t>п. 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4 </a:t>
            </a:r>
            <a:r>
              <a:rPr sz="1800" spc="-20" dirty="0">
                <a:solidFill>
                  <a:srgbClr val="41401F"/>
                </a:solidFill>
                <a:latin typeface="Times New Roman"/>
                <a:cs typeface="Times New Roman"/>
              </a:rPr>
              <a:t>Закону </a:t>
            </a:r>
            <a:r>
              <a:rPr sz="1800" spc="-1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1401F"/>
                </a:solidFill>
                <a:latin typeface="Times New Roman"/>
                <a:cs typeface="Times New Roman"/>
              </a:rPr>
              <a:t>України</a:t>
            </a:r>
            <a:r>
              <a:rPr sz="1800" spc="-2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1401F"/>
                </a:solidFill>
                <a:latin typeface="Times New Roman"/>
                <a:cs typeface="Times New Roman"/>
              </a:rPr>
              <a:t>«Про</a:t>
            </a:r>
            <a:r>
              <a:rPr sz="1800" spc="-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spc="10" dirty="0">
                <a:solidFill>
                  <a:srgbClr val="41401F"/>
                </a:solidFill>
                <a:latin typeface="Times New Roman"/>
                <a:cs typeface="Times New Roman"/>
              </a:rPr>
              <a:t>освіту»</a:t>
            </a:r>
            <a:r>
              <a:rPr sz="1800" spc="1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1401F"/>
                </a:solidFill>
                <a:latin typeface="Times New Roman"/>
                <a:cs typeface="Times New Roman"/>
              </a:rPr>
              <a:t>вважається: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742017"/>
                </a:solidFill>
                <a:latin typeface="Times New Roman"/>
                <a:cs typeface="Times New Roman"/>
              </a:rPr>
              <a:t>академічний</a:t>
            </a:r>
            <a:r>
              <a:rPr sz="1800" dirty="0">
                <a:solidFill>
                  <a:srgbClr val="742017"/>
                </a:solidFill>
                <a:latin typeface="Times New Roman"/>
                <a:cs typeface="Times New Roman"/>
              </a:rPr>
              <a:t> </a:t>
            </a:r>
            <a:r>
              <a:rPr sz="1800" spc="-30" dirty="0">
                <a:solidFill>
                  <a:srgbClr val="742017"/>
                </a:solidFill>
                <a:latin typeface="Times New Roman"/>
                <a:cs typeface="Times New Roman"/>
              </a:rPr>
              <a:t>плагіат,</a:t>
            </a:r>
            <a:r>
              <a:rPr sz="1800" spc="-25" dirty="0">
                <a:solidFill>
                  <a:srgbClr val="742017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742017"/>
                </a:solidFill>
                <a:latin typeface="Times New Roman"/>
                <a:cs typeface="Times New Roman"/>
              </a:rPr>
              <a:t>самоплагіат, </a:t>
            </a:r>
            <a:r>
              <a:rPr sz="1800" spc="-15" dirty="0">
                <a:solidFill>
                  <a:srgbClr val="742017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742017"/>
                </a:solidFill>
                <a:latin typeface="Times New Roman"/>
                <a:cs typeface="Times New Roman"/>
              </a:rPr>
              <a:t>фабрикація,</a:t>
            </a:r>
            <a:r>
              <a:rPr sz="1800" dirty="0">
                <a:solidFill>
                  <a:srgbClr val="742017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742017"/>
                </a:solidFill>
                <a:latin typeface="Times New Roman"/>
                <a:cs typeface="Times New Roman"/>
              </a:rPr>
              <a:t>фальсифікація,</a:t>
            </a:r>
            <a:r>
              <a:rPr sz="1800" dirty="0">
                <a:solidFill>
                  <a:srgbClr val="742017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742017"/>
                </a:solidFill>
                <a:latin typeface="Times New Roman"/>
                <a:cs typeface="Times New Roman"/>
              </a:rPr>
              <a:t>списування,</a:t>
            </a:r>
            <a:r>
              <a:rPr sz="1800" spc="-5" dirty="0">
                <a:solidFill>
                  <a:srgbClr val="742017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742017"/>
                </a:solidFill>
                <a:latin typeface="Times New Roman"/>
                <a:cs typeface="Times New Roman"/>
              </a:rPr>
              <a:t>обман,</a:t>
            </a:r>
            <a:r>
              <a:rPr sz="1800" spc="-5" dirty="0">
                <a:solidFill>
                  <a:srgbClr val="742017"/>
                </a:solidFill>
                <a:latin typeface="Times New Roman"/>
                <a:cs typeface="Times New Roman"/>
              </a:rPr>
              <a:t> хабарництво, </a:t>
            </a:r>
            <a:r>
              <a:rPr sz="1800" dirty="0">
                <a:solidFill>
                  <a:srgbClr val="742017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742017"/>
                </a:solidFill>
                <a:latin typeface="Times New Roman"/>
                <a:cs typeface="Times New Roman"/>
              </a:rPr>
              <a:t>необ’єктивне</a:t>
            </a:r>
            <a:r>
              <a:rPr sz="1800" b="1" spc="20" dirty="0">
                <a:solidFill>
                  <a:srgbClr val="742017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742017"/>
                </a:solidFill>
                <a:latin typeface="Times New Roman"/>
                <a:cs typeface="Times New Roman"/>
              </a:rPr>
              <a:t>оцінювання.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06297" y="220471"/>
            <a:ext cx="673798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СИСТЕМА</a:t>
            </a:r>
            <a:r>
              <a:rPr dirty="0"/>
              <a:t> </a:t>
            </a:r>
            <a:r>
              <a:rPr spc="-65" dirty="0"/>
              <a:t>ТА</a:t>
            </a:r>
            <a:r>
              <a:rPr spc="-20" dirty="0"/>
              <a:t> </a:t>
            </a:r>
            <a:r>
              <a:rPr spc="-5" dirty="0"/>
              <a:t>МЕХАНІЗМИ</a:t>
            </a:r>
            <a:r>
              <a:rPr spc="-20" dirty="0"/>
              <a:t> </a:t>
            </a:r>
            <a:r>
              <a:rPr dirty="0"/>
              <a:t>ЗАБЕЗПЕЧЕННЯ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612772" y="586232"/>
            <a:ext cx="5126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742017"/>
                </a:solidFill>
                <a:latin typeface="Times New Roman"/>
                <a:cs typeface="Times New Roman"/>
              </a:rPr>
              <a:t>АКАДЕМІЧНОЇ</a:t>
            </a:r>
            <a:r>
              <a:rPr sz="2400" b="1" spc="-15" dirty="0">
                <a:solidFill>
                  <a:srgbClr val="742017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742017"/>
                </a:solidFill>
                <a:latin typeface="Times New Roman"/>
                <a:cs typeface="Times New Roman"/>
              </a:rPr>
              <a:t>ДОБРОЧЕСНОСТІ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868" y="1019555"/>
            <a:ext cx="8353425" cy="5811520"/>
          </a:xfrm>
          <a:custGeom>
            <a:avLst/>
            <a:gdLst/>
            <a:ahLst/>
            <a:cxnLst/>
            <a:rect l="l" t="t" r="r" b="b"/>
            <a:pathLst>
              <a:path w="8353425" h="5811520">
                <a:moveTo>
                  <a:pt x="8353044" y="0"/>
                </a:moveTo>
                <a:lnTo>
                  <a:pt x="0" y="0"/>
                </a:lnTo>
                <a:lnTo>
                  <a:pt x="0" y="5811012"/>
                </a:lnTo>
                <a:lnTo>
                  <a:pt x="8353044" y="5811012"/>
                </a:lnTo>
                <a:lnTo>
                  <a:pt x="8353044" y="0"/>
                </a:lnTo>
                <a:close/>
              </a:path>
            </a:pathLst>
          </a:custGeom>
          <a:solidFill>
            <a:srgbClr val="FFFFFF">
              <a:alpha val="5529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61008" y="2294635"/>
            <a:ext cx="7284084" cy="1296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6465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742017"/>
                </a:solidFill>
                <a:latin typeface="Times New Roman"/>
                <a:cs typeface="Times New Roman"/>
              </a:rPr>
              <a:t>Здобувачами </a:t>
            </a:r>
            <a:r>
              <a:rPr sz="1800" b="1" spc="-5" dirty="0">
                <a:solidFill>
                  <a:srgbClr val="742017"/>
                </a:solidFill>
                <a:latin typeface="Times New Roman"/>
                <a:cs typeface="Times New Roman"/>
              </a:rPr>
              <a:t>освіти</a:t>
            </a:r>
            <a:r>
              <a:rPr sz="1800" b="1" spc="5" dirty="0">
                <a:solidFill>
                  <a:srgbClr val="742017"/>
                </a:solidFill>
                <a:latin typeface="Times New Roman"/>
                <a:cs typeface="Times New Roman"/>
              </a:rPr>
              <a:t> </a:t>
            </a:r>
            <a:r>
              <a:rPr sz="1800" b="1" spc="-30" dirty="0">
                <a:solidFill>
                  <a:srgbClr val="742017"/>
                </a:solidFill>
                <a:latin typeface="Times New Roman"/>
                <a:cs typeface="Times New Roman"/>
              </a:rPr>
              <a:t>шляхом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tabLst>
                <a:tab pos="1490345" algn="l"/>
                <a:tab pos="2701925" algn="l"/>
                <a:tab pos="4014470" algn="l"/>
                <a:tab pos="4949190" algn="l"/>
                <a:tab pos="6137910" algn="l"/>
              </a:tabLst>
            </a:pP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самостійного	</a:t>
            </a:r>
            <a:r>
              <a:rPr sz="1800" spc="-15" dirty="0">
                <a:solidFill>
                  <a:srgbClr val="41401F"/>
                </a:solidFill>
                <a:latin typeface="Times New Roman"/>
                <a:cs typeface="Times New Roman"/>
              </a:rPr>
              <a:t>виконання	</a:t>
            </a:r>
            <a:r>
              <a:rPr sz="1800" spc="-10" dirty="0">
                <a:solidFill>
                  <a:srgbClr val="41401F"/>
                </a:solidFill>
                <a:latin typeface="Times New Roman"/>
                <a:cs typeface="Times New Roman"/>
              </a:rPr>
              <a:t>навчальних	завдань	</a:t>
            </a:r>
            <a:r>
              <a:rPr sz="1800" spc="-20" dirty="0">
                <a:solidFill>
                  <a:srgbClr val="41401F"/>
                </a:solidFill>
                <a:latin typeface="Times New Roman"/>
                <a:cs typeface="Times New Roman"/>
              </a:rPr>
              <a:t>поточного	</a:t>
            </a:r>
            <a:r>
              <a:rPr sz="1800" spc="15" dirty="0">
                <a:solidFill>
                  <a:srgbClr val="41401F"/>
                </a:solidFill>
                <a:latin typeface="Times New Roman"/>
                <a:cs typeface="Times New Roman"/>
              </a:rPr>
              <a:t>та</a:t>
            </a:r>
            <a:endParaRPr sz="1800">
              <a:latin typeface="Times New Roman"/>
              <a:cs typeface="Times New Roman"/>
            </a:endParaRPr>
          </a:p>
          <a:p>
            <a:pPr marR="6985" algn="r">
              <a:lnSpc>
                <a:spcPct val="100000"/>
              </a:lnSpc>
              <a:spcBef>
                <a:spcPts val="434"/>
              </a:spcBef>
            </a:pPr>
            <a:r>
              <a:rPr sz="1800" spc="-20" dirty="0">
                <a:solidFill>
                  <a:srgbClr val="41401F"/>
                </a:solidFill>
                <a:latin typeface="Times New Roman"/>
                <a:cs typeface="Times New Roman"/>
              </a:rPr>
              <a:t>підсумкового</a:t>
            </a:r>
            <a:r>
              <a:rPr sz="1800" spc="32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41401F"/>
                </a:solidFill>
                <a:latin typeface="Times New Roman"/>
                <a:cs typeface="Times New Roman"/>
              </a:rPr>
              <a:t>контролю</a:t>
            </a:r>
            <a:r>
              <a:rPr sz="1800" spc="33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1401F"/>
                </a:solidFill>
                <a:latin typeface="Times New Roman"/>
                <a:cs typeface="Times New Roman"/>
              </a:rPr>
              <a:t>без</a:t>
            </a:r>
            <a:r>
              <a:rPr sz="1800" spc="32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1401F"/>
                </a:solidFill>
                <a:latin typeface="Times New Roman"/>
                <a:cs typeface="Times New Roman"/>
              </a:rPr>
              <a:t>використання</a:t>
            </a:r>
            <a:r>
              <a:rPr sz="1800" spc="33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1401F"/>
                </a:solidFill>
                <a:latin typeface="Times New Roman"/>
                <a:cs typeface="Times New Roman"/>
              </a:rPr>
              <a:t>зовнішніх</a:t>
            </a:r>
            <a:r>
              <a:rPr sz="1800" spc="32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1401F"/>
                </a:solidFill>
                <a:latin typeface="Times New Roman"/>
                <a:cs typeface="Times New Roman"/>
              </a:rPr>
              <a:t>джерел</a:t>
            </a:r>
            <a:r>
              <a:rPr sz="1800" spc="33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1401F"/>
                </a:solidFill>
                <a:latin typeface="Times New Roman"/>
                <a:cs typeface="Times New Roman"/>
              </a:rPr>
              <a:t>інформації,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1486" y="3620770"/>
            <a:ext cx="16706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8000" algn="l"/>
              </a:tabLst>
            </a:pPr>
            <a:r>
              <a:rPr sz="1800" spc="-10" dirty="0">
                <a:solidFill>
                  <a:srgbClr val="41401F"/>
                </a:solidFill>
                <a:latin typeface="Times New Roman"/>
                <a:cs typeface="Times New Roman"/>
              </a:rPr>
              <a:t>ча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с	оціню</a:t>
            </a:r>
            <a:r>
              <a:rPr sz="1800" spc="-30" dirty="0">
                <a:solidFill>
                  <a:srgbClr val="41401F"/>
                </a:solidFill>
                <a:latin typeface="Times New Roman"/>
                <a:cs typeface="Times New Roman"/>
              </a:rPr>
              <a:t>в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ання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61008" y="3565905"/>
            <a:ext cx="5276850" cy="683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  <a:tabLst>
                <a:tab pos="626745" algn="l"/>
                <a:tab pos="1917700" algn="l"/>
                <a:tab pos="2432685" algn="l"/>
                <a:tab pos="4007485" algn="l"/>
                <a:tab pos="4961255" algn="l"/>
              </a:tabLst>
            </a:pP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крім	до</a:t>
            </a:r>
            <a:r>
              <a:rPr sz="1800" spc="-10" dirty="0">
                <a:solidFill>
                  <a:srgbClr val="41401F"/>
                </a:solidFill>
                <a:latin typeface="Times New Roman"/>
                <a:cs typeface="Times New Roman"/>
              </a:rPr>
              <a:t>зв</a:t>
            </a:r>
            <a:r>
              <a:rPr sz="1800" spc="-25" dirty="0">
                <a:solidFill>
                  <a:srgbClr val="41401F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л</a:t>
            </a:r>
            <a:r>
              <a:rPr sz="1800" spc="5" dirty="0">
                <a:solidFill>
                  <a:srgbClr val="41401F"/>
                </a:solidFill>
                <a:latin typeface="Times New Roman"/>
                <a:cs typeface="Times New Roman"/>
              </a:rPr>
              <a:t>е</a:t>
            </a:r>
            <a:r>
              <a:rPr sz="1800" spc="-15" dirty="0">
                <a:solidFill>
                  <a:srgbClr val="41401F"/>
                </a:solidFill>
                <a:latin typeface="Times New Roman"/>
                <a:cs typeface="Times New Roman"/>
              </a:rPr>
              <a:t>н</a:t>
            </a:r>
            <a:r>
              <a:rPr sz="1800" spc="-5" dirty="0">
                <a:solidFill>
                  <a:srgbClr val="41401F"/>
                </a:solidFill>
                <a:latin typeface="Times New Roman"/>
                <a:cs typeface="Times New Roman"/>
              </a:rPr>
              <a:t>и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х	для	</a:t>
            </a:r>
            <a:r>
              <a:rPr sz="1800" spc="-5" dirty="0">
                <a:solidFill>
                  <a:srgbClr val="41401F"/>
                </a:solidFill>
                <a:latin typeface="Times New Roman"/>
                <a:cs typeface="Times New Roman"/>
              </a:rPr>
              <a:t>ви</a:t>
            </a:r>
            <a:r>
              <a:rPr sz="1800" spc="-100" dirty="0">
                <a:solidFill>
                  <a:srgbClr val="41401F"/>
                </a:solidFill>
                <a:latin typeface="Times New Roman"/>
                <a:cs typeface="Times New Roman"/>
              </a:rPr>
              <a:t>к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орис</a:t>
            </a:r>
            <a:r>
              <a:rPr sz="1800" spc="25" dirty="0">
                <a:solidFill>
                  <a:srgbClr val="41401F"/>
                </a:solidFill>
                <a:latin typeface="Times New Roman"/>
                <a:cs typeface="Times New Roman"/>
              </a:rPr>
              <a:t>т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ання,	</a:t>
            </a:r>
            <a:r>
              <a:rPr sz="1800" spc="-15" dirty="0">
                <a:solidFill>
                  <a:srgbClr val="41401F"/>
                </a:solidFill>
                <a:latin typeface="Times New Roman"/>
                <a:cs typeface="Times New Roman"/>
              </a:rPr>
              <a:t>з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окр</a:t>
            </a:r>
            <a:r>
              <a:rPr sz="1800" spc="-10" dirty="0">
                <a:solidFill>
                  <a:srgbClr val="41401F"/>
                </a:solidFill>
                <a:latin typeface="Times New Roman"/>
                <a:cs typeface="Times New Roman"/>
              </a:rPr>
              <a:t>е</a:t>
            </a:r>
            <a:r>
              <a:rPr sz="1800" spc="-15" dirty="0">
                <a:solidFill>
                  <a:srgbClr val="41401F"/>
                </a:solidFill>
                <a:latin typeface="Times New Roman"/>
                <a:cs typeface="Times New Roman"/>
              </a:rPr>
              <a:t>м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а	</a:t>
            </a:r>
            <a:r>
              <a:rPr sz="1800" spc="-5" dirty="0">
                <a:solidFill>
                  <a:srgbClr val="41401F"/>
                </a:solidFill>
                <a:latin typeface="Times New Roman"/>
                <a:cs typeface="Times New Roman"/>
              </a:rPr>
              <a:t>під  </a:t>
            </a:r>
            <a:r>
              <a:rPr sz="1800" spc="-20" dirty="0">
                <a:solidFill>
                  <a:srgbClr val="41401F"/>
                </a:solidFill>
                <a:latin typeface="Times New Roman"/>
                <a:cs typeface="Times New Roman"/>
              </a:rPr>
              <a:t>результатів</a:t>
            </a:r>
            <a:r>
              <a:rPr sz="1800" spc="-2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41401F"/>
                </a:solidFill>
                <a:latin typeface="Times New Roman"/>
                <a:cs typeface="Times New Roman"/>
              </a:rPr>
              <a:t>навчання</a:t>
            </a:r>
            <a:r>
              <a:rPr sz="1800" spc="-1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41401F"/>
                </a:solidFill>
                <a:latin typeface="Times New Roman"/>
                <a:cs typeface="Times New Roman"/>
              </a:rPr>
              <a:t>(самостійні,</a:t>
            </a:r>
            <a:r>
              <a:rPr sz="1800" spc="-2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1401F"/>
                </a:solidFill>
                <a:latin typeface="Times New Roman"/>
                <a:cs typeface="Times New Roman"/>
              </a:rPr>
              <a:t>контрольні,</a:t>
            </a:r>
            <a:r>
              <a:rPr sz="1800" spc="2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1401F"/>
                </a:solidFill>
                <a:latin typeface="Times New Roman"/>
                <a:cs typeface="Times New Roman"/>
              </a:rPr>
              <a:t>ДПА);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20054" y="4608017"/>
            <a:ext cx="32226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8330" algn="l"/>
                <a:tab pos="1542415" algn="l"/>
                <a:tab pos="2301875" algn="l"/>
              </a:tabLst>
            </a:pPr>
            <a:r>
              <a:rPr sz="1800" spc="-15" dirty="0">
                <a:solidFill>
                  <a:srgbClr val="41401F"/>
                </a:solidFill>
                <a:latin typeface="Times New Roman"/>
                <a:cs typeface="Times New Roman"/>
              </a:rPr>
              <a:t>в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с</a:t>
            </a:r>
            <a:r>
              <a:rPr sz="1800" spc="5" dirty="0">
                <a:solidFill>
                  <a:srgbClr val="41401F"/>
                </a:solidFill>
                <a:latin typeface="Times New Roman"/>
                <a:cs typeface="Times New Roman"/>
              </a:rPr>
              <a:t>і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х	</a:t>
            </a:r>
            <a:r>
              <a:rPr sz="1800" spc="5" dirty="0">
                <a:solidFill>
                  <a:srgbClr val="41401F"/>
                </a:solidFill>
                <a:latin typeface="Times New Roman"/>
                <a:cs typeface="Times New Roman"/>
              </a:rPr>
              <a:t>у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ро</a:t>
            </a:r>
            <a:r>
              <a:rPr sz="1800" spc="-40" dirty="0">
                <a:solidFill>
                  <a:srgbClr val="41401F"/>
                </a:solidFill>
                <a:latin typeface="Times New Roman"/>
                <a:cs typeface="Times New Roman"/>
              </a:rPr>
              <a:t>к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ах,	окрім	</a:t>
            </a:r>
            <a:r>
              <a:rPr sz="1800" spc="-5" dirty="0">
                <a:solidFill>
                  <a:srgbClr val="41401F"/>
                </a:solidFill>
                <a:latin typeface="Times New Roman"/>
                <a:cs typeface="Times New Roman"/>
              </a:rPr>
              <a:t>ви</a:t>
            </a:r>
            <a:r>
              <a:rPr sz="1800" spc="-10" dirty="0">
                <a:solidFill>
                  <a:srgbClr val="41401F"/>
                </a:solidFill>
                <a:latin typeface="Times New Roman"/>
                <a:cs typeface="Times New Roman"/>
              </a:rPr>
              <a:t>п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а</a:t>
            </a:r>
            <a:r>
              <a:rPr sz="1800" spc="-15" dirty="0">
                <a:solidFill>
                  <a:srgbClr val="41401F"/>
                </a:solidFill>
                <a:latin typeface="Times New Roman"/>
                <a:cs typeface="Times New Roman"/>
              </a:rPr>
              <a:t>д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кі</a:t>
            </a:r>
            <a:r>
              <a:rPr sz="1800" spc="-10" dirty="0">
                <a:solidFill>
                  <a:srgbClr val="41401F"/>
                </a:solidFill>
                <a:latin typeface="Times New Roman"/>
                <a:cs typeface="Times New Roman"/>
              </a:rPr>
              <a:t>в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61008" y="4552759"/>
            <a:ext cx="3874770" cy="1014094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926465">
              <a:lnSpc>
                <a:spcPct val="100000"/>
              </a:lnSpc>
              <a:spcBef>
                <a:spcPts val="535"/>
              </a:spcBef>
              <a:tabLst>
                <a:tab pos="2196465" algn="l"/>
                <a:tab pos="3637915" algn="l"/>
              </a:tabLst>
            </a:pPr>
            <a:r>
              <a:rPr sz="1800" spc="45" dirty="0">
                <a:solidFill>
                  <a:srgbClr val="41401F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соб</a:t>
            </a:r>
            <a:r>
              <a:rPr sz="1800" spc="-10" dirty="0">
                <a:solidFill>
                  <a:srgbClr val="41401F"/>
                </a:solidFill>
                <a:latin typeface="Times New Roman"/>
                <a:cs typeface="Times New Roman"/>
              </a:rPr>
              <a:t>и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с</a:t>
            </a:r>
            <a:r>
              <a:rPr sz="1800" spc="-20" dirty="0">
                <a:solidFill>
                  <a:srgbClr val="41401F"/>
                </a:solidFill>
                <a:latin typeface="Times New Roman"/>
                <a:cs typeface="Times New Roman"/>
              </a:rPr>
              <a:t>т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ою	</a:t>
            </a:r>
            <a:r>
              <a:rPr sz="1800" spc="-5" dirty="0">
                <a:solidFill>
                  <a:srgbClr val="41401F"/>
                </a:solidFill>
                <a:latin typeface="Times New Roman"/>
                <a:cs typeface="Times New Roman"/>
              </a:rPr>
              <a:t>п</a:t>
            </a:r>
            <a:r>
              <a:rPr sz="1800" spc="-10" dirty="0">
                <a:solidFill>
                  <a:srgbClr val="41401F"/>
                </a:solidFill>
                <a:latin typeface="Times New Roman"/>
                <a:cs typeface="Times New Roman"/>
              </a:rPr>
              <a:t>р</a:t>
            </a:r>
            <a:r>
              <a:rPr sz="1800" spc="-5" dirty="0">
                <a:solidFill>
                  <a:srgbClr val="41401F"/>
                </a:solidFill>
                <a:latin typeface="Times New Roman"/>
                <a:cs typeface="Times New Roman"/>
              </a:rPr>
              <a:t>и</a:t>
            </a:r>
            <a:r>
              <a:rPr sz="1800" spc="-40" dirty="0">
                <a:solidFill>
                  <a:srgbClr val="41401F"/>
                </a:solidFill>
                <a:latin typeface="Times New Roman"/>
                <a:cs typeface="Times New Roman"/>
              </a:rPr>
              <a:t>с</a:t>
            </a:r>
            <a:r>
              <a:rPr sz="1800" spc="20" dirty="0">
                <a:solidFill>
                  <a:srgbClr val="41401F"/>
                </a:solidFill>
                <a:latin typeface="Times New Roman"/>
                <a:cs typeface="Times New Roman"/>
              </a:rPr>
              <a:t>у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т</a:t>
            </a:r>
            <a:r>
              <a:rPr sz="1800" spc="-15" dirty="0">
                <a:solidFill>
                  <a:srgbClr val="41401F"/>
                </a:solidFill>
                <a:latin typeface="Times New Roman"/>
                <a:cs typeface="Times New Roman"/>
              </a:rPr>
              <a:t>н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і</a:t>
            </a:r>
            <a:r>
              <a:rPr sz="1800" spc="5" dirty="0">
                <a:solidFill>
                  <a:srgbClr val="41401F"/>
                </a:solidFill>
                <a:latin typeface="Times New Roman"/>
                <a:cs typeface="Times New Roman"/>
              </a:rPr>
              <a:t>с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тю	</a:t>
            </a:r>
            <a:r>
              <a:rPr sz="1800" spc="-5" dirty="0">
                <a:solidFill>
                  <a:srgbClr val="41401F"/>
                </a:solidFill>
                <a:latin typeface="Times New Roman"/>
                <a:cs typeface="Times New Roman"/>
              </a:rPr>
              <a:t>на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800" spc="-5" dirty="0">
                <a:solidFill>
                  <a:srgbClr val="41401F"/>
                </a:solidFill>
                <a:latin typeface="Times New Roman"/>
                <a:cs typeface="Times New Roman"/>
              </a:rPr>
              <a:t>викликаних</a:t>
            </a:r>
            <a:r>
              <a:rPr sz="1800" spc="-3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1401F"/>
                </a:solidFill>
                <a:latin typeface="Times New Roman"/>
                <a:cs typeface="Times New Roman"/>
              </a:rPr>
              <a:t>поважними</a:t>
            </a:r>
            <a:r>
              <a:rPr sz="1800" spc="-2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1401F"/>
                </a:solidFill>
                <a:latin typeface="Times New Roman"/>
                <a:cs typeface="Times New Roman"/>
              </a:rPr>
              <a:t>причинами.</a:t>
            </a:r>
            <a:endParaRPr sz="1800">
              <a:latin typeface="Times New Roman"/>
              <a:cs typeface="Times New Roman"/>
            </a:endParaRPr>
          </a:p>
          <a:p>
            <a:pPr marL="926465">
              <a:lnSpc>
                <a:spcPct val="100000"/>
              </a:lnSpc>
              <a:spcBef>
                <a:spcPts val="434"/>
              </a:spcBef>
            </a:pPr>
            <a:r>
              <a:rPr sz="1800" dirty="0">
                <a:solidFill>
                  <a:srgbClr val="742017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5270" marR="5080" indent="-98615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АКАДЕМІЧНА </a:t>
            </a:r>
            <a:r>
              <a:rPr spc="-10" dirty="0"/>
              <a:t>ДОБРОЧЕСНІСТЬ </a:t>
            </a:r>
            <a:r>
              <a:rPr spc="-585" dirty="0"/>
              <a:t> </a:t>
            </a:r>
            <a:r>
              <a:rPr spc="-5" dirty="0"/>
              <a:t>ЗАБЕЗПЕЧУЄТЬСЯ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3355"/>
            <a:ext cx="8821420" cy="5887720"/>
          </a:xfrm>
          <a:custGeom>
            <a:avLst/>
            <a:gdLst/>
            <a:ahLst/>
            <a:cxnLst/>
            <a:rect l="l" t="t" r="r" b="b"/>
            <a:pathLst>
              <a:path w="8821420" h="5887720">
                <a:moveTo>
                  <a:pt x="8820912" y="0"/>
                </a:moveTo>
                <a:lnTo>
                  <a:pt x="0" y="0"/>
                </a:lnTo>
                <a:lnTo>
                  <a:pt x="0" y="5887212"/>
                </a:lnTo>
                <a:lnTo>
                  <a:pt x="8820912" y="5887212"/>
                </a:lnTo>
                <a:lnTo>
                  <a:pt x="8820912" y="0"/>
                </a:lnTo>
                <a:close/>
              </a:path>
            </a:pathLst>
          </a:custGeom>
          <a:solidFill>
            <a:srgbClr val="FFFFFF">
              <a:alpha val="5529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93139" y="1479005"/>
            <a:ext cx="7753350" cy="5114290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800" b="1" spc="-10" dirty="0">
                <a:solidFill>
                  <a:srgbClr val="742017"/>
                </a:solidFill>
                <a:latin typeface="Times New Roman"/>
                <a:cs typeface="Times New Roman"/>
              </a:rPr>
              <a:t>Педагогічними</a:t>
            </a:r>
            <a:r>
              <a:rPr sz="1800" b="1" spc="-15" dirty="0">
                <a:solidFill>
                  <a:srgbClr val="742017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742017"/>
                </a:solidFill>
                <a:latin typeface="Times New Roman"/>
                <a:cs typeface="Times New Roman"/>
              </a:rPr>
              <a:t>працівниками</a:t>
            </a:r>
            <a:r>
              <a:rPr sz="1800" b="1" spc="30" dirty="0">
                <a:solidFill>
                  <a:srgbClr val="742017"/>
                </a:solidFill>
                <a:latin typeface="Times New Roman"/>
                <a:cs typeface="Times New Roman"/>
              </a:rPr>
              <a:t> </a:t>
            </a:r>
            <a:r>
              <a:rPr sz="1800" b="1" spc="-30" dirty="0">
                <a:solidFill>
                  <a:srgbClr val="742017"/>
                </a:solidFill>
                <a:latin typeface="Times New Roman"/>
                <a:cs typeface="Times New Roman"/>
              </a:rPr>
              <a:t>шляхом</a:t>
            </a:r>
            <a:endParaRPr sz="1800">
              <a:latin typeface="Times New Roman"/>
              <a:cs typeface="Times New Roman"/>
            </a:endParaRPr>
          </a:p>
          <a:p>
            <a:pPr marL="12700" marR="10160" indent="914400">
              <a:lnSpc>
                <a:spcPct val="123800"/>
              </a:lnSpc>
              <a:spcBef>
                <a:spcPts val="175"/>
              </a:spcBef>
            </a:pP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надання</a:t>
            </a:r>
            <a:r>
              <a:rPr sz="1600" spc="19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якісних</a:t>
            </a:r>
            <a:r>
              <a:rPr sz="1600" spc="204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1401F"/>
                </a:solidFill>
                <a:latin typeface="Times New Roman"/>
                <a:cs typeface="Times New Roman"/>
              </a:rPr>
              <a:t>освітніх</a:t>
            </a:r>
            <a:r>
              <a:rPr sz="1600" spc="204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1401F"/>
                </a:solidFill>
                <a:latin typeface="Times New Roman"/>
                <a:cs typeface="Times New Roman"/>
              </a:rPr>
              <a:t>послуг</a:t>
            </a:r>
            <a:r>
              <a:rPr sz="1600" spc="204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з</a:t>
            </a:r>
            <a:r>
              <a:rPr sz="1600" spc="20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41401F"/>
                </a:solidFill>
                <a:latin typeface="Times New Roman"/>
                <a:cs typeface="Times New Roman"/>
              </a:rPr>
              <a:t>використанням</a:t>
            </a:r>
            <a:r>
              <a:rPr sz="1600" spc="21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у</a:t>
            </a:r>
            <a:r>
              <a:rPr sz="1600" spc="19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практичній</a:t>
            </a:r>
            <a:r>
              <a:rPr sz="1600" spc="21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1401F"/>
                </a:solidFill>
                <a:latin typeface="Times New Roman"/>
                <a:cs typeface="Times New Roman"/>
              </a:rPr>
              <a:t>професійній </a:t>
            </a:r>
            <a:r>
              <a:rPr sz="1600" spc="-38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1401F"/>
                </a:solidFill>
                <a:latin typeface="Times New Roman"/>
                <a:cs typeface="Times New Roman"/>
              </a:rPr>
              <a:t>діяльності</a:t>
            </a:r>
            <a:r>
              <a:rPr sz="1600" spc="3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інноваційних</a:t>
            </a:r>
            <a:r>
              <a:rPr sz="1600" spc="6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41401F"/>
                </a:solidFill>
                <a:latin typeface="Times New Roman"/>
                <a:cs typeface="Times New Roman"/>
              </a:rPr>
              <a:t>здобутків</a:t>
            </a:r>
            <a:r>
              <a:rPr sz="160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у</a:t>
            </a:r>
            <a:r>
              <a:rPr sz="160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галузі</a:t>
            </a:r>
            <a:r>
              <a:rPr sz="1600" spc="3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1401F"/>
                </a:solidFill>
                <a:latin typeface="Times New Roman"/>
                <a:cs typeface="Times New Roman"/>
              </a:rPr>
              <a:t>освіти;</a:t>
            </a:r>
            <a:endParaRPr sz="1600">
              <a:latin typeface="Times New Roman"/>
              <a:cs typeface="Times New Roman"/>
            </a:endParaRPr>
          </a:p>
          <a:p>
            <a:pPr marL="12700" marR="5080" indent="914400">
              <a:lnSpc>
                <a:spcPct val="120000"/>
              </a:lnSpc>
              <a:spcBef>
                <a:spcPts val="5"/>
              </a:spcBef>
            </a:pPr>
            <a:r>
              <a:rPr sz="1600" spc="-15" dirty="0">
                <a:solidFill>
                  <a:srgbClr val="41401F"/>
                </a:solidFill>
                <a:latin typeface="Times New Roman"/>
                <a:cs typeface="Times New Roman"/>
              </a:rPr>
              <a:t>обов’язкової</a:t>
            </a:r>
            <a:r>
              <a:rPr sz="1600" spc="13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1401F"/>
                </a:solidFill>
                <a:latin typeface="Times New Roman"/>
                <a:cs typeface="Times New Roman"/>
              </a:rPr>
              <a:t>присутності,</a:t>
            </a:r>
            <a:r>
              <a:rPr sz="1600" spc="15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активної</a:t>
            </a:r>
            <a:r>
              <a:rPr sz="1600" spc="14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участі</a:t>
            </a:r>
            <a:r>
              <a:rPr sz="1600" spc="16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на</a:t>
            </a:r>
            <a:r>
              <a:rPr sz="1600" spc="13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засіданнях</a:t>
            </a:r>
            <a:r>
              <a:rPr sz="1600" spc="15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педагогічної</a:t>
            </a:r>
            <a:r>
              <a:rPr sz="1600" spc="14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1401F"/>
                </a:solidFill>
                <a:latin typeface="Times New Roman"/>
                <a:cs typeface="Times New Roman"/>
              </a:rPr>
              <a:t>ради</a:t>
            </a:r>
            <a:r>
              <a:rPr sz="1600" spc="13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25" dirty="0">
                <a:solidFill>
                  <a:srgbClr val="41401F"/>
                </a:solidFill>
                <a:latin typeface="Times New Roman"/>
                <a:cs typeface="Times New Roman"/>
              </a:rPr>
              <a:t>та </a:t>
            </a:r>
            <a:r>
              <a:rPr sz="1600" spc="-38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41401F"/>
                </a:solidFill>
                <a:latin typeface="Times New Roman"/>
                <a:cs typeface="Times New Roman"/>
              </a:rPr>
              <a:t>колегіальної</a:t>
            </a:r>
            <a:r>
              <a:rPr sz="1600" spc="4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відповідальності</a:t>
            </a:r>
            <a:r>
              <a:rPr sz="1600" spc="4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1401F"/>
                </a:solidFill>
                <a:latin typeface="Times New Roman"/>
                <a:cs typeface="Times New Roman"/>
              </a:rPr>
              <a:t>за</a:t>
            </a:r>
            <a:r>
              <a:rPr sz="1600" spc="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41401F"/>
                </a:solidFill>
                <a:latin typeface="Times New Roman"/>
                <a:cs typeface="Times New Roman"/>
              </a:rPr>
              <a:t>прийняті</a:t>
            </a:r>
            <a:r>
              <a:rPr sz="1600" spc="6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41401F"/>
                </a:solidFill>
                <a:latin typeface="Times New Roman"/>
                <a:cs typeface="Times New Roman"/>
              </a:rPr>
              <a:t>управлінські</a:t>
            </a:r>
            <a:r>
              <a:rPr sz="1600" spc="4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рішення;</a:t>
            </a:r>
            <a:endParaRPr sz="1600">
              <a:latin typeface="Times New Roman"/>
              <a:cs typeface="Times New Roman"/>
            </a:endParaRPr>
          </a:p>
          <a:p>
            <a:pPr marL="12700" marR="9525" indent="914400">
              <a:lnSpc>
                <a:spcPct val="120000"/>
              </a:lnSpc>
            </a:pPr>
            <a:r>
              <a:rPr sz="1600" dirty="0">
                <a:solidFill>
                  <a:srgbClr val="41401F"/>
                </a:solidFill>
                <a:latin typeface="Times New Roman"/>
                <a:cs typeface="Times New Roman"/>
              </a:rPr>
              <a:t>незалежності</a:t>
            </a:r>
            <a:r>
              <a:rPr sz="1600" spc="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1401F"/>
                </a:solidFill>
                <a:latin typeface="Times New Roman"/>
                <a:cs typeface="Times New Roman"/>
              </a:rPr>
              <a:t>професійної</a:t>
            </a:r>
            <a:r>
              <a:rPr sz="1600" spc="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1401F"/>
                </a:solidFill>
                <a:latin typeface="Times New Roman"/>
                <a:cs typeface="Times New Roman"/>
              </a:rPr>
              <a:t>діяльності</a:t>
            </a:r>
            <a:r>
              <a:rPr sz="1600" spc="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від</a:t>
            </a:r>
            <a:r>
              <a:rPr sz="160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політичних</a:t>
            </a:r>
            <a:r>
              <a:rPr sz="160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партій,</a:t>
            </a:r>
            <a:r>
              <a:rPr sz="160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громадських</a:t>
            </a:r>
            <a:r>
              <a:rPr sz="160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і </a:t>
            </a:r>
            <a:r>
              <a:rPr sz="1600" spc="-38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релігійних</a:t>
            </a:r>
            <a:r>
              <a:rPr sz="1600" spc="5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організацій;</a:t>
            </a:r>
            <a:endParaRPr sz="16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384"/>
              </a:spcBef>
            </a:pP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підвищення</a:t>
            </a:r>
            <a:r>
              <a:rPr sz="1600" spc="22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професійного</a:t>
            </a:r>
            <a:r>
              <a:rPr sz="1600" spc="22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1401F"/>
                </a:solidFill>
                <a:latin typeface="Times New Roman"/>
                <a:cs typeface="Times New Roman"/>
              </a:rPr>
              <a:t>рівня</a:t>
            </a:r>
            <a:r>
              <a:rPr sz="1600" spc="22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41401F"/>
                </a:solidFill>
                <a:latin typeface="Times New Roman"/>
                <a:cs typeface="Times New Roman"/>
              </a:rPr>
              <a:t>шляхом</a:t>
            </a:r>
            <a:r>
              <a:rPr sz="1600" spc="21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саморозвитку</a:t>
            </a:r>
            <a:r>
              <a:rPr sz="1600" spc="21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і</a:t>
            </a:r>
            <a:r>
              <a:rPr sz="1600" spc="20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самовдосконалення,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600" spc="-15" dirty="0">
                <a:solidFill>
                  <a:srgbClr val="41401F"/>
                </a:solidFill>
                <a:latin typeface="Times New Roman"/>
                <a:cs typeface="Times New Roman"/>
              </a:rPr>
              <a:t>вчасного</a:t>
            </a:r>
            <a:r>
              <a:rPr sz="1600" spc="1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41401F"/>
                </a:solidFill>
                <a:latin typeface="Times New Roman"/>
                <a:cs typeface="Times New Roman"/>
              </a:rPr>
              <a:t>проходження</a:t>
            </a:r>
            <a:r>
              <a:rPr sz="1600" spc="2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41401F"/>
                </a:solidFill>
                <a:latin typeface="Times New Roman"/>
                <a:cs typeface="Times New Roman"/>
              </a:rPr>
              <a:t>підвищення</a:t>
            </a:r>
            <a:r>
              <a:rPr sz="1600" spc="7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41401F"/>
                </a:solidFill>
                <a:latin typeface="Times New Roman"/>
                <a:cs typeface="Times New Roman"/>
              </a:rPr>
              <a:t>кваліфікації;</a:t>
            </a:r>
            <a:endParaRPr sz="1600">
              <a:latin typeface="Times New Roman"/>
              <a:cs typeface="Times New Roman"/>
            </a:endParaRPr>
          </a:p>
          <a:p>
            <a:pPr marL="12700" marR="9525" indent="914400">
              <a:lnSpc>
                <a:spcPct val="120000"/>
              </a:lnSpc>
              <a:tabLst>
                <a:tab pos="2192020" algn="l"/>
                <a:tab pos="3028950" algn="l"/>
                <a:tab pos="4460240" algn="l"/>
                <a:tab pos="5709920" algn="l"/>
                <a:tab pos="6678295" algn="l"/>
              </a:tabLst>
            </a:pP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д</a:t>
            </a:r>
            <a:r>
              <a:rPr sz="1600" spc="-20" dirty="0">
                <a:solidFill>
                  <a:srgbClr val="41401F"/>
                </a:solidFill>
                <a:latin typeface="Times New Roman"/>
                <a:cs typeface="Times New Roman"/>
              </a:rPr>
              <a:t>о</a:t>
            </a:r>
            <a:r>
              <a:rPr sz="1600" spc="15" dirty="0">
                <a:solidFill>
                  <a:srgbClr val="41401F"/>
                </a:solidFill>
                <a:latin typeface="Times New Roman"/>
                <a:cs typeface="Times New Roman"/>
              </a:rPr>
              <a:t>т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р</a:t>
            </a:r>
            <a:r>
              <a:rPr sz="1600" spc="-10" dirty="0">
                <a:solidFill>
                  <a:srgbClr val="41401F"/>
                </a:solidFill>
                <a:latin typeface="Times New Roman"/>
                <a:cs typeface="Times New Roman"/>
              </a:rPr>
              <a:t>и</a:t>
            </a:r>
            <a:r>
              <a:rPr sz="1600" spc="-25" dirty="0">
                <a:solidFill>
                  <a:srgbClr val="41401F"/>
                </a:solidFill>
                <a:latin typeface="Times New Roman"/>
                <a:cs typeface="Times New Roman"/>
              </a:rPr>
              <a:t>м</a:t>
            </a:r>
            <a:r>
              <a:rPr sz="1600" dirty="0">
                <a:solidFill>
                  <a:srgbClr val="41401F"/>
                </a:solidFill>
                <a:latin typeface="Times New Roman"/>
                <a:cs typeface="Times New Roman"/>
              </a:rPr>
              <a:t>ан</a:t>
            </a:r>
            <a:r>
              <a:rPr sz="1600" spc="-10" dirty="0">
                <a:solidFill>
                  <a:srgbClr val="41401F"/>
                </a:solidFill>
                <a:latin typeface="Times New Roman"/>
                <a:cs typeface="Times New Roman"/>
              </a:rPr>
              <a:t>н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я</a:t>
            </a:r>
            <a:r>
              <a:rPr sz="1600" dirty="0">
                <a:solidFill>
                  <a:srgbClr val="41401F"/>
                </a:solidFill>
                <a:latin typeface="Times New Roman"/>
                <a:cs typeface="Times New Roman"/>
              </a:rPr>
              <a:t>	</a:t>
            </a:r>
            <a:r>
              <a:rPr sz="1600" spc="-10" dirty="0">
                <a:solidFill>
                  <a:srgbClr val="41401F"/>
                </a:solidFill>
                <a:latin typeface="Times New Roman"/>
                <a:cs typeface="Times New Roman"/>
              </a:rPr>
              <a:t>п</a:t>
            </a:r>
            <a:r>
              <a:rPr sz="1600" spc="5" dirty="0">
                <a:solidFill>
                  <a:srgbClr val="41401F"/>
                </a:solidFill>
                <a:latin typeface="Times New Roman"/>
                <a:cs typeface="Times New Roman"/>
              </a:rPr>
              <a:t>р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авил</a:t>
            </a:r>
            <a:r>
              <a:rPr sz="1600" dirty="0">
                <a:solidFill>
                  <a:srgbClr val="41401F"/>
                </a:solidFill>
                <a:latin typeface="Times New Roman"/>
                <a:cs typeface="Times New Roman"/>
              </a:rPr>
              <a:t>	</a:t>
            </a:r>
            <a:r>
              <a:rPr sz="1600" spc="5" dirty="0">
                <a:solidFill>
                  <a:srgbClr val="41401F"/>
                </a:solidFill>
                <a:latin typeface="Times New Roman"/>
                <a:cs typeface="Times New Roman"/>
              </a:rPr>
              <a:t>в</a:t>
            </a:r>
            <a:r>
              <a:rPr sz="1600" spc="-10" dirty="0">
                <a:solidFill>
                  <a:srgbClr val="41401F"/>
                </a:solidFill>
                <a:latin typeface="Times New Roman"/>
                <a:cs typeface="Times New Roman"/>
              </a:rPr>
              <a:t>н</a:t>
            </a:r>
            <a:r>
              <a:rPr sz="1600" spc="-15" dirty="0">
                <a:solidFill>
                  <a:srgbClr val="41401F"/>
                </a:solidFill>
                <a:latin typeface="Times New Roman"/>
                <a:cs typeface="Times New Roman"/>
              </a:rPr>
              <a:t>у</a:t>
            </a:r>
            <a:r>
              <a:rPr sz="1600" spc="15" dirty="0">
                <a:solidFill>
                  <a:srgbClr val="41401F"/>
                </a:solidFill>
                <a:latin typeface="Times New Roman"/>
                <a:cs typeface="Times New Roman"/>
              </a:rPr>
              <a:t>т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р</a:t>
            </a:r>
            <a:r>
              <a:rPr sz="1600" spc="5" dirty="0">
                <a:solidFill>
                  <a:srgbClr val="41401F"/>
                </a:solidFill>
                <a:latin typeface="Times New Roman"/>
                <a:cs typeface="Times New Roman"/>
              </a:rPr>
              <a:t>і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ш</a:t>
            </a:r>
            <a:r>
              <a:rPr sz="1600" spc="-10" dirty="0">
                <a:solidFill>
                  <a:srgbClr val="41401F"/>
                </a:solidFill>
                <a:latin typeface="Times New Roman"/>
                <a:cs typeface="Times New Roman"/>
              </a:rPr>
              <a:t>н</a:t>
            </a:r>
            <a:r>
              <a:rPr sz="1600" spc="5" dirty="0">
                <a:solidFill>
                  <a:srgbClr val="41401F"/>
                </a:solidFill>
                <a:latin typeface="Times New Roman"/>
                <a:cs typeface="Times New Roman"/>
              </a:rPr>
              <a:t>ь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о</a:t>
            </a:r>
            <a:r>
              <a:rPr sz="1600" spc="-40" dirty="0">
                <a:solidFill>
                  <a:srgbClr val="41401F"/>
                </a:solidFill>
                <a:latin typeface="Times New Roman"/>
                <a:cs typeface="Times New Roman"/>
              </a:rPr>
              <a:t>г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о</a:t>
            </a:r>
            <a:r>
              <a:rPr sz="1600" dirty="0">
                <a:solidFill>
                  <a:srgbClr val="41401F"/>
                </a:solidFill>
                <a:latin typeface="Times New Roman"/>
                <a:cs typeface="Times New Roman"/>
              </a:rPr>
              <a:t>	</a:t>
            </a:r>
            <a:r>
              <a:rPr sz="1600" spc="-15" dirty="0">
                <a:solidFill>
                  <a:srgbClr val="41401F"/>
                </a:solidFill>
                <a:latin typeface="Times New Roman"/>
                <a:cs typeface="Times New Roman"/>
              </a:rPr>
              <a:t>р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оз</a:t>
            </a:r>
            <a:r>
              <a:rPr sz="1600" spc="-10" dirty="0">
                <a:solidFill>
                  <a:srgbClr val="41401F"/>
                </a:solidFill>
                <a:latin typeface="Times New Roman"/>
                <a:cs typeface="Times New Roman"/>
              </a:rPr>
              <a:t>по</a:t>
            </a:r>
            <a:r>
              <a:rPr sz="1600" dirty="0">
                <a:solidFill>
                  <a:srgbClr val="41401F"/>
                </a:solidFill>
                <a:latin typeface="Times New Roman"/>
                <a:cs typeface="Times New Roman"/>
              </a:rPr>
              <a:t>р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яд</a:t>
            </a:r>
            <a:r>
              <a:rPr sz="1600" spc="-25" dirty="0">
                <a:solidFill>
                  <a:srgbClr val="41401F"/>
                </a:solidFill>
                <a:latin typeface="Times New Roman"/>
                <a:cs typeface="Times New Roman"/>
              </a:rPr>
              <a:t>к</a:t>
            </a:r>
            <a:r>
              <a:rPr sz="1600" spc="-170" dirty="0">
                <a:solidFill>
                  <a:srgbClr val="41401F"/>
                </a:solidFill>
                <a:latin typeface="Times New Roman"/>
                <a:cs typeface="Times New Roman"/>
              </a:rPr>
              <a:t>у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,</a:t>
            </a:r>
            <a:r>
              <a:rPr sz="1600" dirty="0">
                <a:solidFill>
                  <a:srgbClr val="41401F"/>
                </a:solidFill>
                <a:latin typeface="Times New Roman"/>
                <a:cs typeface="Times New Roman"/>
              </a:rPr>
              <a:t>	</a:t>
            </a:r>
            <a:r>
              <a:rPr sz="1600" spc="15" dirty="0">
                <a:solidFill>
                  <a:srgbClr val="41401F"/>
                </a:solidFill>
                <a:latin typeface="Times New Roman"/>
                <a:cs typeface="Times New Roman"/>
              </a:rPr>
              <a:t>т</a:t>
            </a:r>
            <a:r>
              <a:rPr sz="1600" spc="-25" dirty="0">
                <a:solidFill>
                  <a:srgbClr val="41401F"/>
                </a:solidFill>
                <a:latin typeface="Times New Roman"/>
                <a:cs typeface="Times New Roman"/>
              </a:rPr>
              <a:t>р</a:t>
            </a:r>
            <a:r>
              <a:rPr sz="1600" spc="-110" dirty="0">
                <a:solidFill>
                  <a:srgbClr val="41401F"/>
                </a:solidFill>
                <a:latin typeface="Times New Roman"/>
                <a:cs typeface="Times New Roman"/>
              </a:rPr>
              <a:t>у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д</a:t>
            </a:r>
            <a:r>
              <a:rPr sz="1600" dirty="0">
                <a:solidFill>
                  <a:srgbClr val="41401F"/>
                </a:solidFill>
                <a:latin typeface="Times New Roman"/>
                <a:cs typeface="Times New Roman"/>
              </a:rPr>
              <a:t>о</a:t>
            </a:r>
            <a:r>
              <a:rPr sz="1600" spc="-15" dirty="0">
                <a:solidFill>
                  <a:srgbClr val="41401F"/>
                </a:solidFill>
                <a:latin typeface="Times New Roman"/>
                <a:cs typeface="Times New Roman"/>
              </a:rPr>
              <a:t>в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ої</a:t>
            </a:r>
            <a:r>
              <a:rPr sz="1600" dirty="0">
                <a:solidFill>
                  <a:srgbClr val="41401F"/>
                </a:solidFill>
                <a:latin typeface="Times New Roman"/>
                <a:cs typeface="Times New Roman"/>
              </a:rPr>
              <a:t>	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дис</a:t>
            </a:r>
            <a:r>
              <a:rPr sz="1600" dirty="0">
                <a:solidFill>
                  <a:srgbClr val="41401F"/>
                </a:solidFill>
                <a:latin typeface="Times New Roman"/>
                <a:cs typeface="Times New Roman"/>
              </a:rPr>
              <a:t>ци</a:t>
            </a:r>
            <a:r>
              <a:rPr sz="1600" spc="-10" dirty="0">
                <a:solidFill>
                  <a:srgbClr val="41401F"/>
                </a:solidFill>
                <a:latin typeface="Times New Roman"/>
                <a:cs typeface="Times New Roman"/>
              </a:rPr>
              <a:t>п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л</a:t>
            </a:r>
            <a:r>
              <a:rPr sz="1600" spc="5" dirty="0">
                <a:solidFill>
                  <a:srgbClr val="41401F"/>
                </a:solidFill>
                <a:latin typeface="Times New Roman"/>
                <a:cs typeface="Times New Roman"/>
              </a:rPr>
              <a:t>і</a:t>
            </a:r>
            <a:r>
              <a:rPr sz="1600" dirty="0">
                <a:solidFill>
                  <a:srgbClr val="41401F"/>
                </a:solidFill>
                <a:latin typeface="Times New Roman"/>
                <a:cs typeface="Times New Roman"/>
              </a:rPr>
              <a:t>н</a:t>
            </a:r>
            <a:r>
              <a:rPr sz="1600" spc="-10" dirty="0">
                <a:solidFill>
                  <a:srgbClr val="41401F"/>
                </a:solidFill>
                <a:latin typeface="Times New Roman"/>
                <a:cs typeface="Times New Roman"/>
              </a:rPr>
              <a:t>и,  </a:t>
            </a:r>
            <a:r>
              <a:rPr sz="1600" spc="-15" dirty="0">
                <a:solidFill>
                  <a:srgbClr val="41401F"/>
                </a:solidFill>
                <a:latin typeface="Times New Roman"/>
                <a:cs typeface="Times New Roman"/>
              </a:rPr>
              <a:t>корпоративної</a:t>
            </a:r>
            <a:r>
              <a:rPr sz="1600" spc="1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етики;</a:t>
            </a:r>
            <a:endParaRPr sz="16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384"/>
              </a:spcBef>
            </a:pPr>
            <a:r>
              <a:rPr sz="1600" spc="-10" dirty="0">
                <a:solidFill>
                  <a:srgbClr val="41401F"/>
                </a:solidFill>
                <a:latin typeface="Times New Roman"/>
                <a:cs typeface="Times New Roman"/>
              </a:rPr>
              <a:t>об'єктивного</a:t>
            </a:r>
            <a:r>
              <a:rPr sz="1600" spc="32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і</a:t>
            </a:r>
            <a:r>
              <a:rPr sz="1600" spc="33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41401F"/>
                </a:solidFill>
                <a:latin typeface="Times New Roman"/>
                <a:cs typeface="Times New Roman"/>
              </a:rPr>
              <a:t>неупередженого</a:t>
            </a:r>
            <a:r>
              <a:rPr sz="1600" spc="32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оцінювання</a:t>
            </a:r>
            <a:r>
              <a:rPr sz="1600" spc="32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41401F"/>
                </a:solidFill>
                <a:latin typeface="Times New Roman"/>
                <a:cs typeface="Times New Roman"/>
              </a:rPr>
              <a:t>результатів</a:t>
            </a:r>
            <a:r>
              <a:rPr sz="1600" spc="32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41401F"/>
                </a:solidFill>
                <a:latin typeface="Times New Roman"/>
                <a:cs typeface="Times New Roman"/>
              </a:rPr>
              <a:t>навчання</a:t>
            </a:r>
            <a:r>
              <a:rPr sz="1600" spc="32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41401F"/>
                </a:solidFill>
                <a:latin typeface="Times New Roman"/>
                <a:cs typeface="Times New Roman"/>
              </a:rPr>
              <a:t>здобувачів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600" dirty="0">
                <a:solidFill>
                  <a:srgbClr val="41401F"/>
                </a:solidFill>
                <a:latin typeface="Times New Roman"/>
                <a:cs typeface="Times New Roman"/>
              </a:rPr>
              <a:t>освіти;</a:t>
            </a:r>
            <a:endParaRPr sz="16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384"/>
              </a:spcBef>
            </a:pP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здійснення</a:t>
            </a:r>
            <a:r>
              <a:rPr sz="1600" spc="3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41401F"/>
                </a:solidFill>
                <a:latin typeface="Times New Roman"/>
                <a:cs typeface="Times New Roman"/>
              </a:rPr>
              <a:t>контролю</a:t>
            </a:r>
            <a:r>
              <a:rPr sz="1600" spc="3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1401F"/>
                </a:solidFill>
                <a:latin typeface="Times New Roman"/>
                <a:cs typeface="Times New Roman"/>
              </a:rPr>
              <a:t>за</a:t>
            </a:r>
            <a:r>
              <a:rPr sz="1600" spc="2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дотриманням</a:t>
            </a:r>
            <a:r>
              <a:rPr sz="1600" spc="3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академічної</a:t>
            </a:r>
            <a:r>
              <a:rPr sz="1600" spc="5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1401F"/>
                </a:solidFill>
                <a:latin typeface="Times New Roman"/>
                <a:cs typeface="Times New Roman"/>
              </a:rPr>
              <a:t>доброчесності</a:t>
            </a:r>
            <a:r>
              <a:rPr sz="1600" spc="3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41401F"/>
                </a:solidFill>
                <a:latin typeface="Times New Roman"/>
                <a:cs typeface="Times New Roman"/>
              </a:rPr>
              <a:t>здобувачами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600" dirty="0">
                <a:solidFill>
                  <a:srgbClr val="41401F"/>
                </a:solidFill>
                <a:latin typeface="Times New Roman"/>
                <a:cs typeface="Times New Roman"/>
              </a:rPr>
              <a:t>освіти;</a:t>
            </a:r>
            <a:endParaRPr sz="16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385"/>
              </a:spcBef>
              <a:tabLst>
                <a:tab pos="2359660" algn="l"/>
                <a:tab pos="3479800" algn="l"/>
                <a:tab pos="4236085" algn="l"/>
                <a:tab pos="4757420" algn="l"/>
                <a:tab pos="5528310" algn="l"/>
                <a:tab pos="6710045" algn="l"/>
              </a:tabLst>
            </a:pP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інформування	</a:t>
            </a:r>
            <a:r>
              <a:rPr sz="1600" spc="-20" dirty="0">
                <a:solidFill>
                  <a:srgbClr val="41401F"/>
                </a:solidFill>
                <a:latin typeface="Times New Roman"/>
                <a:cs typeface="Times New Roman"/>
              </a:rPr>
              <a:t>здобувачів	</a:t>
            </a:r>
            <a:r>
              <a:rPr sz="1600" dirty="0">
                <a:solidFill>
                  <a:srgbClr val="41401F"/>
                </a:solidFill>
                <a:latin typeface="Times New Roman"/>
                <a:cs typeface="Times New Roman"/>
              </a:rPr>
              <a:t>освіти	</a:t>
            </a:r>
            <a:r>
              <a:rPr sz="1600" spc="-10" dirty="0">
                <a:solidFill>
                  <a:srgbClr val="41401F"/>
                </a:solidFill>
                <a:latin typeface="Times New Roman"/>
                <a:cs typeface="Times New Roman"/>
              </a:rPr>
              <a:t>про	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типові	порушення	академічної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600" dirty="0">
                <a:solidFill>
                  <a:srgbClr val="41401F"/>
                </a:solidFill>
                <a:latin typeface="Times New Roman"/>
                <a:cs typeface="Times New Roman"/>
              </a:rPr>
              <a:t>доброчесності</a:t>
            </a:r>
            <a:r>
              <a:rPr sz="1600" spc="1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srgbClr val="41401F"/>
                </a:solidFill>
                <a:latin typeface="Times New Roman"/>
                <a:cs typeface="Times New Roman"/>
              </a:rPr>
              <a:t>та</a:t>
            </a:r>
            <a:r>
              <a:rPr sz="1600" spc="1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види</a:t>
            </a:r>
            <a:r>
              <a:rPr sz="1600" spc="1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відповідальності</a:t>
            </a:r>
            <a:r>
              <a:rPr sz="1600" spc="4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за</a:t>
            </a:r>
            <a:r>
              <a:rPr sz="1600" spc="1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її</a:t>
            </a:r>
            <a:r>
              <a:rPr sz="1600" spc="1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41401F"/>
                </a:solidFill>
                <a:latin typeface="Times New Roman"/>
                <a:cs typeface="Times New Roman"/>
              </a:rPr>
              <a:t>порушення.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72716" y="871220"/>
            <a:ext cx="49542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8855" marR="5080" indent="-98679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АКАДЕМІЧНА </a:t>
            </a:r>
            <a:r>
              <a:rPr spc="-10" dirty="0"/>
              <a:t>ДОБРОЧЕСНІСТЬ </a:t>
            </a:r>
            <a:r>
              <a:rPr spc="-585" dirty="0"/>
              <a:t> </a:t>
            </a:r>
            <a:r>
              <a:rPr spc="-5" dirty="0"/>
              <a:t>ЗАБЕЗПЕЧУЄТЬСЯ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0059" y="2225039"/>
            <a:ext cx="8353425" cy="3907790"/>
          </a:xfrm>
          <a:custGeom>
            <a:avLst/>
            <a:gdLst/>
            <a:ahLst/>
            <a:cxnLst/>
            <a:rect l="l" t="t" r="r" b="b"/>
            <a:pathLst>
              <a:path w="8353425" h="3907790">
                <a:moveTo>
                  <a:pt x="8353044" y="0"/>
                </a:moveTo>
                <a:lnTo>
                  <a:pt x="0" y="0"/>
                </a:lnTo>
                <a:lnTo>
                  <a:pt x="0" y="3907536"/>
                </a:lnTo>
                <a:lnTo>
                  <a:pt x="8353044" y="3907536"/>
                </a:lnTo>
                <a:lnTo>
                  <a:pt x="8353044" y="0"/>
                </a:lnTo>
                <a:close/>
              </a:path>
            </a:pathLst>
          </a:custGeom>
          <a:solidFill>
            <a:srgbClr val="FFFFFF">
              <a:alpha val="5529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74088" y="3051428"/>
            <a:ext cx="177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800000"/>
                </a:solidFill>
                <a:latin typeface="Times New Roman"/>
                <a:cs typeface="Times New Roman"/>
              </a:rPr>
              <a:t>!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74088" y="3637022"/>
            <a:ext cx="5415280" cy="68389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927100">
              <a:lnSpc>
                <a:spcPct val="100000"/>
              </a:lnSpc>
              <a:spcBef>
                <a:spcPts val="530"/>
              </a:spcBef>
              <a:tabLst>
                <a:tab pos="1579245" algn="l"/>
                <a:tab pos="2647950" algn="l"/>
                <a:tab pos="3109595" algn="l"/>
                <a:tab pos="4015104" algn="l"/>
              </a:tabLst>
            </a:pPr>
            <a:r>
              <a:rPr sz="1800" b="1" spc="-5" dirty="0">
                <a:solidFill>
                  <a:srgbClr val="800000"/>
                </a:solidFill>
                <a:latin typeface="Times New Roman"/>
                <a:cs typeface="Times New Roman"/>
              </a:rPr>
              <a:t>При	</a:t>
            </a:r>
            <a:r>
              <a:rPr sz="1800" b="1" spc="-10" dirty="0">
                <a:solidFill>
                  <a:srgbClr val="800000"/>
                </a:solidFill>
                <a:latin typeface="Times New Roman"/>
                <a:cs typeface="Times New Roman"/>
              </a:rPr>
              <a:t>прийомі	</a:t>
            </a:r>
            <a:r>
              <a:rPr sz="1800" b="1" spc="-5" dirty="0">
                <a:solidFill>
                  <a:srgbClr val="800000"/>
                </a:solidFill>
                <a:latin typeface="Times New Roman"/>
                <a:cs typeface="Times New Roman"/>
              </a:rPr>
              <a:t>на	</a:t>
            </a:r>
            <a:r>
              <a:rPr sz="1800" b="1" spc="-15" dirty="0">
                <a:solidFill>
                  <a:srgbClr val="800000"/>
                </a:solidFill>
                <a:latin typeface="Times New Roman"/>
                <a:cs typeface="Times New Roman"/>
              </a:rPr>
              <a:t>роботу	</a:t>
            </a:r>
            <a:r>
              <a:rPr sz="1800" b="1" spc="-5" dirty="0">
                <a:solidFill>
                  <a:srgbClr val="800000"/>
                </a:solidFill>
                <a:latin typeface="Times New Roman"/>
                <a:cs typeface="Times New Roman"/>
              </a:rPr>
              <a:t>працівники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  <a:tabLst>
                <a:tab pos="1535430" algn="l"/>
                <a:tab pos="2097405" algn="l"/>
                <a:tab pos="3455670" algn="l"/>
                <a:tab pos="5091430" algn="l"/>
              </a:tabLst>
            </a:pPr>
            <a:r>
              <a:rPr sz="1800" b="1" dirty="0">
                <a:solidFill>
                  <a:srgbClr val="800000"/>
                </a:solidFill>
                <a:latin typeface="Times New Roman"/>
                <a:cs typeface="Times New Roman"/>
              </a:rPr>
              <a:t>П</a:t>
            </a:r>
            <a:r>
              <a:rPr sz="1800" b="1" spc="-25" dirty="0">
                <a:solidFill>
                  <a:srgbClr val="800000"/>
                </a:solidFill>
                <a:latin typeface="Times New Roman"/>
                <a:cs typeface="Times New Roman"/>
              </a:rPr>
              <a:t>о</a:t>
            </a:r>
            <a:r>
              <a:rPr sz="1800" b="1" spc="-5" dirty="0">
                <a:solidFill>
                  <a:srgbClr val="800000"/>
                </a:solidFill>
                <a:latin typeface="Times New Roman"/>
                <a:cs typeface="Times New Roman"/>
              </a:rPr>
              <a:t>л</a:t>
            </a:r>
            <a:r>
              <a:rPr sz="1800" b="1" spc="-40" dirty="0">
                <a:solidFill>
                  <a:srgbClr val="800000"/>
                </a:solidFill>
                <a:latin typeface="Times New Roman"/>
                <a:cs typeface="Times New Roman"/>
              </a:rPr>
              <a:t>о</a:t>
            </a:r>
            <a:r>
              <a:rPr sz="1800" b="1" spc="-50" dirty="0">
                <a:solidFill>
                  <a:srgbClr val="800000"/>
                </a:solidFill>
                <a:latin typeface="Times New Roman"/>
                <a:cs typeface="Times New Roman"/>
              </a:rPr>
              <a:t>ж</a:t>
            </a:r>
            <a:r>
              <a:rPr sz="1800" b="1" dirty="0">
                <a:solidFill>
                  <a:srgbClr val="800000"/>
                </a:solidFill>
                <a:latin typeface="Times New Roman"/>
                <a:cs typeface="Times New Roman"/>
              </a:rPr>
              <a:t>енням	</a:t>
            </a:r>
            <a:r>
              <a:rPr sz="1800" b="1" spc="-10" dirty="0">
                <a:solidFill>
                  <a:srgbClr val="800000"/>
                </a:solidFill>
                <a:latin typeface="Times New Roman"/>
                <a:cs typeface="Times New Roman"/>
              </a:rPr>
              <a:t>пр</a:t>
            </a:r>
            <a:r>
              <a:rPr sz="1800" b="1" dirty="0">
                <a:solidFill>
                  <a:srgbClr val="800000"/>
                </a:solidFill>
                <a:latin typeface="Times New Roman"/>
                <a:cs typeface="Times New Roman"/>
              </a:rPr>
              <a:t>о	а</a:t>
            </a:r>
            <a:r>
              <a:rPr sz="1800" b="1" spc="-35" dirty="0">
                <a:solidFill>
                  <a:srgbClr val="800000"/>
                </a:solidFill>
                <a:latin typeface="Times New Roman"/>
                <a:cs typeface="Times New Roman"/>
              </a:rPr>
              <a:t>к</a:t>
            </a:r>
            <a:r>
              <a:rPr sz="1800" b="1" dirty="0">
                <a:solidFill>
                  <a:srgbClr val="800000"/>
                </a:solidFill>
                <a:latin typeface="Times New Roman"/>
                <a:cs typeface="Times New Roman"/>
              </a:rPr>
              <a:t>адемі</a:t>
            </a:r>
            <a:r>
              <a:rPr sz="1800" b="1" spc="-10" dirty="0">
                <a:solidFill>
                  <a:srgbClr val="800000"/>
                </a:solidFill>
                <a:latin typeface="Times New Roman"/>
                <a:cs typeface="Times New Roman"/>
              </a:rPr>
              <a:t>чн</a:t>
            </a:r>
            <a:r>
              <a:rPr sz="1800" b="1" dirty="0">
                <a:solidFill>
                  <a:srgbClr val="800000"/>
                </a:solidFill>
                <a:latin typeface="Times New Roman"/>
                <a:cs typeface="Times New Roman"/>
              </a:rPr>
              <a:t>у	доб</a:t>
            </a:r>
            <a:r>
              <a:rPr sz="1800" b="1" spc="-10" dirty="0">
                <a:solidFill>
                  <a:srgbClr val="800000"/>
                </a:solidFill>
                <a:latin typeface="Times New Roman"/>
                <a:cs typeface="Times New Roman"/>
              </a:rPr>
              <a:t>р</a:t>
            </a:r>
            <a:r>
              <a:rPr sz="1800" b="1" spc="-50" dirty="0">
                <a:solidFill>
                  <a:srgbClr val="800000"/>
                </a:solidFill>
                <a:latin typeface="Times New Roman"/>
                <a:cs typeface="Times New Roman"/>
              </a:rPr>
              <a:t>о</a:t>
            </a:r>
            <a:r>
              <a:rPr sz="1800" b="1" dirty="0">
                <a:solidFill>
                  <a:srgbClr val="800000"/>
                </a:solidFill>
                <a:latin typeface="Times New Roman"/>
                <a:cs typeface="Times New Roman"/>
              </a:rPr>
              <a:t>ч</a:t>
            </a:r>
            <a:r>
              <a:rPr sz="1800" b="1" spc="25" dirty="0">
                <a:solidFill>
                  <a:srgbClr val="800000"/>
                </a:solidFill>
                <a:latin typeface="Times New Roman"/>
                <a:cs typeface="Times New Roman"/>
              </a:rPr>
              <a:t>е</a:t>
            </a:r>
            <a:r>
              <a:rPr sz="1800" b="1" dirty="0">
                <a:solidFill>
                  <a:srgbClr val="800000"/>
                </a:solidFill>
                <a:latin typeface="Times New Roman"/>
                <a:cs typeface="Times New Roman"/>
              </a:rPr>
              <a:t>сн</a:t>
            </a:r>
            <a:r>
              <a:rPr sz="1800" b="1" spc="-15" dirty="0">
                <a:solidFill>
                  <a:srgbClr val="800000"/>
                </a:solidFill>
                <a:latin typeface="Times New Roman"/>
                <a:cs typeface="Times New Roman"/>
              </a:rPr>
              <a:t>і</a:t>
            </a:r>
            <a:r>
              <a:rPr sz="1800" b="1" dirty="0">
                <a:solidFill>
                  <a:srgbClr val="800000"/>
                </a:solidFill>
                <a:latin typeface="Times New Roman"/>
                <a:cs typeface="Times New Roman"/>
              </a:rPr>
              <a:t>сть	</a:t>
            </a:r>
            <a:r>
              <a:rPr sz="1800" b="1" spc="-10" dirty="0">
                <a:solidFill>
                  <a:srgbClr val="800000"/>
                </a:solidFill>
                <a:latin typeface="Times New Roman"/>
                <a:cs typeface="Times New Roman"/>
              </a:rPr>
              <a:t>п</a:t>
            </a:r>
            <a:r>
              <a:rPr sz="1800" b="1" dirty="0">
                <a:solidFill>
                  <a:srgbClr val="800000"/>
                </a:solidFill>
                <a:latin typeface="Times New Roman"/>
                <a:cs typeface="Times New Roman"/>
              </a:rPr>
              <a:t>ід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12609" y="3637022"/>
            <a:ext cx="1845310" cy="68389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530"/>
              </a:spcBef>
              <a:tabLst>
                <a:tab pos="1662430" algn="l"/>
              </a:tabLst>
            </a:pPr>
            <a:r>
              <a:rPr sz="1800" b="1" dirty="0">
                <a:solidFill>
                  <a:srgbClr val="800000"/>
                </a:solidFill>
                <a:latin typeface="Times New Roman"/>
                <a:cs typeface="Times New Roman"/>
              </a:rPr>
              <a:t>з</a:t>
            </a:r>
            <a:r>
              <a:rPr sz="1800" b="1" spc="-10" dirty="0">
                <a:solidFill>
                  <a:srgbClr val="800000"/>
                </a:solidFill>
                <a:latin typeface="Times New Roman"/>
                <a:cs typeface="Times New Roman"/>
              </a:rPr>
              <a:t>н</a:t>
            </a:r>
            <a:r>
              <a:rPr sz="1800" b="1" dirty="0">
                <a:solidFill>
                  <a:srgbClr val="800000"/>
                </a:solidFill>
                <a:latin typeface="Times New Roman"/>
                <a:cs typeface="Times New Roman"/>
              </a:rPr>
              <a:t>ай</a:t>
            </a:r>
            <a:r>
              <a:rPr sz="1800" b="1" spc="-45" dirty="0">
                <a:solidFill>
                  <a:srgbClr val="800000"/>
                </a:solidFill>
                <a:latin typeface="Times New Roman"/>
                <a:cs typeface="Times New Roman"/>
              </a:rPr>
              <a:t>о</a:t>
            </a:r>
            <a:r>
              <a:rPr sz="1800" b="1" spc="5" dirty="0">
                <a:solidFill>
                  <a:srgbClr val="800000"/>
                </a:solidFill>
                <a:latin typeface="Times New Roman"/>
                <a:cs typeface="Times New Roman"/>
              </a:rPr>
              <a:t>м</a:t>
            </a:r>
            <a:r>
              <a:rPr sz="1800" b="1" spc="-5" dirty="0">
                <a:solidFill>
                  <a:srgbClr val="800000"/>
                </a:solidFill>
                <a:latin typeface="Times New Roman"/>
                <a:cs typeface="Times New Roman"/>
              </a:rPr>
              <a:t>л</a:t>
            </a:r>
            <a:r>
              <a:rPr sz="1800" b="1" spc="5" dirty="0">
                <a:solidFill>
                  <a:srgbClr val="800000"/>
                </a:solidFill>
                <a:latin typeface="Times New Roman"/>
                <a:cs typeface="Times New Roman"/>
              </a:rPr>
              <a:t>я</a:t>
            </a:r>
            <a:r>
              <a:rPr sz="1800" b="1" spc="-10" dirty="0">
                <a:solidFill>
                  <a:srgbClr val="800000"/>
                </a:solidFill>
                <a:latin typeface="Times New Roman"/>
                <a:cs typeface="Times New Roman"/>
              </a:rPr>
              <a:t>т</a:t>
            </a:r>
            <a:r>
              <a:rPr sz="1800" b="1" spc="5" dirty="0">
                <a:solidFill>
                  <a:srgbClr val="800000"/>
                </a:solidFill>
                <a:latin typeface="Times New Roman"/>
                <a:cs typeface="Times New Roman"/>
              </a:rPr>
              <a:t>ь</a:t>
            </a:r>
            <a:r>
              <a:rPr sz="1800" b="1" dirty="0">
                <a:solidFill>
                  <a:srgbClr val="800000"/>
                </a:solidFill>
                <a:latin typeface="Times New Roman"/>
                <a:cs typeface="Times New Roman"/>
              </a:rPr>
              <a:t>ся	із</a:t>
            </a:r>
            <a:endParaRPr sz="1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430"/>
              </a:spcBef>
              <a:tabLst>
                <a:tab pos="1129030" algn="l"/>
              </a:tabLst>
            </a:pPr>
            <a:r>
              <a:rPr sz="1800" b="1" spc="-10" dirty="0">
                <a:solidFill>
                  <a:srgbClr val="800000"/>
                </a:solidFill>
                <a:latin typeface="Times New Roman"/>
                <a:cs typeface="Times New Roman"/>
              </a:rPr>
              <a:t>розписку	</a:t>
            </a:r>
            <a:r>
              <a:rPr sz="1800" b="1" spc="-5" dirty="0">
                <a:solidFill>
                  <a:srgbClr val="800000"/>
                </a:solidFill>
                <a:latin typeface="Times New Roman"/>
                <a:cs typeface="Times New Roman"/>
              </a:rPr>
              <a:t>після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74088" y="4315405"/>
            <a:ext cx="7282815" cy="172529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1800" b="1" spc="-10" dirty="0">
                <a:solidFill>
                  <a:srgbClr val="800000"/>
                </a:solidFill>
                <a:latin typeface="Times New Roman"/>
                <a:cs typeface="Times New Roman"/>
              </a:rPr>
              <a:t>ознайомлення</a:t>
            </a:r>
            <a:r>
              <a:rPr sz="1800" b="1" spc="3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800000"/>
                </a:solidFill>
                <a:latin typeface="Times New Roman"/>
                <a:cs typeface="Times New Roman"/>
              </a:rPr>
              <a:t>із</a:t>
            </a:r>
            <a:r>
              <a:rPr sz="1800" b="1" spc="1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800000"/>
                </a:solidFill>
                <a:latin typeface="Times New Roman"/>
                <a:cs typeface="Times New Roman"/>
              </a:rPr>
              <a:t>правилами</a:t>
            </a:r>
            <a:r>
              <a:rPr sz="1800" b="1" spc="2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800000"/>
                </a:solidFill>
                <a:latin typeface="Times New Roman"/>
                <a:cs typeface="Times New Roman"/>
              </a:rPr>
              <a:t>внутрішнього</a:t>
            </a:r>
            <a:r>
              <a:rPr sz="1800" b="1" spc="2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800000"/>
                </a:solidFill>
                <a:latin typeface="Times New Roman"/>
                <a:cs typeface="Times New Roman"/>
              </a:rPr>
              <a:t>розпорядку</a:t>
            </a:r>
            <a:r>
              <a:rPr sz="1800" b="1" spc="3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800000"/>
                </a:solidFill>
                <a:latin typeface="Times New Roman"/>
                <a:cs typeface="Times New Roman"/>
              </a:rPr>
              <a:t>закладу</a:t>
            </a:r>
            <a:r>
              <a:rPr sz="1600" b="1" spc="-5" dirty="0">
                <a:solidFill>
                  <a:srgbClr val="800000"/>
                </a:solidFill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4000" b="1" spc="-5" dirty="0">
                <a:solidFill>
                  <a:srgbClr val="800000"/>
                </a:solidFill>
                <a:latin typeface="Times New Roman"/>
                <a:cs typeface="Times New Roman"/>
              </a:rPr>
              <a:t>!</a:t>
            </a:r>
            <a:endParaRPr sz="4000">
              <a:latin typeface="Times New Roman"/>
              <a:cs typeface="Times New Roman"/>
            </a:endParaRPr>
          </a:p>
          <a:p>
            <a:pPr marL="12700" marR="5080" indent="914400">
              <a:lnSpc>
                <a:spcPct val="120000"/>
              </a:lnSpc>
              <a:spcBef>
                <a:spcPts val="355"/>
              </a:spcBef>
              <a:tabLst>
                <a:tab pos="2261870" algn="l"/>
                <a:tab pos="2792730" algn="l"/>
                <a:tab pos="4118610" algn="l"/>
                <a:tab pos="5720715" algn="l"/>
                <a:tab pos="7038975" algn="l"/>
              </a:tabLst>
            </a:pPr>
            <a:r>
              <a:rPr sz="1800" b="1" dirty="0">
                <a:solidFill>
                  <a:srgbClr val="800000"/>
                </a:solidFill>
                <a:latin typeface="Times New Roman"/>
                <a:cs typeface="Times New Roman"/>
              </a:rPr>
              <a:t>П</a:t>
            </a:r>
            <a:r>
              <a:rPr sz="1800" b="1" spc="-25" dirty="0">
                <a:solidFill>
                  <a:srgbClr val="800000"/>
                </a:solidFill>
                <a:latin typeface="Times New Roman"/>
                <a:cs typeface="Times New Roman"/>
              </a:rPr>
              <a:t>о</a:t>
            </a:r>
            <a:r>
              <a:rPr sz="1800" b="1" spc="-5" dirty="0">
                <a:solidFill>
                  <a:srgbClr val="800000"/>
                </a:solidFill>
                <a:latin typeface="Times New Roman"/>
                <a:cs typeface="Times New Roman"/>
              </a:rPr>
              <a:t>л</a:t>
            </a:r>
            <a:r>
              <a:rPr sz="1800" b="1" spc="-40" dirty="0">
                <a:solidFill>
                  <a:srgbClr val="800000"/>
                </a:solidFill>
                <a:latin typeface="Times New Roman"/>
                <a:cs typeface="Times New Roman"/>
              </a:rPr>
              <a:t>о</a:t>
            </a:r>
            <a:r>
              <a:rPr sz="1800" b="1" spc="-45" dirty="0">
                <a:solidFill>
                  <a:srgbClr val="800000"/>
                </a:solidFill>
                <a:latin typeface="Times New Roman"/>
                <a:cs typeface="Times New Roman"/>
              </a:rPr>
              <a:t>ж</a:t>
            </a:r>
            <a:r>
              <a:rPr sz="1800" b="1" dirty="0">
                <a:solidFill>
                  <a:srgbClr val="800000"/>
                </a:solidFill>
                <a:latin typeface="Times New Roman"/>
                <a:cs typeface="Times New Roman"/>
              </a:rPr>
              <a:t>ен</a:t>
            </a:r>
            <a:r>
              <a:rPr sz="1800" b="1" spc="10" dirty="0">
                <a:solidFill>
                  <a:srgbClr val="800000"/>
                </a:solidFill>
                <a:latin typeface="Times New Roman"/>
                <a:cs typeface="Times New Roman"/>
              </a:rPr>
              <a:t>н</a:t>
            </a:r>
            <a:r>
              <a:rPr sz="1800" b="1" dirty="0">
                <a:solidFill>
                  <a:srgbClr val="800000"/>
                </a:solidFill>
                <a:latin typeface="Times New Roman"/>
                <a:cs typeface="Times New Roman"/>
              </a:rPr>
              <a:t>я	</a:t>
            </a:r>
            <a:r>
              <a:rPr sz="1800" b="1" spc="-10" dirty="0">
                <a:solidFill>
                  <a:srgbClr val="800000"/>
                </a:solidFill>
                <a:latin typeface="Times New Roman"/>
                <a:cs typeface="Times New Roman"/>
              </a:rPr>
              <a:t>пр</a:t>
            </a:r>
            <a:r>
              <a:rPr sz="1800" b="1" dirty="0">
                <a:solidFill>
                  <a:srgbClr val="800000"/>
                </a:solidFill>
                <a:latin typeface="Times New Roman"/>
                <a:cs typeface="Times New Roman"/>
              </a:rPr>
              <a:t>о	а</a:t>
            </a:r>
            <a:r>
              <a:rPr sz="1800" b="1" spc="-30" dirty="0">
                <a:solidFill>
                  <a:srgbClr val="800000"/>
                </a:solidFill>
                <a:latin typeface="Times New Roman"/>
                <a:cs typeface="Times New Roman"/>
              </a:rPr>
              <a:t>к</a:t>
            </a:r>
            <a:r>
              <a:rPr sz="1800" b="1" dirty="0">
                <a:solidFill>
                  <a:srgbClr val="800000"/>
                </a:solidFill>
                <a:latin typeface="Times New Roman"/>
                <a:cs typeface="Times New Roman"/>
              </a:rPr>
              <a:t>аде</a:t>
            </a:r>
            <a:r>
              <a:rPr sz="1800" b="1" spc="-5" dirty="0">
                <a:solidFill>
                  <a:srgbClr val="800000"/>
                </a:solidFill>
                <a:latin typeface="Times New Roman"/>
                <a:cs typeface="Times New Roman"/>
              </a:rPr>
              <a:t>мі</a:t>
            </a:r>
            <a:r>
              <a:rPr sz="1800" b="1" spc="5" dirty="0">
                <a:solidFill>
                  <a:srgbClr val="800000"/>
                </a:solidFill>
                <a:latin typeface="Times New Roman"/>
                <a:cs typeface="Times New Roman"/>
              </a:rPr>
              <a:t>ч</a:t>
            </a:r>
            <a:r>
              <a:rPr sz="1800" b="1" spc="-20" dirty="0">
                <a:solidFill>
                  <a:srgbClr val="800000"/>
                </a:solidFill>
                <a:latin typeface="Times New Roman"/>
                <a:cs typeface="Times New Roman"/>
              </a:rPr>
              <a:t>н</a:t>
            </a:r>
            <a:r>
              <a:rPr sz="1800" b="1" dirty="0">
                <a:solidFill>
                  <a:srgbClr val="800000"/>
                </a:solidFill>
                <a:latin typeface="Times New Roman"/>
                <a:cs typeface="Times New Roman"/>
              </a:rPr>
              <a:t>у	добр</a:t>
            </a:r>
            <a:r>
              <a:rPr sz="1800" b="1" spc="-55" dirty="0">
                <a:solidFill>
                  <a:srgbClr val="800000"/>
                </a:solidFill>
                <a:latin typeface="Times New Roman"/>
                <a:cs typeface="Times New Roman"/>
              </a:rPr>
              <a:t>о</a:t>
            </a:r>
            <a:r>
              <a:rPr sz="1800" b="1" dirty="0">
                <a:solidFill>
                  <a:srgbClr val="800000"/>
                </a:solidFill>
                <a:latin typeface="Times New Roman"/>
                <a:cs typeface="Times New Roman"/>
              </a:rPr>
              <a:t>ч</a:t>
            </a:r>
            <a:r>
              <a:rPr sz="1800" b="1" spc="15" dirty="0">
                <a:solidFill>
                  <a:srgbClr val="800000"/>
                </a:solidFill>
                <a:latin typeface="Times New Roman"/>
                <a:cs typeface="Times New Roman"/>
              </a:rPr>
              <a:t>е</a:t>
            </a:r>
            <a:r>
              <a:rPr sz="1800" b="1" dirty="0">
                <a:solidFill>
                  <a:srgbClr val="800000"/>
                </a:solidFill>
                <a:latin typeface="Times New Roman"/>
                <a:cs typeface="Times New Roman"/>
              </a:rPr>
              <a:t>сніс</a:t>
            </a:r>
            <a:r>
              <a:rPr sz="1800" b="1" spc="-15" dirty="0">
                <a:solidFill>
                  <a:srgbClr val="800000"/>
                </a:solidFill>
                <a:latin typeface="Times New Roman"/>
                <a:cs typeface="Times New Roman"/>
              </a:rPr>
              <a:t>т</a:t>
            </a:r>
            <a:r>
              <a:rPr sz="1800" b="1" dirty="0">
                <a:solidFill>
                  <a:srgbClr val="800000"/>
                </a:solidFill>
                <a:latin typeface="Times New Roman"/>
                <a:cs typeface="Times New Roman"/>
              </a:rPr>
              <a:t>ь	д</a:t>
            </a:r>
            <a:r>
              <a:rPr sz="1800" b="1" spc="-50" dirty="0">
                <a:solidFill>
                  <a:srgbClr val="800000"/>
                </a:solidFill>
                <a:latin typeface="Times New Roman"/>
                <a:cs typeface="Times New Roman"/>
              </a:rPr>
              <a:t>о</a:t>
            </a:r>
            <a:r>
              <a:rPr sz="1800" b="1" spc="-15" dirty="0">
                <a:solidFill>
                  <a:srgbClr val="800000"/>
                </a:solidFill>
                <a:latin typeface="Times New Roman"/>
                <a:cs typeface="Times New Roman"/>
              </a:rPr>
              <a:t>в</a:t>
            </a:r>
            <a:r>
              <a:rPr sz="1800" b="1" spc="-50" dirty="0">
                <a:solidFill>
                  <a:srgbClr val="800000"/>
                </a:solidFill>
                <a:latin typeface="Times New Roman"/>
                <a:cs typeface="Times New Roman"/>
              </a:rPr>
              <a:t>о</a:t>
            </a:r>
            <a:r>
              <a:rPr sz="1800" b="1" dirty="0">
                <a:solidFill>
                  <a:srgbClr val="800000"/>
                </a:solidFill>
                <a:latin typeface="Times New Roman"/>
                <a:cs typeface="Times New Roman"/>
              </a:rPr>
              <a:t>ди</a:t>
            </a:r>
            <a:r>
              <a:rPr sz="1800" b="1" spc="-15" dirty="0">
                <a:solidFill>
                  <a:srgbClr val="800000"/>
                </a:solidFill>
                <a:latin typeface="Times New Roman"/>
                <a:cs typeface="Times New Roman"/>
              </a:rPr>
              <a:t>т</a:t>
            </a:r>
            <a:r>
              <a:rPr sz="1800" b="1" spc="5" dirty="0">
                <a:solidFill>
                  <a:srgbClr val="800000"/>
                </a:solidFill>
                <a:latin typeface="Times New Roman"/>
                <a:cs typeface="Times New Roman"/>
              </a:rPr>
              <a:t>ь</a:t>
            </a:r>
            <a:r>
              <a:rPr sz="1800" b="1" dirty="0">
                <a:solidFill>
                  <a:srgbClr val="800000"/>
                </a:solidFill>
                <a:latin typeface="Times New Roman"/>
                <a:cs typeface="Times New Roman"/>
              </a:rPr>
              <a:t>ся	до  </a:t>
            </a:r>
            <a:r>
              <a:rPr sz="1800" b="1" spc="-10" dirty="0">
                <a:solidFill>
                  <a:srgbClr val="800000"/>
                </a:solidFill>
                <a:latin typeface="Times New Roman"/>
                <a:cs typeface="Times New Roman"/>
              </a:rPr>
              <a:t>батьківської</a:t>
            </a:r>
            <a:r>
              <a:rPr sz="1800" b="1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800000"/>
                </a:solidFill>
                <a:latin typeface="Times New Roman"/>
                <a:cs typeface="Times New Roman"/>
              </a:rPr>
              <a:t>громадськості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868" y="1423416"/>
            <a:ext cx="8353425" cy="5407660"/>
          </a:xfrm>
          <a:custGeom>
            <a:avLst/>
            <a:gdLst/>
            <a:ahLst/>
            <a:cxnLst/>
            <a:rect l="l" t="t" r="r" b="b"/>
            <a:pathLst>
              <a:path w="8353425" h="5407659">
                <a:moveTo>
                  <a:pt x="8353044" y="0"/>
                </a:moveTo>
                <a:lnTo>
                  <a:pt x="0" y="0"/>
                </a:lnTo>
                <a:lnTo>
                  <a:pt x="0" y="5407152"/>
                </a:lnTo>
                <a:lnTo>
                  <a:pt x="8353044" y="5407152"/>
                </a:lnTo>
                <a:lnTo>
                  <a:pt x="8353044" y="0"/>
                </a:lnTo>
                <a:close/>
              </a:path>
            </a:pathLst>
          </a:custGeom>
          <a:solidFill>
            <a:srgbClr val="FFFFFF">
              <a:alpha val="5529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75407" y="1927986"/>
            <a:ext cx="39439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51585" algn="l"/>
                <a:tab pos="2416175" algn="l"/>
                <a:tab pos="3466465" algn="l"/>
              </a:tabLst>
            </a:pPr>
            <a:r>
              <a:rPr sz="1600" spc="-10" dirty="0">
                <a:solidFill>
                  <a:srgbClr val="41401F"/>
                </a:solidFill>
                <a:latin typeface="Times New Roman"/>
                <a:cs typeface="Times New Roman"/>
              </a:rPr>
              <a:t>Оц</a:t>
            </a:r>
            <a:r>
              <a:rPr sz="1600" dirty="0">
                <a:solidFill>
                  <a:srgbClr val="41401F"/>
                </a:solidFill>
                <a:latin typeface="Times New Roman"/>
                <a:cs typeface="Times New Roman"/>
              </a:rPr>
              <a:t>ін</a:t>
            </a:r>
            <a:r>
              <a:rPr sz="1600" spc="-10" dirty="0">
                <a:solidFill>
                  <a:srgbClr val="41401F"/>
                </a:solidFill>
                <a:latin typeface="Times New Roman"/>
                <a:cs typeface="Times New Roman"/>
              </a:rPr>
              <a:t>ю</a:t>
            </a:r>
            <a:r>
              <a:rPr sz="1600" spc="-35" dirty="0">
                <a:solidFill>
                  <a:srgbClr val="41401F"/>
                </a:solidFill>
                <a:latin typeface="Times New Roman"/>
                <a:cs typeface="Times New Roman"/>
              </a:rPr>
              <a:t>в</a:t>
            </a:r>
            <a:r>
              <a:rPr sz="1600" dirty="0">
                <a:solidFill>
                  <a:srgbClr val="41401F"/>
                </a:solidFill>
                <a:latin typeface="Times New Roman"/>
                <a:cs typeface="Times New Roman"/>
              </a:rPr>
              <a:t>ан</a:t>
            </a:r>
            <a:r>
              <a:rPr sz="1600" spc="-10" dirty="0">
                <a:solidFill>
                  <a:srgbClr val="41401F"/>
                </a:solidFill>
                <a:latin typeface="Times New Roman"/>
                <a:cs typeface="Times New Roman"/>
              </a:rPr>
              <a:t>н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я</a:t>
            </a:r>
            <a:r>
              <a:rPr sz="1600" dirty="0">
                <a:solidFill>
                  <a:srgbClr val="41401F"/>
                </a:solidFill>
                <a:latin typeface="Times New Roman"/>
                <a:cs typeface="Times New Roman"/>
              </a:rPr>
              <a:t>	н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а</a:t>
            </a:r>
            <a:r>
              <a:rPr sz="1600" spc="-65" dirty="0">
                <a:solidFill>
                  <a:srgbClr val="41401F"/>
                </a:solidFill>
                <a:latin typeface="Times New Roman"/>
                <a:cs typeface="Times New Roman"/>
              </a:rPr>
              <a:t>в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ч</a:t>
            </a:r>
            <a:r>
              <a:rPr sz="1600" spc="5" dirty="0">
                <a:solidFill>
                  <a:srgbClr val="41401F"/>
                </a:solidFill>
                <a:latin typeface="Times New Roman"/>
                <a:cs typeface="Times New Roman"/>
              </a:rPr>
              <a:t>а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ль</a:t>
            </a:r>
            <a:r>
              <a:rPr sz="1600" dirty="0">
                <a:solidFill>
                  <a:srgbClr val="41401F"/>
                </a:solidFill>
                <a:latin typeface="Times New Roman"/>
                <a:cs typeface="Times New Roman"/>
              </a:rPr>
              <a:t>н</a:t>
            </a:r>
            <a:r>
              <a:rPr sz="1600" spc="-10" dirty="0">
                <a:solidFill>
                  <a:srgbClr val="41401F"/>
                </a:solidFill>
                <a:latin typeface="Times New Roman"/>
                <a:cs typeface="Times New Roman"/>
              </a:rPr>
              <a:t>и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х</a:t>
            </a:r>
            <a:r>
              <a:rPr sz="1600" dirty="0">
                <a:solidFill>
                  <a:srgbClr val="41401F"/>
                </a:solidFill>
                <a:latin typeface="Times New Roman"/>
                <a:cs typeface="Times New Roman"/>
              </a:rPr>
              <a:t>	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д</a:t>
            </a:r>
            <a:r>
              <a:rPr sz="1600" spc="40" dirty="0">
                <a:solidFill>
                  <a:srgbClr val="41401F"/>
                </a:solidFill>
                <a:latin typeface="Times New Roman"/>
                <a:cs typeface="Times New Roman"/>
              </a:rPr>
              <a:t>о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с</a:t>
            </a:r>
            <a:r>
              <a:rPr sz="1600" dirty="0">
                <a:solidFill>
                  <a:srgbClr val="41401F"/>
                </a:solidFill>
                <a:latin typeface="Times New Roman"/>
                <a:cs typeface="Times New Roman"/>
              </a:rPr>
              <a:t>я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г</a:t>
            </a:r>
            <a:r>
              <a:rPr sz="1600" dirty="0">
                <a:solidFill>
                  <a:srgbClr val="41401F"/>
                </a:solidFill>
                <a:latin typeface="Times New Roman"/>
                <a:cs typeface="Times New Roman"/>
              </a:rPr>
              <a:t>не</a:t>
            </a:r>
            <a:r>
              <a:rPr sz="1600" spc="-10" dirty="0">
                <a:solidFill>
                  <a:srgbClr val="41401F"/>
                </a:solidFill>
                <a:latin typeface="Times New Roman"/>
                <a:cs typeface="Times New Roman"/>
              </a:rPr>
              <a:t>н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ь</a:t>
            </a:r>
            <a:r>
              <a:rPr sz="1600" dirty="0">
                <a:solidFill>
                  <a:srgbClr val="41401F"/>
                </a:solidFill>
                <a:latin typeface="Times New Roman"/>
                <a:cs typeface="Times New Roman"/>
              </a:rPr>
              <a:t>	</a:t>
            </a:r>
            <a:r>
              <a:rPr sz="1600" spc="-15" dirty="0">
                <a:solidFill>
                  <a:srgbClr val="41401F"/>
                </a:solidFill>
                <a:latin typeface="Times New Roman"/>
                <a:cs typeface="Times New Roman"/>
              </a:rPr>
              <a:t>у</a:t>
            </a:r>
            <a:r>
              <a:rPr sz="1600" spc="5" dirty="0">
                <a:solidFill>
                  <a:srgbClr val="41401F"/>
                </a:solidFill>
                <a:latin typeface="Times New Roman"/>
                <a:cs typeface="Times New Roman"/>
              </a:rPr>
              <a:t>ч</a:t>
            </a:r>
            <a:r>
              <a:rPr sz="1600" spc="-10" dirty="0">
                <a:solidFill>
                  <a:srgbClr val="41401F"/>
                </a:solidFill>
                <a:latin typeface="Times New Roman"/>
                <a:cs typeface="Times New Roman"/>
              </a:rPr>
              <a:t>нів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63410" y="1927986"/>
            <a:ext cx="22777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35405" algn="l"/>
                <a:tab pos="1702435" algn="l"/>
              </a:tabLst>
            </a:pPr>
            <a:r>
              <a:rPr sz="1600" spc="-25" dirty="0">
                <a:solidFill>
                  <a:srgbClr val="41401F"/>
                </a:solidFill>
                <a:latin typeface="Times New Roman"/>
                <a:cs typeface="Times New Roman"/>
              </a:rPr>
              <a:t>з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д</a:t>
            </a:r>
            <a:r>
              <a:rPr sz="1600" spc="5" dirty="0">
                <a:solidFill>
                  <a:srgbClr val="41401F"/>
                </a:solidFill>
                <a:latin typeface="Times New Roman"/>
                <a:cs typeface="Times New Roman"/>
              </a:rPr>
              <a:t>і</a:t>
            </a:r>
            <a:r>
              <a:rPr sz="1600" spc="-10" dirty="0">
                <a:solidFill>
                  <a:srgbClr val="41401F"/>
                </a:solidFill>
                <a:latin typeface="Times New Roman"/>
                <a:cs typeface="Times New Roman"/>
              </a:rPr>
              <a:t>й</a:t>
            </a:r>
            <a:r>
              <a:rPr sz="1600" dirty="0">
                <a:solidFill>
                  <a:srgbClr val="41401F"/>
                </a:solidFill>
                <a:latin typeface="Times New Roman"/>
                <a:cs typeface="Times New Roman"/>
              </a:rPr>
              <a:t>сн</a:t>
            </a:r>
            <a:r>
              <a:rPr sz="1600" spc="-10" dirty="0">
                <a:solidFill>
                  <a:srgbClr val="41401F"/>
                </a:solidFill>
                <a:latin typeface="Times New Roman"/>
                <a:cs typeface="Times New Roman"/>
              </a:rPr>
              <a:t>ю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ється</a:t>
            </a:r>
            <a:r>
              <a:rPr sz="1600" dirty="0">
                <a:solidFill>
                  <a:srgbClr val="41401F"/>
                </a:solidFill>
                <a:latin typeface="Times New Roman"/>
                <a:cs typeface="Times New Roman"/>
              </a:rPr>
              <a:t>	</a:t>
            </a:r>
            <a:r>
              <a:rPr sz="1600" spc="-10" dirty="0">
                <a:solidFill>
                  <a:srgbClr val="41401F"/>
                </a:solidFill>
                <a:latin typeface="Times New Roman"/>
                <a:cs typeface="Times New Roman"/>
              </a:rPr>
              <a:t>н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а</a:t>
            </a:r>
            <a:r>
              <a:rPr sz="1600" dirty="0">
                <a:solidFill>
                  <a:srgbClr val="41401F"/>
                </a:solidFill>
                <a:latin typeface="Times New Roman"/>
                <a:cs typeface="Times New Roman"/>
              </a:rPr>
              <a:t>	</a:t>
            </a:r>
            <a:r>
              <a:rPr sz="1600" spc="45" dirty="0">
                <a:solidFill>
                  <a:srgbClr val="41401F"/>
                </a:solidFill>
                <a:latin typeface="Times New Roman"/>
                <a:cs typeface="Times New Roman"/>
              </a:rPr>
              <a:t>о</a:t>
            </a:r>
            <a:r>
              <a:rPr sz="1600" dirty="0">
                <a:solidFill>
                  <a:srgbClr val="41401F"/>
                </a:solidFill>
                <a:latin typeface="Times New Roman"/>
                <a:cs typeface="Times New Roman"/>
              </a:rPr>
              <a:t>с</a:t>
            </a:r>
            <a:r>
              <a:rPr sz="1600" spc="-10" dirty="0">
                <a:solidFill>
                  <a:srgbClr val="41401F"/>
                </a:solidFill>
                <a:latin typeface="Times New Roman"/>
                <a:cs typeface="Times New Roman"/>
              </a:rPr>
              <a:t>но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ві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61008" y="2180361"/>
            <a:ext cx="7282180" cy="4123054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484"/>
              </a:spcBef>
            </a:pPr>
            <a:r>
              <a:rPr sz="1600" spc="-10" dirty="0">
                <a:solidFill>
                  <a:srgbClr val="41401F"/>
                </a:solidFill>
                <a:latin typeface="Times New Roman"/>
                <a:cs typeface="Times New Roman"/>
              </a:rPr>
              <a:t>затверджених</a:t>
            </a:r>
            <a:r>
              <a:rPr sz="1600" spc="1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41401F"/>
                </a:solidFill>
                <a:latin typeface="Times New Roman"/>
                <a:cs typeface="Times New Roman"/>
              </a:rPr>
              <a:t>Міністерством</a:t>
            </a:r>
            <a:r>
              <a:rPr sz="1600" spc="5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1401F"/>
                </a:solidFill>
                <a:latin typeface="Times New Roman"/>
                <a:cs typeface="Times New Roman"/>
              </a:rPr>
              <a:t>освіти</a:t>
            </a:r>
            <a:r>
              <a:rPr sz="1600" spc="2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і</a:t>
            </a:r>
            <a:r>
              <a:rPr sz="1600" spc="-1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41401F"/>
                </a:solidFill>
                <a:latin typeface="Times New Roman"/>
                <a:cs typeface="Times New Roman"/>
              </a:rPr>
              <a:t>науки</a:t>
            </a:r>
            <a:r>
              <a:rPr sz="1600" spc="3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41401F"/>
                </a:solidFill>
                <a:latin typeface="Times New Roman"/>
                <a:cs typeface="Times New Roman"/>
              </a:rPr>
              <a:t>України</a:t>
            </a:r>
            <a:r>
              <a:rPr sz="1600" spc="4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критеріїв.</a:t>
            </a:r>
            <a:endParaRPr sz="1600">
              <a:latin typeface="Times New Roman"/>
              <a:cs typeface="Times New Roman"/>
            </a:endParaRPr>
          </a:p>
          <a:p>
            <a:pPr marR="8890" algn="r">
              <a:lnSpc>
                <a:spcPct val="100000"/>
              </a:lnSpc>
              <a:spcBef>
                <a:spcPts val="380"/>
              </a:spcBef>
              <a:tabLst>
                <a:tab pos="976630" algn="l"/>
                <a:tab pos="2199005" algn="l"/>
                <a:tab pos="3660775" algn="l"/>
                <a:tab pos="4394200" algn="l"/>
                <a:tab pos="4638040" algn="l"/>
                <a:tab pos="5322570" algn="l"/>
                <a:tab pos="6250305" algn="l"/>
              </a:tabLst>
            </a:pP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Критерії,	</a:t>
            </a:r>
            <a:r>
              <a:rPr sz="1600" spc="-10" dirty="0">
                <a:solidFill>
                  <a:srgbClr val="41401F"/>
                </a:solidFill>
                <a:latin typeface="Times New Roman"/>
                <a:cs typeface="Times New Roman"/>
              </a:rPr>
              <a:t>затверджені	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Міністерством	</a:t>
            </a:r>
            <a:r>
              <a:rPr sz="1600" spc="5" dirty="0">
                <a:solidFill>
                  <a:srgbClr val="41401F"/>
                </a:solidFill>
                <a:latin typeface="Times New Roman"/>
                <a:cs typeface="Times New Roman"/>
              </a:rPr>
              <a:t>освіти	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і	</a:t>
            </a:r>
            <a:r>
              <a:rPr sz="1600" spc="-25" dirty="0">
                <a:solidFill>
                  <a:srgbClr val="41401F"/>
                </a:solidFill>
                <a:latin typeface="Times New Roman"/>
                <a:cs typeface="Times New Roman"/>
              </a:rPr>
              <a:t>науки	</a:t>
            </a:r>
            <a:r>
              <a:rPr sz="1600" spc="-20" dirty="0">
                <a:solidFill>
                  <a:srgbClr val="41401F"/>
                </a:solidFill>
                <a:latin typeface="Times New Roman"/>
                <a:cs typeface="Times New Roman"/>
              </a:rPr>
              <a:t>України,	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є</a:t>
            </a:r>
            <a:endParaRPr sz="1600">
              <a:latin typeface="Times New Roman"/>
              <a:cs typeface="Times New Roman"/>
            </a:endParaRPr>
          </a:p>
          <a:p>
            <a:pPr marR="6985" algn="r">
              <a:lnSpc>
                <a:spcPct val="100000"/>
              </a:lnSpc>
              <a:spcBef>
                <a:spcPts val="385"/>
              </a:spcBef>
            </a:pPr>
            <a:r>
              <a:rPr sz="1600" dirty="0">
                <a:solidFill>
                  <a:srgbClr val="41401F"/>
                </a:solidFill>
                <a:latin typeface="Times New Roman"/>
                <a:cs typeface="Times New Roman"/>
              </a:rPr>
              <a:t>загальними</a:t>
            </a:r>
            <a:r>
              <a:rPr sz="1600" spc="409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і</a:t>
            </a:r>
            <a:r>
              <a:rPr sz="1600" spc="40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41401F"/>
                </a:solidFill>
                <a:latin typeface="Times New Roman"/>
                <a:cs typeface="Times New Roman"/>
              </a:rPr>
              <a:t>використовуються</a:t>
            </a:r>
            <a:r>
              <a:rPr sz="1600" spc="41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1401F"/>
                </a:solidFill>
                <a:latin typeface="Times New Roman"/>
                <a:cs typeface="Times New Roman"/>
              </a:rPr>
              <a:t>як</a:t>
            </a:r>
            <a:r>
              <a:rPr sz="1600" spc="40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1401F"/>
                </a:solidFill>
                <a:latin typeface="Times New Roman"/>
                <a:cs typeface="Times New Roman"/>
              </a:rPr>
              <a:t>основа</a:t>
            </a:r>
            <a:r>
              <a:rPr sz="1600" spc="409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для</a:t>
            </a:r>
            <a:r>
              <a:rPr sz="1600" spc="40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здійснення</a:t>
            </a:r>
            <a:r>
              <a:rPr sz="1600" spc="40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оцінювання.</a:t>
            </a:r>
            <a:r>
              <a:rPr sz="1600" spc="39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Під</a:t>
            </a:r>
            <a:r>
              <a:rPr sz="1600" spc="40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час</a:t>
            </a:r>
            <a:endParaRPr sz="16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20000"/>
              </a:lnSpc>
              <a:spcBef>
                <a:spcPts val="5"/>
              </a:spcBef>
            </a:pP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організації видів роботи, не </a:t>
            </a:r>
            <a:r>
              <a:rPr sz="1600" spc="-10" dirty="0">
                <a:solidFill>
                  <a:srgbClr val="41401F"/>
                </a:solidFill>
                <a:latin typeface="Times New Roman"/>
                <a:cs typeface="Times New Roman"/>
              </a:rPr>
              <a:t>передбачених 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вищезазначеним </a:t>
            </a:r>
            <a:r>
              <a:rPr sz="1600" spc="-15" dirty="0">
                <a:solidFill>
                  <a:srgbClr val="41401F"/>
                </a:solidFill>
                <a:latin typeface="Times New Roman"/>
                <a:cs typeface="Times New Roman"/>
              </a:rPr>
              <a:t>документом, 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учитель </a:t>
            </a:r>
            <a:r>
              <a:rPr sz="160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41401F"/>
                </a:solidFill>
                <a:latin typeface="Times New Roman"/>
                <a:cs typeface="Times New Roman"/>
              </a:rPr>
              <a:t>розробляє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 критерії,</a:t>
            </a:r>
            <a:r>
              <a:rPr sz="160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які</a:t>
            </a:r>
            <a:r>
              <a:rPr sz="160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41401F"/>
                </a:solidFill>
                <a:latin typeface="Times New Roman"/>
                <a:cs typeface="Times New Roman"/>
              </a:rPr>
              <a:t>ґрунтуються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 на</a:t>
            </a:r>
            <a:r>
              <a:rPr sz="1600" dirty="0">
                <a:solidFill>
                  <a:srgbClr val="41401F"/>
                </a:solidFill>
                <a:latin typeface="Times New Roman"/>
                <a:cs typeface="Times New Roman"/>
              </a:rPr>
              <a:t> критеріях,</a:t>
            </a:r>
            <a:r>
              <a:rPr sz="1600" spc="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41401F"/>
                </a:solidFill>
                <a:latin typeface="Times New Roman"/>
                <a:cs typeface="Times New Roman"/>
              </a:rPr>
              <a:t>затверджених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41401F"/>
                </a:solidFill>
                <a:latin typeface="Times New Roman"/>
                <a:cs typeface="Times New Roman"/>
              </a:rPr>
              <a:t>МОН,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 а</a:t>
            </a:r>
            <a:r>
              <a:rPr sz="160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41401F"/>
                </a:solidFill>
                <a:latin typeface="Times New Roman"/>
                <a:cs typeface="Times New Roman"/>
              </a:rPr>
              <a:t>також </a:t>
            </a:r>
            <a:r>
              <a:rPr sz="1600" spc="-38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41401F"/>
                </a:solidFill>
                <a:latin typeface="Times New Roman"/>
                <a:cs typeface="Times New Roman"/>
              </a:rPr>
              <a:t>враховують</a:t>
            </a:r>
            <a:r>
              <a:rPr sz="1600" spc="-1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1401F"/>
                </a:solidFill>
                <a:latin typeface="Times New Roman"/>
                <a:cs typeface="Times New Roman"/>
              </a:rPr>
              <a:t>особливості</a:t>
            </a:r>
            <a:r>
              <a:rPr sz="1600" spc="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41401F"/>
                </a:solidFill>
                <a:latin typeface="Times New Roman"/>
                <a:cs typeface="Times New Roman"/>
              </a:rPr>
              <a:t>вивчення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1401F"/>
                </a:solidFill>
                <a:latin typeface="Times New Roman"/>
                <a:cs typeface="Times New Roman"/>
              </a:rPr>
              <a:t>теми</a:t>
            </a:r>
            <a:r>
              <a:rPr sz="1600" spc="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(обсяг</a:t>
            </a:r>
            <a:r>
              <a:rPr sz="160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41401F"/>
                </a:solidFill>
                <a:latin typeface="Times New Roman"/>
                <a:cs typeface="Times New Roman"/>
              </a:rPr>
              <a:t>годин</a:t>
            </a:r>
            <a:r>
              <a:rPr sz="1600" spc="-1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на</a:t>
            </a:r>
            <a:r>
              <a:rPr sz="160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41401F"/>
                </a:solidFill>
                <a:latin typeface="Times New Roman"/>
                <a:cs typeface="Times New Roman"/>
              </a:rPr>
              <a:t>вивчення,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 кількість </a:t>
            </a:r>
            <a:r>
              <a:rPr sz="160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41401F"/>
                </a:solidFill>
                <a:latin typeface="Times New Roman"/>
                <a:cs typeface="Times New Roman"/>
              </a:rPr>
              <a:t>обов’язкових</a:t>
            </a:r>
            <a:r>
              <a:rPr sz="1600" spc="-1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робіт),</a:t>
            </a:r>
            <a:r>
              <a:rPr sz="160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srgbClr val="41401F"/>
                </a:solidFill>
                <a:latin typeface="Times New Roman"/>
                <a:cs typeface="Times New Roman"/>
              </a:rPr>
              <a:t>освітню</a:t>
            </a:r>
            <a:r>
              <a:rPr sz="1600" spc="1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програму</a:t>
            </a:r>
            <a:r>
              <a:rPr sz="160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41401F"/>
                </a:solidFill>
                <a:latin typeface="Times New Roman"/>
                <a:cs typeface="Times New Roman"/>
              </a:rPr>
              <a:t>закладу,</a:t>
            </a:r>
            <a:r>
              <a:rPr sz="1600" spc="36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41401F"/>
                </a:solidFill>
                <a:latin typeface="Times New Roman"/>
                <a:cs typeface="Times New Roman"/>
              </a:rPr>
              <a:t>компетентнісний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 підхід</a:t>
            </a:r>
            <a:r>
              <a:rPr sz="160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до </a:t>
            </a:r>
            <a:r>
              <a:rPr sz="160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викладання</a:t>
            </a:r>
            <a:r>
              <a:rPr sz="1600" spc="4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30" dirty="0">
                <a:solidFill>
                  <a:srgbClr val="41401F"/>
                </a:solidFill>
                <a:latin typeface="Times New Roman"/>
                <a:cs typeface="Times New Roman"/>
              </a:rPr>
              <a:t>предмету,</a:t>
            </a:r>
            <a:r>
              <a:rPr sz="1600" spc="4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організаційну</a:t>
            </a:r>
            <a:r>
              <a:rPr sz="1600" spc="7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41401F"/>
                </a:solidFill>
                <a:latin typeface="Times New Roman"/>
                <a:cs typeface="Times New Roman"/>
              </a:rPr>
              <a:t>форму</a:t>
            </a:r>
            <a:r>
              <a:rPr sz="1600" spc="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41401F"/>
                </a:solidFill>
                <a:latin typeface="Times New Roman"/>
                <a:cs typeface="Times New Roman"/>
              </a:rPr>
              <a:t>проведення</a:t>
            </a:r>
            <a:r>
              <a:rPr sz="1600" spc="4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41401F"/>
                </a:solidFill>
                <a:latin typeface="Times New Roman"/>
                <a:cs typeface="Times New Roman"/>
              </a:rPr>
              <a:t>навчального</a:t>
            </a:r>
            <a:r>
              <a:rPr sz="1600" spc="2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41401F"/>
                </a:solidFill>
                <a:latin typeface="Times New Roman"/>
                <a:cs typeface="Times New Roman"/>
              </a:rPr>
              <a:t>заняття).</a:t>
            </a:r>
            <a:endParaRPr sz="1600">
              <a:latin typeface="Times New Roman"/>
              <a:cs typeface="Times New Roman"/>
            </a:endParaRPr>
          </a:p>
          <a:p>
            <a:pPr marL="12700" marR="7620" indent="914400" algn="just">
              <a:lnSpc>
                <a:spcPct val="120000"/>
              </a:lnSpc>
            </a:pPr>
            <a:r>
              <a:rPr sz="1600" spc="-15" dirty="0">
                <a:solidFill>
                  <a:srgbClr val="742017"/>
                </a:solidFill>
                <a:latin typeface="Times New Roman"/>
                <a:cs typeface="Times New Roman"/>
              </a:rPr>
              <a:t>Розроблені </a:t>
            </a:r>
            <a:r>
              <a:rPr sz="1600" spc="-10" dirty="0">
                <a:solidFill>
                  <a:srgbClr val="742017"/>
                </a:solidFill>
                <a:latin typeface="Times New Roman"/>
                <a:cs typeface="Times New Roman"/>
              </a:rPr>
              <a:t>вчителем </a:t>
            </a:r>
            <a:r>
              <a:rPr sz="1600" spc="-5" dirty="0">
                <a:solidFill>
                  <a:srgbClr val="742017"/>
                </a:solidFill>
                <a:latin typeface="Times New Roman"/>
                <a:cs typeface="Times New Roman"/>
              </a:rPr>
              <a:t>критерії оцінювання </a:t>
            </a:r>
            <a:r>
              <a:rPr sz="1600" dirty="0">
                <a:solidFill>
                  <a:srgbClr val="742017"/>
                </a:solidFill>
                <a:latin typeface="Times New Roman"/>
                <a:cs typeface="Times New Roman"/>
              </a:rPr>
              <a:t>не </a:t>
            </a:r>
            <a:r>
              <a:rPr sz="1600" spc="-15" dirty="0">
                <a:solidFill>
                  <a:srgbClr val="742017"/>
                </a:solidFill>
                <a:latin typeface="Times New Roman"/>
                <a:cs typeface="Times New Roman"/>
              </a:rPr>
              <a:t>потребують </a:t>
            </a:r>
            <a:r>
              <a:rPr sz="1600" spc="-10" dirty="0">
                <a:solidFill>
                  <a:srgbClr val="742017"/>
                </a:solidFill>
                <a:latin typeface="Times New Roman"/>
                <a:cs typeface="Times New Roman"/>
              </a:rPr>
              <a:t>затвердження </a:t>
            </a:r>
            <a:r>
              <a:rPr sz="1600" spc="-5" dirty="0">
                <a:solidFill>
                  <a:srgbClr val="742017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742017"/>
                </a:solidFill>
                <a:latin typeface="Times New Roman"/>
                <a:cs typeface="Times New Roman"/>
              </a:rPr>
              <a:t>керівництвом</a:t>
            </a:r>
            <a:r>
              <a:rPr sz="1600" spc="20" dirty="0">
                <a:solidFill>
                  <a:srgbClr val="742017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742017"/>
                </a:solidFill>
                <a:latin typeface="Times New Roman"/>
                <a:cs typeface="Times New Roman"/>
              </a:rPr>
              <a:t>закладу</a:t>
            </a:r>
            <a:r>
              <a:rPr sz="1600" spc="20" dirty="0">
                <a:solidFill>
                  <a:srgbClr val="742017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742017"/>
                </a:solidFill>
                <a:latin typeface="Times New Roman"/>
                <a:cs typeface="Times New Roman"/>
              </a:rPr>
              <a:t>освіти.</a:t>
            </a:r>
            <a:endParaRPr sz="1600">
              <a:latin typeface="Times New Roman"/>
              <a:cs typeface="Times New Roman"/>
            </a:endParaRPr>
          </a:p>
          <a:p>
            <a:pPr marR="8255" algn="r">
              <a:lnSpc>
                <a:spcPct val="100000"/>
              </a:lnSpc>
              <a:spcBef>
                <a:spcPts val="380"/>
              </a:spcBef>
            </a:pPr>
            <a:r>
              <a:rPr sz="1600" spc="-5" dirty="0">
                <a:solidFill>
                  <a:srgbClr val="742017"/>
                </a:solidFill>
                <a:latin typeface="Times New Roman"/>
                <a:cs typeface="Times New Roman"/>
              </a:rPr>
              <a:t>Учителі</a:t>
            </a:r>
            <a:r>
              <a:rPr sz="1600" spc="40" dirty="0">
                <a:solidFill>
                  <a:srgbClr val="742017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742017"/>
                </a:solidFill>
                <a:latin typeface="Times New Roman"/>
                <a:cs typeface="Times New Roman"/>
              </a:rPr>
              <a:t>мають</a:t>
            </a:r>
            <a:r>
              <a:rPr sz="1600" spc="35" dirty="0">
                <a:solidFill>
                  <a:srgbClr val="742017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742017"/>
                </a:solidFill>
                <a:latin typeface="Times New Roman"/>
                <a:cs typeface="Times New Roman"/>
              </a:rPr>
              <a:t>систематично</a:t>
            </a:r>
            <a:r>
              <a:rPr sz="1600" spc="35" dirty="0">
                <a:solidFill>
                  <a:srgbClr val="742017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742017"/>
                </a:solidFill>
                <a:latin typeface="Times New Roman"/>
                <a:cs typeface="Times New Roman"/>
              </a:rPr>
              <a:t>інформувати</a:t>
            </a:r>
            <a:r>
              <a:rPr sz="1600" spc="50" dirty="0">
                <a:solidFill>
                  <a:srgbClr val="742017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742017"/>
                </a:solidFill>
                <a:latin typeface="Times New Roman"/>
                <a:cs typeface="Times New Roman"/>
              </a:rPr>
              <a:t>учнів</a:t>
            </a:r>
            <a:r>
              <a:rPr sz="1600" spc="35" dirty="0">
                <a:solidFill>
                  <a:srgbClr val="742017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742017"/>
                </a:solidFill>
                <a:latin typeface="Times New Roman"/>
                <a:cs typeface="Times New Roman"/>
              </a:rPr>
              <a:t>про</a:t>
            </a:r>
            <a:r>
              <a:rPr sz="1600" spc="40" dirty="0">
                <a:solidFill>
                  <a:srgbClr val="742017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742017"/>
                </a:solidFill>
                <a:latin typeface="Times New Roman"/>
                <a:cs typeface="Times New Roman"/>
              </a:rPr>
              <a:t>розроблені</a:t>
            </a:r>
            <a:r>
              <a:rPr sz="1600" spc="45" dirty="0">
                <a:solidFill>
                  <a:srgbClr val="742017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742017"/>
                </a:solidFill>
                <a:latin typeface="Times New Roman"/>
                <a:cs typeface="Times New Roman"/>
              </a:rPr>
              <a:t>критерії</a:t>
            </a:r>
            <a:endParaRPr sz="1600">
              <a:latin typeface="Times New Roman"/>
              <a:cs typeface="Times New Roman"/>
            </a:endParaRPr>
          </a:p>
          <a:p>
            <a:pPr marR="8255" algn="r">
              <a:lnSpc>
                <a:spcPct val="100000"/>
              </a:lnSpc>
              <a:spcBef>
                <a:spcPts val="385"/>
              </a:spcBef>
            </a:pPr>
            <a:r>
              <a:rPr sz="1600" spc="-5" dirty="0">
                <a:solidFill>
                  <a:srgbClr val="742017"/>
                </a:solidFill>
                <a:latin typeface="Times New Roman"/>
                <a:cs typeface="Times New Roman"/>
              </a:rPr>
              <a:t>оцінювання.</a:t>
            </a:r>
            <a:r>
              <a:rPr sz="1600" spc="345" dirty="0">
                <a:solidFill>
                  <a:srgbClr val="742017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Інформація</a:t>
            </a:r>
            <a:r>
              <a:rPr sz="1600" spc="35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про</a:t>
            </a:r>
            <a:r>
              <a:rPr sz="1600" spc="34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1401F"/>
                </a:solidFill>
                <a:latin typeface="Times New Roman"/>
                <a:cs typeface="Times New Roman"/>
              </a:rPr>
              <a:t>критерії</a:t>
            </a:r>
            <a:r>
              <a:rPr sz="1600" spc="35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оцінювання</a:t>
            </a:r>
            <a:r>
              <a:rPr sz="1600" spc="35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41401F"/>
                </a:solidFill>
                <a:latin typeface="Times New Roman"/>
                <a:cs typeface="Times New Roman"/>
              </a:rPr>
              <a:t>може</a:t>
            </a:r>
            <a:r>
              <a:rPr sz="1600" spc="33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41401F"/>
                </a:solidFill>
                <a:latin typeface="Times New Roman"/>
                <a:cs typeface="Times New Roman"/>
              </a:rPr>
              <a:t>бути</a:t>
            </a:r>
            <a:r>
              <a:rPr sz="1600" spc="34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srgbClr val="41401F"/>
                </a:solidFill>
                <a:latin typeface="Times New Roman"/>
                <a:cs typeface="Times New Roman"/>
              </a:rPr>
              <a:t>донесена</a:t>
            </a:r>
            <a:r>
              <a:rPr sz="1600" spc="35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у</a:t>
            </a:r>
            <a:r>
              <a:rPr sz="1600" spc="32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1401F"/>
                </a:solidFill>
                <a:latin typeface="Times New Roman"/>
                <a:cs typeface="Times New Roman"/>
              </a:rPr>
              <a:t>різних</a:t>
            </a:r>
            <a:endParaRPr sz="1600">
              <a:latin typeface="Times New Roman"/>
              <a:cs typeface="Times New Roman"/>
            </a:endParaRPr>
          </a:p>
          <a:p>
            <a:pPr marL="12700" marR="8890" algn="just">
              <a:lnSpc>
                <a:spcPct val="120000"/>
              </a:lnSpc>
              <a:spcBef>
                <a:spcPts val="5"/>
              </a:spcBef>
            </a:pPr>
            <a:r>
              <a:rPr sz="1600" spc="-10" dirty="0">
                <a:solidFill>
                  <a:srgbClr val="41401F"/>
                </a:solidFill>
                <a:latin typeface="Times New Roman"/>
                <a:cs typeface="Times New Roman"/>
              </a:rPr>
              <a:t>формах: 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в </a:t>
            </a:r>
            <a:r>
              <a:rPr sz="1600" dirty="0">
                <a:solidFill>
                  <a:srgbClr val="41401F"/>
                </a:solidFill>
                <a:latin typeface="Times New Roman"/>
                <a:cs typeface="Times New Roman"/>
              </a:rPr>
              <a:t>усній 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формі,</a:t>
            </a:r>
            <a:r>
              <a:rPr sz="160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41401F"/>
                </a:solidFill>
                <a:latin typeface="Times New Roman"/>
                <a:cs typeface="Times New Roman"/>
              </a:rPr>
              <a:t>шляхом</a:t>
            </a:r>
            <a:r>
              <a:rPr sz="1600" spc="-1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розміщення</a:t>
            </a:r>
            <a:r>
              <a:rPr sz="160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на інформаційному стенді</a:t>
            </a:r>
            <a:r>
              <a:rPr sz="1600" spc="39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у </a:t>
            </a:r>
            <a:r>
              <a:rPr sz="1600" dirty="0">
                <a:solidFill>
                  <a:srgbClr val="41401F"/>
                </a:solidFill>
                <a:latin typeface="Times New Roman"/>
                <a:cs typeface="Times New Roman"/>
              </a:rPr>
              <a:t>класі, </a:t>
            </a:r>
            <a:r>
              <a:rPr sz="1600" spc="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1401F"/>
                </a:solidFill>
                <a:latin typeface="Times New Roman"/>
                <a:cs typeface="Times New Roman"/>
              </a:rPr>
              <a:t>через 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інтерактивну</a:t>
            </a:r>
            <a:r>
              <a:rPr sz="1600" spc="5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41401F"/>
                </a:solidFill>
                <a:latin typeface="Times New Roman"/>
                <a:cs typeface="Times New Roman"/>
              </a:rPr>
              <a:t>інтернет-платформу,</a:t>
            </a:r>
            <a:r>
              <a:rPr sz="1600" spc="6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електронну</a:t>
            </a:r>
            <a:r>
              <a:rPr sz="1600" spc="3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40" dirty="0">
                <a:solidFill>
                  <a:srgbClr val="41401F"/>
                </a:solidFill>
                <a:latin typeface="Times New Roman"/>
                <a:cs typeface="Times New Roman"/>
              </a:rPr>
              <a:t>пошту,</a:t>
            </a:r>
            <a:r>
              <a:rPr sz="1600" spc="3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1401F"/>
                </a:solidFill>
                <a:latin typeface="Times New Roman"/>
                <a:cs typeface="Times New Roman"/>
              </a:rPr>
              <a:t>інші</a:t>
            </a:r>
            <a:r>
              <a:rPr sz="1600" spc="4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41401F"/>
                </a:solidFill>
                <a:latin typeface="Times New Roman"/>
                <a:cs typeface="Times New Roman"/>
              </a:rPr>
              <a:t>види</a:t>
            </a:r>
            <a:r>
              <a:rPr sz="1600" spc="1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41401F"/>
                </a:solidFill>
                <a:latin typeface="Times New Roman"/>
                <a:cs typeface="Times New Roman"/>
              </a:rPr>
              <a:t>комунікації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10869" y="1030604"/>
            <a:ext cx="55822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223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КРИТЕРІЇ,</a:t>
            </a:r>
            <a:r>
              <a:rPr spc="-10" dirty="0"/>
              <a:t> </a:t>
            </a:r>
            <a:r>
              <a:rPr spc="-50" dirty="0"/>
              <a:t>ПРАВИЛА</a:t>
            </a:r>
            <a:r>
              <a:rPr spc="-15" dirty="0"/>
              <a:t> </a:t>
            </a:r>
            <a:r>
              <a:rPr dirty="0"/>
              <a:t>І</a:t>
            </a:r>
            <a:r>
              <a:rPr spc="-10" dirty="0"/>
              <a:t> </a:t>
            </a:r>
            <a:r>
              <a:rPr dirty="0"/>
              <a:t>ПРОЦЕДУРИ </a:t>
            </a:r>
            <a:r>
              <a:rPr spc="5" dirty="0"/>
              <a:t> </a:t>
            </a:r>
            <a:r>
              <a:rPr spc="-20" dirty="0"/>
              <a:t>ОЦІНЮВАННЯ</a:t>
            </a:r>
            <a:r>
              <a:rPr spc="-40" dirty="0"/>
              <a:t> </a:t>
            </a:r>
            <a:r>
              <a:rPr spc="-75" dirty="0"/>
              <a:t>ЗДОБУВАЧІВ</a:t>
            </a:r>
            <a:r>
              <a:rPr spc="-30" dirty="0"/>
              <a:t> </a:t>
            </a:r>
            <a:r>
              <a:rPr dirty="0"/>
              <a:t>ОСВІТИ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868" y="1734311"/>
            <a:ext cx="8353425" cy="5096510"/>
          </a:xfrm>
          <a:custGeom>
            <a:avLst/>
            <a:gdLst/>
            <a:ahLst/>
            <a:cxnLst/>
            <a:rect l="l" t="t" r="r" b="b"/>
            <a:pathLst>
              <a:path w="8353425" h="5096509">
                <a:moveTo>
                  <a:pt x="8353044" y="0"/>
                </a:moveTo>
                <a:lnTo>
                  <a:pt x="0" y="0"/>
                </a:lnTo>
                <a:lnTo>
                  <a:pt x="0" y="5096256"/>
                </a:lnTo>
                <a:lnTo>
                  <a:pt x="8353044" y="5096256"/>
                </a:lnTo>
                <a:lnTo>
                  <a:pt x="8353044" y="0"/>
                </a:lnTo>
                <a:close/>
              </a:path>
            </a:pathLst>
          </a:custGeom>
          <a:solidFill>
            <a:srgbClr val="FFFFFF">
              <a:alpha val="5529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61008" y="2624709"/>
            <a:ext cx="16567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41401F"/>
                </a:solidFill>
                <a:latin typeface="Times New Roman"/>
                <a:cs typeface="Times New Roman"/>
              </a:rPr>
              <a:t>використовувати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61008" y="2239835"/>
            <a:ext cx="6052820" cy="68516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  <a:tabLst>
                <a:tab pos="1188720" algn="l"/>
                <a:tab pos="1644650" algn="l"/>
                <a:tab pos="2840990" algn="l"/>
                <a:tab pos="4156710" algn="l"/>
                <a:tab pos="5438140" algn="l"/>
              </a:tabLst>
            </a:pPr>
            <a:r>
              <a:rPr sz="1800" dirty="0">
                <a:solidFill>
                  <a:srgbClr val="742017"/>
                </a:solidFill>
                <a:latin typeface="Times New Roman"/>
                <a:cs typeface="Times New Roman"/>
              </a:rPr>
              <a:t>Критерій	</a:t>
            </a:r>
            <a:r>
              <a:rPr sz="1800" spc="-5" dirty="0">
                <a:solidFill>
                  <a:srgbClr val="742017"/>
                </a:solidFill>
                <a:latin typeface="Times New Roman"/>
                <a:cs typeface="Times New Roman"/>
              </a:rPr>
              <a:t>1.	</a:t>
            </a:r>
            <a:r>
              <a:rPr sz="1800" spc="-10" dirty="0">
                <a:solidFill>
                  <a:srgbClr val="41401F"/>
                </a:solidFill>
                <a:latin typeface="Times New Roman"/>
                <a:cs typeface="Times New Roman"/>
              </a:rPr>
              <a:t>Здатність	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ефективно	</a:t>
            </a:r>
            <a:r>
              <a:rPr sz="1800" spc="-15" dirty="0">
                <a:solidFill>
                  <a:srgbClr val="41401F"/>
                </a:solidFill>
                <a:latin typeface="Times New Roman"/>
                <a:cs typeface="Times New Roman"/>
              </a:rPr>
              <a:t>планувати	</a:t>
            </a:r>
            <a:r>
              <a:rPr sz="1800" spc="-5" dirty="0">
                <a:solidFill>
                  <a:srgbClr val="41401F"/>
                </a:solidFill>
                <a:latin typeface="Times New Roman"/>
                <a:cs typeface="Times New Roman"/>
              </a:rPr>
              <a:t>свою</a:t>
            </a:r>
            <a:endParaRPr sz="1800">
              <a:latin typeface="Times New Roman"/>
              <a:cs typeface="Times New Roman"/>
            </a:endParaRPr>
          </a:p>
          <a:p>
            <a:pPr marL="1837055">
              <a:lnSpc>
                <a:spcPct val="100000"/>
              </a:lnSpc>
              <a:spcBef>
                <a:spcPts val="434"/>
              </a:spcBef>
              <a:tabLst>
                <a:tab pos="2746375" algn="l"/>
                <a:tab pos="3620135" algn="l"/>
                <a:tab pos="4565015" algn="l"/>
                <a:tab pos="4988560" algn="l"/>
              </a:tabLst>
            </a:pPr>
            <a:r>
              <a:rPr sz="1800" spc="-5" dirty="0">
                <a:solidFill>
                  <a:srgbClr val="41401F"/>
                </a:solidFill>
                <a:latin typeface="Times New Roman"/>
                <a:cs typeface="Times New Roman"/>
              </a:rPr>
              <a:t>сучасні	</a:t>
            </a:r>
            <a:r>
              <a:rPr sz="1800" spc="5" dirty="0">
                <a:solidFill>
                  <a:srgbClr val="41401F"/>
                </a:solidFill>
                <a:latin typeface="Times New Roman"/>
                <a:cs typeface="Times New Roman"/>
              </a:rPr>
              <a:t>освітні	</a:t>
            </a:r>
            <a:r>
              <a:rPr sz="1800" spc="-25" dirty="0">
                <a:solidFill>
                  <a:srgbClr val="41401F"/>
                </a:solidFill>
                <a:latin typeface="Times New Roman"/>
                <a:cs typeface="Times New Roman"/>
              </a:rPr>
              <a:t>підходи	</a:t>
            </a:r>
            <a:r>
              <a:rPr sz="1800" spc="-5" dirty="0">
                <a:solidFill>
                  <a:srgbClr val="41401F"/>
                </a:solidFill>
                <a:latin typeface="Times New Roman"/>
                <a:cs typeface="Times New Roman"/>
              </a:rPr>
              <a:t>до	організації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64577" y="2239835"/>
            <a:ext cx="1078230" cy="10140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209" marR="5080" indent="-17145" algn="just">
              <a:lnSpc>
                <a:spcPct val="120000"/>
              </a:lnSpc>
              <a:spcBef>
                <a:spcPts val="105"/>
              </a:spcBef>
            </a:pPr>
            <a:r>
              <a:rPr sz="1800" spc="-5" dirty="0">
                <a:solidFill>
                  <a:srgbClr val="41401F"/>
                </a:solidFill>
                <a:latin typeface="Times New Roman"/>
                <a:cs typeface="Times New Roman"/>
              </a:rPr>
              <a:t>д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іяль</a:t>
            </a:r>
            <a:r>
              <a:rPr sz="1800" spc="-10" dirty="0">
                <a:solidFill>
                  <a:srgbClr val="41401F"/>
                </a:solidFill>
                <a:latin typeface="Times New Roman"/>
                <a:cs typeface="Times New Roman"/>
              </a:rPr>
              <a:t>н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і</a:t>
            </a:r>
            <a:r>
              <a:rPr sz="1800" spc="5" dirty="0">
                <a:solidFill>
                  <a:srgbClr val="41401F"/>
                </a:solidFill>
                <a:latin typeface="Times New Roman"/>
                <a:cs typeface="Times New Roman"/>
              </a:rPr>
              <a:t>с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ть,  </a:t>
            </a:r>
            <a:r>
              <a:rPr sz="1800" spc="45" dirty="0">
                <a:solidFill>
                  <a:srgbClr val="41401F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с</a:t>
            </a:r>
            <a:r>
              <a:rPr sz="1800" spc="5" dirty="0">
                <a:solidFill>
                  <a:srgbClr val="41401F"/>
                </a:solidFill>
                <a:latin typeface="Times New Roman"/>
                <a:cs typeface="Times New Roman"/>
              </a:rPr>
              <a:t>в</a:t>
            </a:r>
            <a:r>
              <a:rPr sz="1800" spc="-10" dirty="0">
                <a:solidFill>
                  <a:srgbClr val="41401F"/>
                </a:solidFill>
                <a:latin typeface="Times New Roman"/>
                <a:cs typeface="Times New Roman"/>
              </a:rPr>
              <a:t>і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тньо</a:t>
            </a:r>
            <a:r>
              <a:rPr sz="1800" spc="-45" dirty="0">
                <a:solidFill>
                  <a:srgbClr val="41401F"/>
                </a:solidFill>
                <a:latin typeface="Times New Roman"/>
                <a:cs typeface="Times New Roman"/>
              </a:rPr>
              <a:t>г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о  </a:t>
            </a:r>
            <a:r>
              <a:rPr sz="1800" spc="-25" dirty="0">
                <a:solidFill>
                  <a:srgbClr val="41401F"/>
                </a:solidFill>
                <a:latin typeface="Times New Roman"/>
                <a:cs typeface="Times New Roman"/>
              </a:rPr>
              <a:t>здобувачів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61008" y="2899028"/>
            <a:ext cx="6109970" cy="683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  <a:tabLst>
                <a:tab pos="956944" algn="l"/>
                <a:tab pos="1198245" algn="l"/>
                <a:tab pos="1976755" algn="l"/>
                <a:tab pos="3316604" algn="l"/>
                <a:tab pos="4427855" algn="l"/>
              </a:tabLst>
            </a:pPr>
            <a:r>
              <a:rPr sz="1800" spc="-5" dirty="0">
                <a:solidFill>
                  <a:srgbClr val="41401F"/>
                </a:solidFill>
                <a:latin typeface="Times New Roman"/>
                <a:cs typeface="Times New Roman"/>
              </a:rPr>
              <a:t>про</a:t>
            </a:r>
            <a:r>
              <a:rPr sz="1800" spc="-10" dirty="0">
                <a:solidFill>
                  <a:srgbClr val="41401F"/>
                </a:solidFill>
                <a:latin typeface="Times New Roman"/>
                <a:cs typeface="Times New Roman"/>
              </a:rPr>
              <a:t>ц</a:t>
            </a:r>
            <a:r>
              <a:rPr sz="1800" spc="50" dirty="0">
                <a:solidFill>
                  <a:srgbClr val="41401F"/>
                </a:solidFill>
                <a:latin typeface="Times New Roman"/>
                <a:cs typeface="Times New Roman"/>
              </a:rPr>
              <a:t>е</a:t>
            </a:r>
            <a:r>
              <a:rPr sz="1800" spc="-35" dirty="0">
                <a:solidFill>
                  <a:srgbClr val="41401F"/>
                </a:solidFill>
                <a:latin typeface="Times New Roman"/>
                <a:cs typeface="Times New Roman"/>
              </a:rPr>
              <a:t>с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у	з	ме</a:t>
            </a:r>
            <a:r>
              <a:rPr sz="1800" spc="-25" dirty="0">
                <a:solidFill>
                  <a:srgbClr val="41401F"/>
                </a:solidFill>
                <a:latin typeface="Times New Roman"/>
                <a:cs typeface="Times New Roman"/>
              </a:rPr>
              <a:t>т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ою	фо</a:t>
            </a:r>
            <a:r>
              <a:rPr sz="1800" spc="-30" dirty="0">
                <a:solidFill>
                  <a:srgbClr val="41401F"/>
                </a:solidFill>
                <a:latin typeface="Times New Roman"/>
                <a:cs typeface="Times New Roman"/>
              </a:rPr>
              <a:t>р</a:t>
            </a:r>
            <a:r>
              <a:rPr sz="1800" spc="-15" dirty="0">
                <a:solidFill>
                  <a:srgbClr val="41401F"/>
                </a:solidFill>
                <a:latin typeface="Times New Roman"/>
                <a:cs typeface="Times New Roman"/>
              </a:rPr>
              <a:t>м</a:t>
            </a:r>
            <a:r>
              <a:rPr sz="1800" spc="20" dirty="0">
                <a:solidFill>
                  <a:srgbClr val="41401F"/>
                </a:solidFill>
                <a:latin typeface="Times New Roman"/>
                <a:cs typeface="Times New Roman"/>
              </a:rPr>
              <a:t>у</a:t>
            </a:r>
            <a:r>
              <a:rPr sz="1800" spc="-35" dirty="0">
                <a:solidFill>
                  <a:srgbClr val="41401F"/>
                </a:solidFill>
                <a:latin typeface="Times New Roman"/>
                <a:cs typeface="Times New Roman"/>
              </a:rPr>
              <a:t>в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ання	кл</a:t>
            </a:r>
            <a:r>
              <a:rPr sz="1800" spc="-70" dirty="0">
                <a:solidFill>
                  <a:srgbClr val="41401F"/>
                </a:solidFill>
                <a:latin typeface="Times New Roman"/>
                <a:cs typeface="Times New Roman"/>
              </a:rPr>
              <a:t>ю</a:t>
            </a:r>
            <a:r>
              <a:rPr sz="1800" spc="-10" dirty="0">
                <a:solidFill>
                  <a:srgbClr val="41401F"/>
                </a:solidFill>
                <a:latin typeface="Times New Roman"/>
                <a:cs typeface="Times New Roman"/>
              </a:rPr>
              <a:t>ч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ових	</a:t>
            </a:r>
            <a:r>
              <a:rPr sz="1800" spc="-100" dirty="0">
                <a:solidFill>
                  <a:srgbClr val="41401F"/>
                </a:solidFill>
                <a:latin typeface="Times New Roman"/>
                <a:cs typeface="Times New Roman"/>
              </a:rPr>
              <a:t>к</a:t>
            </a:r>
            <a:r>
              <a:rPr sz="1800" spc="-40" dirty="0">
                <a:solidFill>
                  <a:srgbClr val="41401F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мпе</a:t>
            </a:r>
            <a:r>
              <a:rPr sz="1800" spc="5" dirty="0">
                <a:solidFill>
                  <a:srgbClr val="41401F"/>
                </a:solidFill>
                <a:latin typeface="Times New Roman"/>
                <a:cs typeface="Times New Roman"/>
              </a:rPr>
              <a:t>т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ен</a:t>
            </a:r>
            <a:r>
              <a:rPr sz="1800" spc="5" dirty="0">
                <a:solidFill>
                  <a:srgbClr val="41401F"/>
                </a:solidFill>
                <a:latin typeface="Times New Roman"/>
                <a:cs typeface="Times New Roman"/>
              </a:rPr>
              <a:t>т</a:t>
            </a:r>
            <a:r>
              <a:rPr sz="1800" spc="-5" dirty="0">
                <a:solidFill>
                  <a:srgbClr val="41401F"/>
                </a:solidFill>
                <a:latin typeface="Times New Roman"/>
                <a:cs typeface="Times New Roman"/>
              </a:rPr>
              <a:t>н</a:t>
            </a:r>
            <a:r>
              <a:rPr sz="1800" spc="40" dirty="0">
                <a:solidFill>
                  <a:srgbClr val="41401F"/>
                </a:solidFill>
                <a:latin typeface="Times New Roman"/>
                <a:cs typeface="Times New Roman"/>
              </a:rPr>
              <a:t>о</a:t>
            </a:r>
            <a:r>
              <a:rPr sz="1800" spc="-10" dirty="0">
                <a:solidFill>
                  <a:srgbClr val="41401F"/>
                </a:solidFill>
                <a:latin typeface="Times New Roman"/>
                <a:cs typeface="Times New Roman"/>
              </a:rPr>
              <a:t>с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тей  </a:t>
            </a:r>
            <a:r>
              <a:rPr sz="1800" spc="5" dirty="0">
                <a:solidFill>
                  <a:srgbClr val="41401F"/>
                </a:solidFill>
                <a:latin typeface="Times New Roman"/>
                <a:cs typeface="Times New Roman"/>
              </a:rPr>
              <a:t>освіти.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61008" y="3561270"/>
            <a:ext cx="7282180" cy="26924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algn="just">
              <a:lnSpc>
                <a:spcPct val="120900"/>
              </a:lnSpc>
              <a:spcBef>
                <a:spcPts val="50"/>
              </a:spcBef>
            </a:pPr>
            <a:r>
              <a:rPr sz="1800" dirty="0">
                <a:solidFill>
                  <a:srgbClr val="742017"/>
                </a:solidFill>
                <a:latin typeface="Times New Roman"/>
                <a:cs typeface="Times New Roman"/>
              </a:rPr>
              <a:t>Критерій</a:t>
            </a:r>
            <a:r>
              <a:rPr sz="1800" spc="5" dirty="0">
                <a:solidFill>
                  <a:srgbClr val="742017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742017"/>
                </a:solidFill>
                <a:latin typeface="Times New Roman"/>
                <a:cs typeface="Times New Roman"/>
              </a:rPr>
              <a:t>2</a:t>
            </a:r>
            <a:r>
              <a:rPr sz="1800" spc="-10" dirty="0">
                <a:solidFill>
                  <a:srgbClr val="41401F"/>
                </a:solidFill>
                <a:latin typeface="Times New Roman"/>
                <a:cs typeface="Times New Roman"/>
              </a:rPr>
              <a:t>.</a:t>
            </a:r>
            <a:r>
              <a:rPr sz="1800" spc="-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Постійне</a:t>
            </a:r>
            <a:r>
              <a:rPr sz="1800" spc="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1401F"/>
                </a:solidFill>
                <a:latin typeface="Times New Roman"/>
                <a:cs typeface="Times New Roman"/>
              </a:rPr>
              <a:t>підвищення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1401F"/>
                </a:solidFill>
                <a:latin typeface="Times New Roman"/>
                <a:cs typeface="Times New Roman"/>
              </a:rPr>
              <a:t>професійного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1401F"/>
                </a:solidFill>
                <a:latin typeface="Times New Roman"/>
                <a:cs typeface="Times New Roman"/>
              </a:rPr>
              <a:t>рівня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 і</a:t>
            </a:r>
            <a:r>
              <a:rPr sz="1800" spc="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1401F"/>
                </a:solidFill>
                <a:latin typeface="Times New Roman"/>
                <a:cs typeface="Times New Roman"/>
              </a:rPr>
              <a:t>педагогічної </a:t>
            </a:r>
            <a:r>
              <a:rPr sz="1800" spc="-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майстерності</a:t>
            </a:r>
            <a:r>
              <a:rPr sz="1800" spc="-3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1401F"/>
                </a:solidFill>
                <a:latin typeface="Times New Roman"/>
                <a:cs typeface="Times New Roman"/>
              </a:rPr>
              <a:t>педагогічних</a:t>
            </a:r>
            <a:r>
              <a:rPr sz="1800" spc="-2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1401F"/>
                </a:solidFill>
                <a:latin typeface="Times New Roman"/>
                <a:cs typeface="Times New Roman"/>
              </a:rPr>
              <a:t>працівників</a:t>
            </a:r>
            <a:r>
              <a:rPr sz="2000" spc="-5" dirty="0">
                <a:solidFill>
                  <a:srgbClr val="41401F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20000"/>
              </a:lnSpc>
              <a:spcBef>
                <a:spcPts val="30"/>
              </a:spcBef>
            </a:pPr>
            <a:r>
              <a:rPr sz="1800" dirty="0">
                <a:solidFill>
                  <a:srgbClr val="742017"/>
                </a:solidFill>
                <a:latin typeface="Times New Roman"/>
                <a:cs typeface="Times New Roman"/>
              </a:rPr>
              <a:t>Критерій </a:t>
            </a:r>
            <a:r>
              <a:rPr sz="1800" spc="-10" dirty="0">
                <a:solidFill>
                  <a:srgbClr val="742017"/>
                </a:solidFill>
                <a:latin typeface="Times New Roman"/>
                <a:cs typeface="Times New Roman"/>
              </a:rPr>
              <a:t>3</a:t>
            </a:r>
            <a:r>
              <a:rPr sz="1800" spc="-10" dirty="0">
                <a:solidFill>
                  <a:srgbClr val="41401F"/>
                </a:solidFill>
                <a:latin typeface="Times New Roman"/>
                <a:cs typeface="Times New Roman"/>
              </a:rPr>
              <a:t>. </a:t>
            </a:r>
            <a:r>
              <a:rPr sz="1800" spc="-15" dirty="0">
                <a:solidFill>
                  <a:srgbClr val="41401F"/>
                </a:solidFill>
                <a:latin typeface="Times New Roman"/>
                <a:cs typeface="Times New Roman"/>
              </a:rPr>
              <a:t>Налагодження </a:t>
            </a:r>
            <a:r>
              <a:rPr sz="1800" spc="-5" dirty="0">
                <a:solidFill>
                  <a:srgbClr val="41401F"/>
                </a:solidFill>
                <a:latin typeface="Times New Roman"/>
                <a:cs typeface="Times New Roman"/>
              </a:rPr>
              <a:t>співпраці зі </a:t>
            </a:r>
            <a:r>
              <a:rPr sz="1800" spc="-25" dirty="0">
                <a:solidFill>
                  <a:srgbClr val="41401F"/>
                </a:solidFill>
                <a:latin typeface="Times New Roman"/>
                <a:cs typeface="Times New Roman"/>
              </a:rPr>
              <a:t>здобувачами </a:t>
            </a:r>
            <a:r>
              <a:rPr sz="1800" spc="5" dirty="0">
                <a:solidFill>
                  <a:srgbClr val="41401F"/>
                </a:solidFill>
                <a:latin typeface="Times New Roman"/>
                <a:cs typeface="Times New Roman"/>
              </a:rPr>
              <a:t>освіти, 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їх </a:t>
            </a:r>
            <a:r>
              <a:rPr sz="1800" spc="-10" dirty="0">
                <a:solidFill>
                  <a:srgbClr val="41401F"/>
                </a:solidFill>
                <a:latin typeface="Times New Roman"/>
                <a:cs typeface="Times New Roman"/>
              </a:rPr>
              <a:t>батьками, </a:t>
            </a:r>
            <a:r>
              <a:rPr sz="1800" spc="-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1401F"/>
                </a:solidFill>
                <a:latin typeface="Times New Roman"/>
                <a:cs typeface="Times New Roman"/>
              </a:rPr>
              <a:t>працівниками </a:t>
            </a:r>
            <a:r>
              <a:rPr sz="1800" spc="-5" dirty="0">
                <a:solidFill>
                  <a:srgbClr val="41401F"/>
                </a:solidFill>
                <a:latin typeface="Times New Roman"/>
                <a:cs typeface="Times New Roman"/>
              </a:rPr>
              <a:t>закладу </a:t>
            </a:r>
            <a:r>
              <a:rPr sz="1800" spc="5" dirty="0">
                <a:solidFill>
                  <a:srgbClr val="41401F"/>
                </a:solidFill>
                <a:latin typeface="Times New Roman"/>
                <a:cs typeface="Times New Roman"/>
              </a:rPr>
              <a:t>освіти, </a:t>
            </a:r>
            <a:r>
              <a:rPr sz="1800" spc="-5" dirty="0">
                <a:solidFill>
                  <a:srgbClr val="41401F"/>
                </a:solidFill>
                <a:latin typeface="Times New Roman"/>
                <a:cs typeface="Times New Roman"/>
              </a:rPr>
              <a:t>створення </a:t>
            </a:r>
            <a:r>
              <a:rPr sz="1800" spc="-10" dirty="0">
                <a:solidFill>
                  <a:srgbClr val="41401F"/>
                </a:solidFill>
                <a:latin typeface="Times New Roman"/>
                <a:cs typeface="Times New Roman"/>
              </a:rPr>
              <a:t>сприятливих </a:t>
            </a:r>
            <a:r>
              <a:rPr sz="1800" spc="-5" dirty="0">
                <a:solidFill>
                  <a:srgbClr val="41401F"/>
                </a:solidFill>
                <a:latin typeface="Times New Roman"/>
                <a:cs typeface="Times New Roman"/>
              </a:rPr>
              <a:t>умов </a:t>
            </a:r>
            <a:r>
              <a:rPr sz="1800" spc="-10" dirty="0">
                <a:solidFill>
                  <a:srgbClr val="41401F"/>
                </a:solidFill>
                <a:latin typeface="Times New Roman"/>
                <a:cs typeface="Times New Roman"/>
              </a:rPr>
              <a:t>для </a:t>
            </a:r>
            <a:r>
              <a:rPr sz="1800" spc="-20" dirty="0">
                <a:solidFill>
                  <a:srgbClr val="41401F"/>
                </a:solidFill>
                <a:latin typeface="Times New Roman"/>
                <a:cs typeface="Times New Roman"/>
              </a:rPr>
              <a:t>здобуття </a:t>
            </a:r>
            <a:r>
              <a:rPr sz="1800" spc="-1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41401F"/>
                </a:solidFill>
                <a:latin typeface="Times New Roman"/>
                <a:cs typeface="Times New Roman"/>
              </a:rPr>
              <a:t>освіти</a:t>
            </a:r>
            <a:endParaRPr sz="1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20000"/>
              </a:lnSpc>
              <a:spcBef>
                <a:spcPts val="5"/>
              </a:spcBef>
            </a:pPr>
            <a:r>
              <a:rPr sz="1800" dirty="0">
                <a:solidFill>
                  <a:srgbClr val="742017"/>
                </a:solidFill>
                <a:latin typeface="Times New Roman"/>
                <a:cs typeface="Times New Roman"/>
              </a:rPr>
              <a:t>Критерій 4. </a:t>
            </a:r>
            <a:r>
              <a:rPr sz="1800" spc="-5" dirty="0">
                <a:solidFill>
                  <a:srgbClr val="41401F"/>
                </a:solidFill>
                <a:latin typeface="Times New Roman"/>
                <a:cs typeface="Times New Roman"/>
              </a:rPr>
              <a:t>Організація </a:t>
            </a:r>
            <a:r>
              <a:rPr sz="1800" spc="-10" dirty="0">
                <a:solidFill>
                  <a:srgbClr val="41401F"/>
                </a:solidFill>
                <a:latin typeface="Times New Roman"/>
                <a:cs typeface="Times New Roman"/>
              </a:rPr>
              <a:t>педагогічної 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діяльності </a:t>
            </a:r>
            <a:r>
              <a:rPr sz="1800" spc="10" dirty="0">
                <a:solidFill>
                  <a:srgbClr val="41401F"/>
                </a:solidFill>
                <a:latin typeface="Times New Roman"/>
                <a:cs typeface="Times New Roman"/>
              </a:rPr>
              <a:t>та </a:t>
            </a:r>
            <a:r>
              <a:rPr sz="1800" spc="-15" dirty="0">
                <a:solidFill>
                  <a:srgbClr val="41401F"/>
                </a:solidFill>
                <a:latin typeface="Times New Roman"/>
                <a:cs typeface="Times New Roman"/>
              </a:rPr>
              <a:t>навчання </a:t>
            </a:r>
            <a:r>
              <a:rPr sz="1800" spc="-25" dirty="0">
                <a:solidFill>
                  <a:srgbClr val="41401F"/>
                </a:solidFill>
                <a:latin typeface="Times New Roman"/>
                <a:cs typeface="Times New Roman"/>
              </a:rPr>
              <a:t>здобувачів </a:t>
            </a:r>
            <a:r>
              <a:rPr sz="1800" spc="-2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41401F"/>
                </a:solidFill>
                <a:latin typeface="Times New Roman"/>
                <a:cs typeface="Times New Roman"/>
              </a:rPr>
              <a:t>освіти</a:t>
            </a:r>
            <a:r>
              <a:rPr sz="1800" spc="-2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1401F"/>
                </a:solidFill>
                <a:latin typeface="Times New Roman"/>
                <a:cs typeface="Times New Roman"/>
              </a:rPr>
              <a:t>на</a:t>
            </a:r>
            <a:r>
              <a:rPr sz="1800" spc="1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засадах</a:t>
            </a:r>
            <a:r>
              <a:rPr sz="1800" spc="-1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1401F"/>
                </a:solidFill>
                <a:latin typeface="Times New Roman"/>
                <a:cs typeface="Times New Roman"/>
              </a:rPr>
              <a:t>академічної</a:t>
            </a:r>
            <a:r>
              <a:rPr sz="1800" spc="-2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доброчесності.</a:t>
            </a: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430"/>
              </a:spcBef>
            </a:pPr>
            <a:r>
              <a:rPr sz="1800" dirty="0">
                <a:solidFill>
                  <a:srgbClr val="742017"/>
                </a:solidFill>
                <a:latin typeface="Times New Roman"/>
                <a:cs typeface="Times New Roman"/>
              </a:rPr>
              <a:t>Критерій</a:t>
            </a:r>
            <a:r>
              <a:rPr sz="1800" spc="-10" dirty="0">
                <a:solidFill>
                  <a:srgbClr val="742017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742017"/>
                </a:solidFill>
                <a:latin typeface="Times New Roman"/>
                <a:cs typeface="Times New Roman"/>
              </a:rPr>
              <a:t>5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. </a:t>
            </a:r>
            <a:r>
              <a:rPr sz="1800" spc="-15" dirty="0">
                <a:solidFill>
                  <a:srgbClr val="41401F"/>
                </a:solidFill>
                <a:latin typeface="Times New Roman"/>
                <a:cs typeface="Times New Roman"/>
              </a:rPr>
              <a:t>Результативність </a:t>
            </a:r>
            <a:r>
              <a:rPr sz="1800" spc="-5" dirty="0">
                <a:solidFill>
                  <a:srgbClr val="41401F"/>
                </a:solidFill>
                <a:latin typeface="Times New Roman"/>
                <a:cs typeface="Times New Roman"/>
              </a:rPr>
              <a:t>освітнього</a:t>
            </a:r>
            <a:r>
              <a:rPr sz="1800" spc="-1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процесу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12114" y="1157096"/>
            <a:ext cx="771715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КРИТЕРІЇ, </a:t>
            </a:r>
            <a:r>
              <a:rPr spc="-50" dirty="0"/>
              <a:t>ПРАВИЛА </a:t>
            </a:r>
            <a:r>
              <a:rPr dirty="0"/>
              <a:t>І ПРОЦЕДУРИ </a:t>
            </a:r>
            <a:r>
              <a:rPr spc="-20" dirty="0"/>
              <a:t>ОЦІНЮВАННЯ </a:t>
            </a:r>
            <a:r>
              <a:rPr spc="-585" dirty="0"/>
              <a:t> </a:t>
            </a:r>
            <a:r>
              <a:rPr spc="-5" dirty="0"/>
              <a:t>ПЕДАГОГІЧНОЇ</a:t>
            </a:r>
            <a:r>
              <a:rPr spc="-35" dirty="0"/>
              <a:t> </a:t>
            </a:r>
            <a:r>
              <a:rPr dirty="0"/>
              <a:t>ДІЯЛЬНОСТІ </a:t>
            </a:r>
            <a:r>
              <a:rPr spc="-5" dirty="0"/>
              <a:t>ПЕДАГОГІЧНИХ</a:t>
            </a:r>
          </a:p>
          <a:p>
            <a:pPr marL="3175" algn="ctr">
              <a:lnSpc>
                <a:spcPct val="100000"/>
              </a:lnSpc>
            </a:pPr>
            <a:r>
              <a:rPr spc="-35" dirty="0"/>
              <a:t>ПРАЦІВНИКІВ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45463"/>
            <a:ext cx="8928100" cy="5812790"/>
          </a:xfrm>
          <a:custGeom>
            <a:avLst/>
            <a:gdLst/>
            <a:ahLst/>
            <a:cxnLst/>
            <a:rect l="l" t="t" r="r" b="b"/>
            <a:pathLst>
              <a:path w="8928100" h="5812790">
                <a:moveTo>
                  <a:pt x="8927592" y="0"/>
                </a:moveTo>
                <a:lnTo>
                  <a:pt x="0" y="0"/>
                </a:lnTo>
                <a:lnTo>
                  <a:pt x="0" y="5812536"/>
                </a:lnTo>
                <a:lnTo>
                  <a:pt x="8927592" y="5812536"/>
                </a:lnTo>
                <a:lnTo>
                  <a:pt x="8927592" y="0"/>
                </a:lnTo>
                <a:close/>
              </a:path>
            </a:pathLst>
          </a:custGeom>
          <a:solidFill>
            <a:srgbClr val="FFFFFF">
              <a:alpha val="5529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0000"/>
              </a:lnSpc>
              <a:spcBef>
                <a:spcPts val="100"/>
              </a:spcBef>
            </a:pPr>
            <a:r>
              <a:rPr dirty="0">
                <a:solidFill>
                  <a:srgbClr val="742017"/>
                </a:solidFill>
              </a:rPr>
              <a:t>Вимога</a:t>
            </a:r>
            <a:r>
              <a:rPr spc="5" dirty="0">
                <a:solidFill>
                  <a:srgbClr val="742017"/>
                </a:solidFill>
              </a:rPr>
              <a:t> </a:t>
            </a:r>
            <a:r>
              <a:rPr dirty="0">
                <a:solidFill>
                  <a:srgbClr val="742017"/>
                </a:solidFill>
              </a:rPr>
              <a:t>1.</a:t>
            </a:r>
            <a:r>
              <a:rPr spc="5" dirty="0">
                <a:solidFill>
                  <a:srgbClr val="742017"/>
                </a:solidFill>
              </a:rPr>
              <a:t> </a:t>
            </a:r>
            <a:r>
              <a:rPr spc="-5" dirty="0"/>
              <a:t>Наявність</a:t>
            </a:r>
            <a:r>
              <a:rPr dirty="0"/>
              <a:t> </a:t>
            </a:r>
            <a:r>
              <a:rPr spc="-5" dirty="0"/>
              <a:t>стратегії</a:t>
            </a:r>
            <a:r>
              <a:rPr dirty="0"/>
              <a:t> </a:t>
            </a:r>
            <a:r>
              <a:rPr spc="-5" dirty="0"/>
              <a:t>розвитку</a:t>
            </a:r>
            <a:r>
              <a:rPr dirty="0"/>
              <a:t> </a:t>
            </a:r>
            <a:r>
              <a:rPr spc="5" dirty="0"/>
              <a:t>та</a:t>
            </a:r>
            <a:r>
              <a:rPr spc="10" dirty="0"/>
              <a:t> </a:t>
            </a:r>
            <a:r>
              <a:rPr dirty="0"/>
              <a:t>системи</a:t>
            </a:r>
            <a:r>
              <a:rPr spc="5" dirty="0"/>
              <a:t> </a:t>
            </a:r>
            <a:r>
              <a:rPr spc="-10" dirty="0"/>
              <a:t>планування</a:t>
            </a:r>
            <a:r>
              <a:rPr spc="-5" dirty="0"/>
              <a:t> </a:t>
            </a:r>
            <a:r>
              <a:rPr dirty="0"/>
              <a:t>діяльності </a:t>
            </a:r>
            <a:r>
              <a:rPr spc="5" dirty="0"/>
              <a:t> </a:t>
            </a:r>
            <a:r>
              <a:rPr spc="-20" dirty="0"/>
              <a:t>закладу, </a:t>
            </a:r>
            <a:r>
              <a:rPr spc="-5" dirty="0"/>
              <a:t>моніторинг</a:t>
            </a:r>
            <a:r>
              <a:rPr spc="-15" dirty="0"/>
              <a:t> виконання</a:t>
            </a:r>
            <a:r>
              <a:rPr dirty="0"/>
              <a:t> поставлених</a:t>
            </a:r>
            <a:r>
              <a:rPr spc="-15" dirty="0"/>
              <a:t> </a:t>
            </a:r>
            <a:r>
              <a:rPr spc="-5" dirty="0"/>
              <a:t>цілей</a:t>
            </a:r>
            <a:r>
              <a:rPr spc="5" dirty="0"/>
              <a:t> </a:t>
            </a:r>
            <a:r>
              <a:rPr dirty="0"/>
              <a:t>і</a:t>
            </a:r>
            <a:r>
              <a:rPr spc="-5" dirty="0"/>
              <a:t> </a:t>
            </a:r>
            <a:r>
              <a:rPr spc="-10" dirty="0"/>
              <a:t>завдань</a:t>
            </a:r>
          </a:p>
          <a:p>
            <a:pPr marL="12700" marR="5080" algn="just">
              <a:lnSpc>
                <a:spcPct val="120000"/>
              </a:lnSpc>
            </a:pPr>
            <a:r>
              <a:rPr dirty="0">
                <a:solidFill>
                  <a:srgbClr val="742017"/>
                </a:solidFill>
              </a:rPr>
              <a:t>Вимога </a:t>
            </a:r>
            <a:r>
              <a:rPr spc="-5" dirty="0">
                <a:solidFill>
                  <a:srgbClr val="742017"/>
                </a:solidFill>
              </a:rPr>
              <a:t>2. </a:t>
            </a:r>
            <a:r>
              <a:rPr spc="-10" dirty="0"/>
              <a:t>Формування </a:t>
            </a:r>
            <a:r>
              <a:rPr dirty="0"/>
              <a:t>відносин довіри, прозорості, </a:t>
            </a:r>
            <a:r>
              <a:rPr spc="-5" dirty="0"/>
              <a:t>дотримання етичних </a:t>
            </a:r>
            <a:r>
              <a:rPr spc="-10" dirty="0"/>
              <a:t>норм. </a:t>
            </a:r>
            <a:r>
              <a:rPr spc="-5" dirty="0"/>
              <a:t> </a:t>
            </a:r>
            <a:r>
              <a:rPr dirty="0">
                <a:solidFill>
                  <a:srgbClr val="742017"/>
                </a:solidFill>
              </a:rPr>
              <a:t>Вимога 3. </a:t>
            </a:r>
            <a:r>
              <a:rPr spc="-5" dirty="0"/>
              <a:t>Ефективність </a:t>
            </a:r>
            <a:r>
              <a:rPr spc="-10" dirty="0"/>
              <a:t>кадрової політики </a:t>
            </a:r>
            <a:r>
              <a:rPr spc="10" dirty="0"/>
              <a:t>та </a:t>
            </a:r>
            <a:r>
              <a:rPr spc="-10" dirty="0"/>
              <a:t>забезпечення </a:t>
            </a:r>
            <a:r>
              <a:rPr spc="-5" dirty="0"/>
              <a:t>можливостей </a:t>
            </a:r>
            <a:r>
              <a:rPr dirty="0"/>
              <a:t>для </a:t>
            </a:r>
            <a:r>
              <a:rPr spc="5" dirty="0"/>
              <a:t> </a:t>
            </a:r>
            <a:r>
              <a:rPr spc="-5" dirty="0"/>
              <a:t>професійного</a:t>
            </a:r>
            <a:r>
              <a:rPr spc="-20" dirty="0"/>
              <a:t> </a:t>
            </a:r>
            <a:r>
              <a:rPr spc="-5" dirty="0"/>
              <a:t>розвитку</a:t>
            </a:r>
            <a:r>
              <a:rPr spc="5" dirty="0"/>
              <a:t> </a:t>
            </a:r>
            <a:r>
              <a:rPr spc="-10" dirty="0"/>
              <a:t>педагогічних</a:t>
            </a:r>
            <a:r>
              <a:rPr spc="-20" dirty="0"/>
              <a:t> </a:t>
            </a:r>
            <a:r>
              <a:rPr spc="-5" dirty="0"/>
              <a:t>працівників.</a:t>
            </a:r>
          </a:p>
          <a:p>
            <a:pPr marL="12700">
              <a:lnSpc>
                <a:spcPct val="100000"/>
              </a:lnSpc>
              <a:spcBef>
                <a:spcPts val="430"/>
              </a:spcBef>
              <a:tabLst>
                <a:tab pos="913130" algn="l"/>
                <a:tab pos="1252855" algn="l"/>
                <a:tab pos="2567305" algn="l"/>
                <a:tab pos="3772535" algn="l"/>
                <a:tab pos="4737735" algn="l"/>
                <a:tab pos="5132070" algn="l"/>
                <a:tab pos="6029960" algn="l"/>
              </a:tabLst>
            </a:pPr>
            <a:r>
              <a:rPr dirty="0">
                <a:solidFill>
                  <a:srgbClr val="742017"/>
                </a:solidFill>
              </a:rPr>
              <a:t>Вимога	</a:t>
            </a:r>
            <a:r>
              <a:rPr spc="-10" dirty="0">
                <a:solidFill>
                  <a:srgbClr val="742017"/>
                </a:solidFill>
              </a:rPr>
              <a:t>4.	</a:t>
            </a:r>
            <a:r>
              <a:rPr spc="-5" dirty="0"/>
              <a:t>Організація	освітнього	процесу	на	</a:t>
            </a:r>
            <a:r>
              <a:rPr dirty="0"/>
              <a:t>засадах	</a:t>
            </a:r>
            <a:r>
              <a:rPr spc="-20" dirty="0"/>
              <a:t>людиноцентризму,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pc="-10" dirty="0"/>
              <a:t>прийняття</a:t>
            </a:r>
            <a:r>
              <a:rPr spc="95" dirty="0"/>
              <a:t> </a:t>
            </a:r>
            <a:r>
              <a:rPr spc="-5" dirty="0"/>
              <a:t>управлінських</a:t>
            </a:r>
            <a:r>
              <a:rPr spc="114" dirty="0"/>
              <a:t> </a:t>
            </a:r>
            <a:r>
              <a:rPr spc="-5" dirty="0"/>
              <a:t>рішень</a:t>
            </a:r>
            <a:r>
              <a:rPr spc="100" dirty="0"/>
              <a:t> </a:t>
            </a:r>
            <a:r>
              <a:rPr spc="-5" dirty="0"/>
              <a:t>на</a:t>
            </a:r>
            <a:r>
              <a:rPr spc="114" dirty="0"/>
              <a:t> </a:t>
            </a:r>
            <a:r>
              <a:rPr spc="5" dirty="0"/>
              <a:t>основі</a:t>
            </a:r>
            <a:r>
              <a:rPr spc="114" dirty="0"/>
              <a:t> </a:t>
            </a:r>
            <a:r>
              <a:rPr spc="-10" dirty="0"/>
              <a:t>конструктивної</a:t>
            </a:r>
            <a:r>
              <a:rPr spc="95" dirty="0"/>
              <a:t> </a:t>
            </a:r>
            <a:r>
              <a:rPr spc="-5" dirty="0"/>
              <a:t>співпраці</a:t>
            </a:r>
            <a:r>
              <a:rPr spc="105" dirty="0"/>
              <a:t> </a:t>
            </a:r>
            <a:r>
              <a:rPr spc="-5" dirty="0"/>
              <a:t>учасників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pc="-5" dirty="0"/>
              <a:t>освітнього</a:t>
            </a:r>
            <a:r>
              <a:rPr dirty="0"/>
              <a:t> </a:t>
            </a:r>
            <a:r>
              <a:rPr spc="-20" dirty="0"/>
              <a:t>процесу,</a:t>
            </a:r>
            <a:r>
              <a:rPr spc="-30" dirty="0"/>
              <a:t> </a:t>
            </a:r>
            <a:r>
              <a:rPr spc="-10" dirty="0"/>
              <a:t>взаємодія</a:t>
            </a:r>
            <a:r>
              <a:rPr dirty="0"/>
              <a:t> закладу </a:t>
            </a:r>
            <a:r>
              <a:rPr spc="5" dirty="0"/>
              <a:t>освіти</a:t>
            </a:r>
            <a:r>
              <a:rPr dirty="0"/>
              <a:t> з</a:t>
            </a:r>
            <a:r>
              <a:rPr spc="-5" dirty="0"/>
              <a:t> місцевою</a:t>
            </a:r>
            <a:r>
              <a:rPr dirty="0"/>
              <a:t> </a:t>
            </a:r>
            <a:r>
              <a:rPr spc="-10" dirty="0"/>
              <a:t>громадою.</a:t>
            </a:r>
          </a:p>
          <a:p>
            <a:pPr marL="12700" marR="7620">
              <a:lnSpc>
                <a:spcPct val="120000"/>
              </a:lnSpc>
              <a:tabLst>
                <a:tab pos="922655" algn="l"/>
                <a:tab pos="1274445" algn="l"/>
                <a:tab pos="2675255" algn="l"/>
                <a:tab pos="3059430" algn="l"/>
                <a:tab pos="4522470" algn="l"/>
                <a:tab pos="5645785" algn="l"/>
                <a:tab pos="6693534" algn="l"/>
              </a:tabLst>
            </a:pPr>
            <a:r>
              <a:rPr dirty="0">
                <a:solidFill>
                  <a:srgbClr val="742017"/>
                </a:solidFill>
              </a:rPr>
              <a:t>Вимо</a:t>
            </a:r>
            <a:r>
              <a:rPr spc="5" dirty="0">
                <a:solidFill>
                  <a:srgbClr val="742017"/>
                </a:solidFill>
              </a:rPr>
              <a:t>г</a:t>
            </a:r>
            <a:r>
              <a:rPr dirty="0">
                <a:solidFill>
                  <a:srgbClr val="742017"/>
                </a:solidFill>
              </a:rPr>
              <a:t>а	5.	</a:t>
            </a:r>
            <a:r>
              <a:rPr dirty="0"/>
              <a:t>Ф</a:t>
            </a:r>
            <a:r>
              <a:rPr spc="-15" dirty="0"/>
              <a:t>о</a:t>
            </a:r>
            <a:r>
              <a:rPr spc="-25" dirty="0"/>
              <a:t>р</a:t>
            </a:r>
            <a:r>
              <a:rPr spc="-15" dirty="0"/>
              <a:t>м</a:t>
            </a:r>
            <a:r>
              <a:rPr spc="10" dirty="0"/>
              <a:t>у</a:t>
            </a:r>
            <a:r>
              <a:rPr spc="-25" dirty="0"/>
              <a:t>в</a:t>
            </a:r>
            <a:r>
              <a:rPr dirty="0"/>
              <a:t>ання	</a:t>
            </a:r>
            <a:r>
              <a:rPr spc="25" dirty="0"/>
              <a:t>т</a:t>
            </a:r>
            <a:r>
              <a:rPr dirty="0"/>
              <a:t>а	за</a:t>
            </a:r>
            <a:r>
              <a:rPr spc="-30" dirty="0"/>
              <a:t>б</a:t>
            </a:r>
            <a:r>
              <a:rPr spc="25" dirty="0"/>
              <a:t>е</a:t>
            </a:r>
            <a:r>
              <a:rPr dirty="0"/>
              <a:t>з</a:t>
            </a:r>
            <a:r>
              <a:rPr spc="-10" dirty="0"/>
              <a:t>п</a:t>
            </a:r>
            <a:r>
              <a:rPr spc="-45" dirty="0"/>
              <a:t>е</a:t>
            </a:r>
            <a:r>
              <a:rPr spc="-10" dirty="0"/>
              <a:t>ч</a:t>
            </a:r>
            <a:r>
              <a:rPr dirty="0"/>
              <a:t>ення	р</a:t>
            </a:r>
            <a:r>
              <a:rPr spc="25" dirty="0"/>
              <a:t>е</a:t>
            </a:r>
            <a:r>
              <a:rPr spc="10" dirty="0"/>
              <a:t>а</a:t>
            </a:r>
            <a:r>
              <a:rPr dirty="0"/>
              <a:t>ліз</a:t>
            </a:r>
            <a:r>
              <a:rPr spc="5" dirty="0"/>
              <a:t>а</a:t>
            </a:r>
            <a:r>
              <a:rPr spc="-5" dirty="0"/>
              <a:t>ці</a:t>
            </a:r>
            <a:r>
              <a:rPr dirty="0"/>
              <a:t>ї	</a:t>
            </a:r>
            <a:r>
              <a:rPr spc="-5" dirty="0"/>
              <a:t>п</a:t>
            </a:r>
            <a:r>
              <a:rPr spc="-30" dirty="0"/>
              <a:t>о</a:t>
            </a:r>
            <a:r>
              <a:rPr dirty="0"/>
              <a:t>л</a:t>
            </a:r>
            <a:r>
              <a:rPr spc="-10" dirty="0"/>
              <a:t>і</a:t>
            </a:r>
            <a:r>
              <a:rPr dirty="0"/>
              <a:t>тики	а</a:t>
            </a:r>
            <a:r>
              <a:rPr spc="-35" dirty="0"/>
              <a:t>к</a:t>
            </a:r>
            <a:r>
              <a:rPr dirty="0"/>
              <a:t>аде</a:t>
            </a:r>
            <a:r>
              <a:rPr spc="-10" dirty="0"/>
              <a:t>м</a:t>
            </a:r>
            <a:r>
              <a:rPr dirty="0"/>
              <a:t>і</a:t>
            </a:r>
            <a:r>
              <a:rPr spc="-15" dirty="0"/>
              <a:t>ч</a:t>
            </a:r>
            <a:r>
              <a:rPr spc="-5" dirty="0"/>
              <a:t>ної  </a:t>
            </a:r>
            <a:r>
              <a:rPr dirty="0"/>
              <a:t>доброчесності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КРИТЕРІЇ,</a:t>
            </a:r>
            <a:r>
              <a:rPr spc="-10" dirty="0"/>
              <a:t> </a:t>
            </a:r>
            <a:r>
              <a:rPr spc="-50" dirty="0"/>
              <a:t>ПРАВИЛА</a:t>
            </a:r>
            <a:r>
              <a:rPr spc="-10" dirty="0"/>
              <a:t> </a:t>
            </a:r>
            <a:r>
              <a:rPr spc="-65" dirty="0"/>
              <a:t>ТА</a:t>
            </a:r>
            <a:r>
              <a:rPr spc="-10" dirty="0"/>
              <a:t> </a:t>
            </a:r>
            <a:r>
              <a:rPr dirty="0"/>
              <a:t>ПРОЦЕДУРИ</a:t>
            </a:r>
          </a:p>
          <a:p>
            <a:pPr marL="12700" marR="5080" algn="ctr">
              <a:lnSpc>
                <a:spcPct val="100000"/>
              </a:lnSpc>
            </a:pPr>
            <a:r>
              <a:rPr spc="-20" dirty="0"/>
              <a:t>ОЦІНЮВАННЯ</a:t>
            </a:r>
            <a:r>
              <a:rPr spc="-35" dirty="0"/>
              <a:t> </a:t>
            </a:r>
            <a:r>
              <a:rPr spc="-40" dirty="0"/>
              <a:t>УПРАВЛІНСЬКОЇ</a:t>
            </a:r>
            <a:r>
              <a:rPr spc="-20" dirty="0"/>
              <a:t> </a:t>
            </a:r>
            <a:r>
              <a:rPr spc="-5" dirty="0"/>
              <a:t>ДІЯЛЬНОСТІ </a:t>
            </a:r>
            <a:r>
              <a:rPr spc="-585" dirty="0"/>
              <a:t> </a:t>
            </a:r>
            <a:r>
              <a:rPr spc="-5" dirty="0"/>
              <a:t>КЕРІВНИХ </a:t>
            </a:r>
            <a:r>
              <a:rPr spc="-30" dirty="0"/>
              <a:t>ПРАЦІВНИКІВ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72539"/>
            <a:ext cx="8821420" cy="5558155"/>
          </a:xfrm>
          <a:custGeom>
            <a:avLst/>
            <a:gdLst/>
            <a:ahLst/>
            <a:cxnLst/>
            <a:rect l="l" t="t" r="r" b="b"/>
            <a:pathLst>
              <a:path w="8821420" h="5558155">
                <a:moveTo>
                  <a:pt x="8820912" y="0"/>
                </a:moveTo>
                <a:lnTo>
                  <a:pt x="0" y="0"/>
                </a:lnTo>
                <a:lnTo>
                  <a:pt x="0" y="5558028"/>
                </a:lnTo>
                <a:lnTo>
                  <a:pt x="8820912" y="5558028"/>
                </a:lnTo>
                <a:lnTo>
                  <a:pt x="8820912" y="0"/>
                </a:lnTo>
                <a:close/>
              </a:path>
            </a:pathLst>
          </a:custGeom>
          <a:solidFill>
            <a:srgbClr val="FFFFFF">
              <a:alpha val="5529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93139" y="1917953"/>
            <a:ext cx="369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8</a:t>
            </a:r>
            <a:r>
              <a:rPr sz="1800" spc="5" dirty="0">
                <a:solidFill>
                  <a:srgbClr val="41401F"/>
                </a:solidFill>
                <a:latin typeface="Times New Roman"/>
                <a:cs typeface="Times New Roman"/>
              </a:rPr>
              <a:t>.</a:t>
            </a:r>
            <a:r>
              <a:rPr sz="1800" spc="-5" dirty="0">
                <a:solidFill>
                  <a:srgbClr val="41401F"/>
                </a:solidFill>
                <a:latin typeface="Times New Roman"/>
                <a:cs typeface="Times New Roman"/>
              </a:rPr>
              <a:t>1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07794" y="1917953"/>
            <a:ext cx="68345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41401F"/>
                </a:solidFill>
                <a:latin typeface="Times New Roman"/>
                <a:cs typeface="Times New Roman"/>
              </a:rPr>
              <a:t>Учасники</a:t>
            </a:r>
            <a:r>
              <a:rPr sz="1800" spc="35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1401F"/>
                </a:solidFill>
                <a:latin typeface="Times New Roman"/>
                <a:cs typeface="Times New Roman"/>
              </a:rPr>
              <a:t>освітнього</a:t>
            </a:r>
            <a:r>
              <a:rPr sz="1800" spc="35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1401F"/>
                </a:solidFill>
                <a:latin typeface="Times New Roman"/>
                <a:cs typeface="Times New Roman"/>
              </a:rPr>
              <a:t>процесу</a:t>
            </a:r>
            <a:r>
              <a:rPr sz="1800" spc="37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1401F"/>
                </a:solidFill>
                <a:latin typeface="Times New Roman"/>
                <a:cs typeface="Times New Roman"/>
              </a:rPr>
              <a:t>мають</a:t>
            </a:r>
            <a:r>
              <a:rPr sz="1800" spc="35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41401F"/>
                </a:solidFill>
                <a:latin typeface="Times New Roman"/>
                <a:cs typeface="Times New Roman"/>
              </a:rPr>
              <a:t>знати</a:t>
            </a:r>
            <a:r>
              <a:rPr sz="1800" spc="36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1401F"/>
                </a:solidFill>
                <a:latin typeface="Times New Roman"/>
                <a:cs typeface="Times New Roman"/>
              </a:rPr>
              <a:t>вимоги</a:t>
            </a:r>
            <a:r>
              <a:rPr sz="1800" spc="35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41401F"/>
                </a:solidFill>
                <a:latin typeface="Times New Roman"/>
                <a:cs typeface="Times New Roman"/>
              </a:rPr>
              <a:t>Положення</a:t>
            </a:r>
            <a:r>
              <a:rPr sz="1800" spc="35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1401F"/>
                </a:solidFill>
                <a:latin typeface="Times New Roman"/>
                <a:cs typeface="Times New Roman"/>
              </a:rPr>
              <a:t>про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3139" y="2192527"/>
            <a:ext cx="7752080" cy="1010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>
              <a:lnSpc>
                <a:spcPct val="120000"/>
              </a:lnSpc>
              <a:spcBef>
                <a:spcPts val="100"/>
              </a:spcBef>
            </a:pP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внутрішню</a:t>
            </a:r>
            <a:r>
              <a:rPr sz="1800" spc="32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1401F"/>
                </a:solidFill>
                <a:latin typeface="Times New Roman"/>
                <a:cs typeface="Times New Roman"/>
              </a:rPr>
              <a:t>систему</a:t>
            </a:r>
            <a:r>
              <a:rPr sz="1800" spc="33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1401F"/>
                </a:solidFill>
                <a:latin typeface="Times New Roman"/>
                <a:cs typeface="Times New Roman"/>
              </a:rPr>
              <a:t>забезпечення</a:t>
            </a:r>
            <a:r>
              <a:rPr sz="1800" spc="32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spc="-10" dirty="0" err="1">
                <a:solidFill>
                  <a:srgbClr val="41401F"/>
                </a:solidFill>
                <a:latin typeface="Times New Roman"/>
                <a:cs typeface="Times New Roman"/>
              </a:rPr>
              <a:t>якості</a:t>
            </a:r>
            <a:r>
              <a:rPr sz="1800" spc="33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dirty="0" err="1" smtClean="0">
                <a:solidFill>
                  <a:srgbClr val="41401F"/>
                </a:solidFill>
                <a:latin typeface="Times New Roman"/>
                <a:cs typeface="Times New Roman"/>
              </a:rPr>
              <a:t>освіти</a:t>
            </a:r>
            <a:r>
              <a:rPr lang="uk-UA" sz="1800" dirty="0" smtClean="0">
                <a:solidFill>
                  <a:srgbClr val="41401F"/>
                </a:solidFill>
                <a:latin typeface="Times New Roman"/>
                <a:cs typeface="Times New Roman"/>
              </a:rPr>
              <a:t>  </a:t>
            </a:r>
            <a:r>
              <a:rPr sz="1800" spc="-5" dirty="0" smtClean="0">
                <a:solidFill>
                  <a:srgbClr val="41401F"/>
                </a:solidFill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  <a:p>
            <a:pPr marL="12700" marR="5080">
              <a:lnSpc>
                <a:spcPct val="120000"/>
              </a:lnSpc>
              <a:tabLst>
                <a:tab pos="927100" algn="l"/>
                <a:tab pos="1724025" algn="l"/>
                <a:tab pos="2905760" algn="l"/>
                <a:tab pos="4043679" algn="l"/>
                <a:tab pos="4852035" algn="l"/>
                <a:tab pos="5217795" algn="l"/>
                <a:tab pos="5973445" algn="l"/>
                <a:tab pos="7214234" algn="l"/>
              </a:tabLst>
            </a:pP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8</a:t>
            </a:r>
            <a:r>
              <a:rPr sz="1800" spc="5" dirty="0">
                <a:solidFill>
                  <a:srgbClr val="41401F"/>
                </a:solidFill>
                <a:latin typeface="Times New Roman"/>
                <a:cs typeface="Times New Roman"/>
              </a:rPr>
              <a:t>.</a:t>
            </a:r>
            <a:r>
              <a:rPr sz="1800" spc="-5" dirty="0">
                <a:solidFill>
                  <a:srgbClr val="41401F"/>
                </a:solidFill>
                <a:latin typeface="Times New Roman"/>
                <a:cs typeface="Times New Roman"/>
              </a:rPr>
              <a:t>2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.	Заклад	за</a:t>
            </a:r>
            <a:r>
              <a:rPr sz="1800" spc="-40" dirty="0">
                <a:solidFill>
                  <a:srgbClr val="41401F"/>
                </a:solidFill>
                <a:latin typeface="Times New Roman"/>
                <a:cs typeface="Times New Roman"/>
              </a:rPr>
              <a:t>б</a:t>
            </a:r>
            <a:r>
              <a:rPr sz="1800" spc="25" dirty="0">
                <a:solidFill>
                  <a:srgbClr val="41401F"/>
                </a:solidFill>
                <a:latin typeface="Times New Roman"/>
                <a:cs typeface="Times New Roman"/>
              </a:rPr>
              <a:t>е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з</a:t>
            </a:r>
            <a:r>
              <a:rPr sz="1800" spc="-10" dirty="0">
                <a:solidFill>
                  <a:srgbClr val="41401F"/>
                </a:solidFill>
                <a:latin typeface="Times New Roman"/>
                <a:cs typeface="Times New Roman"/>
              </a:rPr>
              <a:t>п</a:t>
            </a:r>
            <a:r>
              <a:rPr sz="1800" spc="-45" dirty="0">
                <a:solidFill>
                  <a:srgbClr val="41401F"/>
                </a:solidFill>
                <a:latin typeface="Times New Roman"/>
                <a:cs typeface="Times New Roman"/>
              </a:rPr>
              <a:t>е</a:t>
            </a:r>
            <a:r>
              <a:rPr sz="1800" spc="-20" dirty="0">
                <a:solidFill>
                  <a:srgbClr val="41401F"/>
                </a:solidFill>
                <a:latin typeface="Times New Roman"/>
                <a:cs typeface="Times New Roman"/>
              </a:rPr>
              <a:t>ч</a:t>
            </a:r>
            <a:r>
              <a:rPr sz="1800" spc="20" dirty="0">
                <a:solidFill>
                  <a:srgbClr val="41401F"/>
                </a:solidFill>
                <a:latin typeface="Times New Roman"/>
                <a:cs typeface="Times New Roman"/>
              </a:rPr>
              <a:t>у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є	</a:t>
            </a:r>
            <a:r>
              <a:rPr sz="1800" spc="-15" dirty="0">
                <a:solidFill>
                  <a:srgbClr val="41401F"/>
                </a:solidFill>
                <a:latin typeface="Times New Roman"/>
                <a:cs typeface="Times New Roman"/>
              </a:rPr>
              <a:t>пу</a:t>
            </a:r>
            <a:r>
              <a:rPr sz="1800" spc="-55" dirty="0">
                <a:solidFill>
                  <a:srgbClr val="41401F"/>
                </a:solidFill>
                <a:latin typeface="Times New Roman"/>
                <a:cs typeface="Times New Roman"/>
              </a:rPr>
              <a:t>б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лічн</a:t>
            </a:r>
            <a:r>
              <a:rPr sz="1800" spc="-10" dirty="0">
                <a:solidFill>
                  <a:srgbClr val="41401F"/>
                </a:solidFill>
                <a:latin typeface="Times New Roman"/>
                <a:cs typeface="Times New Roman"/>
              </a:rPr>
              <a:t>и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й	д</a:t>
            </a:r>
            <a:r>
              <a:rPr sz="1800" spc="40" dirty="0">
                <a:solidFill>
                  <a:srgbClr val="41401F"/>
                </a:solidFill>
                <a:latin typeface="Times New Roman"/>
                <a:cs typeface="Times New Roman"/>
              </a:rPr>
              <a:t>о</a:t>
            </a:r>
            <a:r>
              <a:rPr sz="1800" spc="-10" dirty="0">
                <a:solidFill>
                  <a:srgbClr val="41401F"/>
                </a:solidFill>
                <a:latin typeface="Times New Roman"/>
                <a:cs typeface="Times New Roman"/>
              </a:rPr>
              <a:t>с</a:t>
            </a:r>
            <a:r>
              <a:rPr sz="1800" spc="-35" dirty="0">
                <a:solidFill>
                  <a:srgbClr val="41401F"/>
                </a:solidFill>
                <a:latin typeface="Times New Roman"/>
                <a:cs typeface="Times New Roman"/>
              </a:rPr>
              <a:t>т</a:t>
            </a:r>
            <a:r>
              <a:rPr sz="1800" spc="20" dirty="0">
                <a:solidFill>
                  <a:srgbClr val="41401F"/>
                </a:solidFill>
                <a:latin typeface="Times New Roman"/>
                <a:cs typeface="Times New Roman"/>
              </a:rPr>
              <a:t>у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п	</a:t>
            </a:r>
            <a:r>
              <a:rPr sz="1800" spc="-5" dirty="0">
                <a:solidFill>
                  <a:srgbClr val="41401F"/>
                </a:solidFill>
                <a:latin typeface="Times New Roman"/>
                <a:cs typeface="Times New Roman"/>
              </a:rPr>
              <a:t>д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о	</a:t>
            </a:r>
            <a:r>
              <a:rPr sz="1800" spc="-10" dirty="0">
                <a:solidFill>
                  <a:srgbClr val="41401F"/>
                </a:solidFill>
                <a:latin typeface="Times New Roman"/>
                <a:cs typeface="Times New Roman"/>
              </a:rPr>
              <a:t>те</a:t>
            </a:r>
            <a:r>
              <a:rPr sz="1800" spc="-50" dirty="0">
                <a:solidFill>
                  <a:srgbClr val="41401F"/>
                </a:solidFill>
                <a:latin typeface="Times New Roman"/>
                <a:cs typeface="Times New Roman"/>
              </a:rPr>
              <a:t>к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с</a:t>
            </a:r>
            <a:r>
              <a:rPr sz="1800" spc="-25" dirty="0">
                <a:solidFill>
                  <a:srgbClr val="41401F"/>
                </a:solidFill>
                <a:latin typeface="Times New Roman"/>
                <a:cs typeface="Times New Roman"/>
              </a:rPr>
              <a:t>т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у	</a:t>
            </a:r>
            <a:r>
              <a:rPr sz="1800" spc="-5" dirty="0">
                <a:solidFill>
                  <a:srgbClr val="41401F"/>
                </a:solidFill>
                <a:latin typeface="Times New Roman"/>
                <a:cs typeface="Times New Roman"/>
              </a:rPr>
              <a:t>П</a:t>
            </a:r>
            <a:r>
              <a:rPr sz="1800" spc="-30" dirty="0">
                <a:solidFill>
                  <a:srgbClr val="41401F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л</a:t>
            </a:r>
            <a:r>
              <a:rPr sz="1800" spc="-60" dirty="0">
                <a:solidFill>
                  <a:srgbClr val="41401F"/>
                </a:solidFill>
                <a:latin typeface="Times New Roman"/>
                <a:cs typeface="Times New Roman"/>
              </a:rPr>
              <a:t>о</a:t>
            </a:r>
            <a:r>
              <a:rPr sz="1800" spc="-20" dirty="0">
                <a:solidFill>
                  <a:srgbClr val="41401F"/>
                </a:solidFill>
                <a:latin typeface="Times New Roman"/>
                <a:cs typeface="Times New Roman"/>
              </a:rPr>
              <a:t>ж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ення	</a:t>
            </a:r>
            <a:r>
              <a:rPr sz="1800" spc="-10" dirty="0">
                <a:solidFill>
                  <a:srgbClr val="41401F"/>
                </a:solidFill>
                <a:latin typeface="Times New Roman"/>
                <a:cs typeface="Times New Roman"/>
              </a:rPr>
              <a:t>ч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е</a:t>
            </a:r>
            <a:r>
              <a:rPr sz="1800" spc="-10" dirty="0">
                <a:solidFill>
                  <a:srgbClr val="41401F"/>
                </a:solidFill>
                <a:latin typeface="Times New Roman"/>
                <a:cs typeface="Times New Roman"/>
              </a:rPr>
              <a:t>р</a:t>
            </a:r>
            <a:r>
              <a:rPr sz="1800" spc="25" dirty="0">
                <a:solidFill>
                  <a:srgbClr val="41401F"/>
                </a:solidFill>
                <a:latin typeface="Times New Roman"/>
                <a:cs typeface="Times New Roman"/>
              </a:rPr>
              <a:t>е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з  </a:t>
            </a:r>
            <a:r>
              <a:rPr sz="1800" spc="-5" dirty="0">
                <a:solidFill>
                  <a:srgbClr val="41401F"/>
                </a:solidFill>
                <a:latin typeface="Times New Roman"/>
                <a:cs typeface="Times New Roman"/>
              </a:rPr>
              <a:t>власний</a:t>
            </a:r>
            <a:r>
              <a:rPr sz="1800" spc="-1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1401F"/>
                </a:solidFill>
                <a:latin typeface="Times New Roman"/>
                <a:cs typeface="Times New Roman"/>
              </a:rPr>
              <a:t>офіційний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41401F"/>
                </a:solidFill>
                <a:latin typeface="Times New Roman"/>
                <a:cs typeface="Times New Roman"/>
              </a:rPr>
              <a:t>сайт.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3139" y="3509517"/>
            <a:ext cx="6067425" cy="683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  <a:tabLst>
                <a:tab pos="927100" algn="l"/>
                <a:tab pos="1435735" algn="l"/>
                <a:tab pos="2369185" algn="l"/>
                <a:tab pos="2458720" algn="l"/>
                <a:tab pos="3743960" algn="l"/>
                <a:tab pos="4080510" algn="l"/>
                <a:tab pos="4231640" algn="l"/>
                <a:tab pos="4876165" algn="l"/>
                <a:tab pos="5687060" algn="l"/>
              </a:tabLst>
            </a:pP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8</a:t>
            </a:r>
            <a:r>
              <a:rPr sz="1800" spc="5" dirty="0">
                <a:solidFill>
                  <a:srgbClr val="41401F"/>
                </a:solidFill>
                <a:latin typeface="Times New Roman"/>
                <a:cs typeface="Times New Roman"/>
              </a:rPr>
              <a:t>.</a:t>
            </a:r>
            <a:r>
              <a:rPr sz="1800" spc="-5" dirty="0">
                <a:solidFill>
                  <a:srgbClr val="41401F"/>
                </a:solidFill>
                <a:latin typeface="Times New Roman"/>
                <a:cs typeface="Times New Roman"/>
              </a:rPr>
              <a:t>3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.	</a:t>
            </a:r>
            <a:r>
              <a:rPr sz="1800" b="1" dirty="0">
                <a:solidFill>
                  <a:srgbClr val="41401F"/>
                </a:solidFill>
                <a:latin typeface="Times New Roman"/>
                <a:cs typeface="Times New Roman"/>
              </a:rPr>
              <a:t>Пр</a:t>
            </a:r>
            <a:r>
              <a:rPr sz="1800" b="1" spc="-10" dirty="0">
                <a:solidFill>
                  <a:srgbClr val="41401F"/>
                </a:solidFill>
                <a:latin typeface="Times New Roman"/>
                <a:cs typeface="Times New Roman"/>
              </a:rPr>
              <a:t>и</a:t>
            </a:r>
            <a:r>
              <a:rPr sz="1800" b="1" spc="-5" dirty="0">
                <a:solidFill>
                  <a:srgbClr val="41401F"/>
                </a:solidFill>
                <a:latin typeface="Times New Roman"/>
                <a:cs typeface="Times New Roman"/>
              </a:rPr>
              <a:t>йн</a:t>
            </a:r>
            <a:r>
              <a:rPr sz="1800" b="1" spc="10" dirty="0">
                <a:solidFill>
                  <a:srgbClr val="41401F"/>
                </a:solidFill>
                <a:latin typeface="Times New Roman"/>
                <a:cs typeface="Times New Roman"/>
              </a:rPr>
              <a:t>я</a:t>
            </a:r>
            <a:r>
              <a:rPr sz="1800" b="1" spc="-5" dirty="0">
                <a:solidFill>
                  <a:srgbClr val="41401F"/>
                </a:solidFill>
                <a:latin typeface="Times New Roman"/>
                <a:cs typeface="Times New Roman"/>
              </a:rPr>
              <a:t>т</a:t>
            </a:r>
            <a:r>
              <a:rPr sz="1800" b="1" spc="-30" dirty="0">
                <a:solidFill>
                  <a:srgbClr val="41401F"/>
                </a:solidFill>
                <a:latin typeface="Times New Roman"/>
                <a:cs typeface="Times New Roman"/>
              </a:rPr>
              <a:t>т</a:t>
            </a:r>
            <a:r>
              <a:rPr sz="1800" b="1" dirty="0">
                <a:solidFill>
                  <a:srgbClr val="41401F"/>
                </a:solidFill>
                <a:latin typeface="Times New Roman"/>
                <a:cs typeface="Times New Roman"/>
              </a:rPr>
              <a:t>я	</a:t>
            </a:r>
            <a:r>
              <a:rPr sz="1800" b="1" spc="-5" dirty="0">
                <a:solidFill>
                  <a:srgbClr val="41401F"/>
                </a:solidFill>
                <a:latin typeface="Times New Roman"/>
                <a:cs typeface="Times New Roman"/>
              </a:rPr>
              <a:t>п</a:t>
            </a:r>
            <a:r>
              <a:rPr sz="1800" b="1" spc="-10" dirty="0">
                <a:solidFill>
                  <a:srgbClr val="41401F"/>
                </a:solidFill>
                <a:latin typeface="Times New Roman"/>
                <a:cs typeface="Times New Roman"/>
              </a:rPr>
              <a:t>р</a:t>
            </a:r>
            <a:r>
              <a:rPr sz="1800" b="1" spc="5" dirty="0">
                <a:solidFill>
                  <a:srgbClr val="41401F"/>
                </a:solidFill>
                <a:latin typeface="Times New Roman"/>
                <a:cs typeface="Times New Roman"/>
              </a:rPr>
              <a:t>и</a:t>
            </a:r>
            <a:r>
              <a:rPr sz="1800" b="1" spc="-5" dirty="0">
                <a:solidFill>
                  <a:srgbClr val="41401F"/>
                </a:solidFill>
                <a:latin typeface="Times New Roman"/>
                <a:cs typeface="Times New Roman"/>
              </a:rPr>
              <a:t>нци</a:t>
            </a:r>
            <a:r>
              <a:rPr sz="1800" b="1" spc="-10" dirty="0">
                <a:solidFill>
                  <a:srgbClr val="41401F"/>
                </a:solidFill>
                <a:latin typeface="Times New Roman"/>
                <a:cs typeface="Times New Roman"/>
              </a:rPr>
              <a:t>п</a:t>
            </a:r>
            <a:r>
              <a:rPr sz="1800" b="1" dirty="0">
                <a:solidFill>
                  <a:srgbClr val="41401F"/>
                </a:solidFill>
                <a:latin typeface="Times New Roman"/>
                <a:cs typeface="Times New Roman"/>
              </a:rPr>
              <a:t>ів	і	</a:t>
            </a:r>
            <a:r>
              <a:rPr sz="1800" b="1" spc="-5" dirty="0">
                <a:solidFill>
                  <a:srgbClr val="41401F"/>
                </a:solidFill>
                <a:latin typeface="Times New Roman"/>
                <a:cs typeface="Times New Roman"/>
              </a:rPr>
              <a:t>но</a:t>
            </a:r>
            <a:r>
              <a:rPr sz="1800" b="1" spc="-35" dirty="0">
                <a:solidFill>
                  <a:srgbClr val="41401F"/>
                </a:solidFill>
                <a:latin typeface="Times New Roman"/>
                <a:cs typeface="Times New Roman"/>
              </a:rPr>
              <a:t>р</a:t>
            </a:r>
            <a:r>
              <a:rPr sz="1800" b="1" dirty="0">
                <a:solidFill>
                  <a:srgbClr val="41401F"/>
                </a:solidFill>
                <a:latin typeface="Times New Roman"/>
                <a:cs typeface="Times New Roman"/>
              </a:rPr>
              <a:t>м	П</a:t>
            </a:r>
            <a:r>
              <a:rPr sz="1800" b="1" spc="-20" dirty="0">
                <a:solidFill>
                  <a:srgbClr val="41401F"/>
                </a:solidFill>
                <a:latin typeface="Times New Roman"/>
                <a:cs typeface="Times New Roman"/>
              </a:rPr>
              <a:t>о</a:t>
            </a:r>
            <a:r>
              <a:rPr sz="1800" b="1" spc="5" dirty="0">
                <a:solidFill>
                  <a:srgbClr val="41401F"/>
                </a:solidFill>
                <a:latin typeface="Times New Roman"/>
                <a:cs typeface="Times New Roman"/>
              </a:rPr>
              <a:t>л</a:t>
            </a:r>
            <a:r>
              <a:rPr sz="1800" b="1" spc="-40" dirty="0">
                <a:solidFill>
                  <a:srgbClr val="41401F"/>
                </a:solidFill>
                <a:latin typeface="Times New Roman"/>
                <a:cs typeface="Times New Roman"/>
              </a:rPr>
              <a:t>о</a:t>
            </a:r>
            <a:r>
              <a:rPr sz="1800" b="1" spc="-50" dirty="0">
                <a:solidFill>
                  <a:srgbClr val="41401F"/>
                </a:solidFill>
                <a:latin typeface="Times New Roman"/>
                <a:cs typeface="Times New Roman"/>
              </a:rPr>
              <a:t>ж</a:t>
            </a:r>
            <a:r>
              <a:rPr sz="1800" b="1" dirty="0">
                <a:solidFill>
                  <a:srgbClr val="41401F"/>
                </a:solidFill>
                <a:latin typeface="Times New Roman"/>
                <a:cs typeface="Times New Roman"/>
              </a:rPr>
              <a:t>ення  </a:t>
            </a:r>
            <a:r>
              <a:rPr sz="1800" b="1" spc="-5" dirty="0">
                <a:solidFill>
                  <a:srgbClr val="41401F"/>
                </a:solidFill>
                <a:latin typeface="Times New Roman"/>
                <a:cs typeface="Times New Roman"/>
              </a:rPr>
              <a:t>підписами	членів		</a:t>
            </a:r>
            <a:r>
              <a:rPr sz="1800" b="1" spc="-10" dirty="0">
                <a:solidFill>
                  <a:srgbClr val="41401F"/>
                </a:solidFill>
                <a:latin typeface="Times New Roman"/>
                <a:cs typeface="Times New Roman"/>
              </a:rPr>
              <a:t>педагогічного		</a:t>
            </a:r>
            <a:r>
              <a:rPr sz="1800" b="1" spc="-35" dirty="0">
                <a:solidFill>
                  <a:srgbClr val="41401F"/>
                </a:solidFill>
                <a:latin typeface="Times New Roman"/>
                <a:cs typeface="Times New Roman"/>
              </a:rPr>
              <a:t>колективу,	</a:t>
            </a:r>
            <a:r>
              <a:rPr sz="1800" b="1" spc="-5" dirty="0">
                <a:solidFill>
                  <a:srgbClr val="41401F"/>
                </a:solidFill>
                <a:latin typeface="Times New Roman"/>
                <a:cs typeface="Times New Roman"/>
              </a:rPr>
              <a:t>які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06818" y="3509517"/>
            <a:ext cx="1437640" cy="683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" marR="5080" indent="-24765">
              <a:lnSpc>
                <a:spcPct val="120000"/>
              </a:lnSpc>
              <a:spcBef>
                <a:spcPts val="100"/>
              </a:spcBef>
            </a:pPr>
            <a:r>
              <a:rPr sz="1800" b="1" dirty="0">
                <a:solidFill>
                  <a:srgbClr val="41401F"/>
                </a:solidFill>
                <a:latin typeface="Times New Roman"/>
                <a:cs typeface="Times New Roman"/>
              </a:rPr>
              <a:t>засвід</a:t>
            </a:r>
            <a:r>
              <a:rPr sz="1800" b="1" spc="-10" dirty="0">
                <a:solidFill>
                  <a:srgbClr val="41401F"/>
                </a:solidFill>
                <a:latin typeface="Times New Roman"/>
                <a:cs typeface="Times New Roman"/>
              </a:rPr>
              <a:t>ч</a:t>
            </a:r>
            <a:r>
              <a:rPr sz="1800" b="1" spc="10" dirty="0">
                <a:solidFill>
                  <a:srgbClr val="41401F"/>
                </a:solidFill>
                <a:latin typeface="Times New Roman"/>
                <a:cs typeface="Times New Roman"/>
              </a:rPr>
              <a:t>у</a:t>
            </a:r>
            <a:r>
              <a:rPr sz="1800" b="1" spc="-5" dirty="0">
                <a:solidFill>
                  <a:srgbClr val="41401F"/>
                </a:solidFill>
                <a:latin typeface="Times New Roman"/>
                <a:cs typeface="Times New Roman"/>
              </a:rPr>
              <a:t>єть</a:t>
            </a:r>
            <a:r>
              <a:rPr sz="1800" b="1" spc="5" dirty="0">
                <a:solidFill>
                  <a:srgbClr val="41401F"/>
                </a:solidFill>
                <a:latin typeface="Times New Roman"/>
                <a:cs typeface="Times New Roman"/>
              </a:rPr>
              <a:t>с</a:t>
            </a:r>
            <a:r>
              <a:rPr sz="1800" b="1" dirty="0">
                <a:solidFill>
                  <a:srgbClr val="41401F"/>
                </a:solidFill>
                <a:latin typeface="Times New Roman"/>
                <a:cs typeface="Times New Roman"/>
              </a:rPr>
              <a:t>я  за</a:t>
            </a:r>
            <a:r>
              <a:rPr sz="1800" b="1" spc="-30" dirty="0">
                <a:solidFill>
                  <a:srgbClr val="41401F"/>
                </a:solidFill>
                <a:latin typeface="Times New Roman"/>
                <a:cs typeface="Times New Roman"/>
              </a:rPr>
              <a:t>б</a:t>
            </a:r>
            <a:r>
              <a:rPr sz="1800" b="1" dirty="0">
                <a:solidFill>
                  <a:srgbClr val="41401F"/>
                </a:solidFill>
                <a:latin typeface="Times New Roman"/>
                <a:cs typeface="Times New Roman"/>
              </a:rPr>
              <a:t>езп</a:t>
            </a:r>
            <a:r>
              <a:rPr sz="1800" b="1" spc="-50" dirty="0">
                <a:solidFill>
                  <a:srgbClr val="41401F"/>
                </a:solidFill>
                <a:latin typeface="Times New Roman"/>
                <a:cs typeface="Times New Roman"/>
              </a:rPr>
              <a:t>е</a:t>
            </a:r>
            <a:r>
              <a:rPr sz="1800" b="1" dirty="0">
                <a:solidFill>
                  <a:srgbClr val="41401F"/>
                </a:solidFill>
                <a:latin typeface="Times New Roman"/>
                <a:cs typeface="Times New Roman"/>
              </a:rPr>
              <a:t>ч</a:t>
            </a:r>
            <a:r>
              <a:rPr sz="1800" b="1" spc="10" dirty="0">
                <a:solidFill>
                  <a:srgbClr val="41401F"/>
                </a:solidFill>
                <a:latin typeface="Times New Roman"/>
                <a:cs typeface="Times New Roman"/>
              </a:rPr>
              <a:t>у</a:t>
            </a:r>
            <a:r>
              <a:rPr sz="1800" b="1" spc="-35" dirty="0">
                <a:solidFill>
                  <a:srgbClr val="41401F"/>
                </a:solidFill>
                <a:latin typeface="Times New Roman"/>
                <a:cs typeface="Times New Roman"/>
              </a:rPr>
              <a:t>ю</a:t>
            </a:r>
            <a:r>
              <a:rPr sz="1800" b="1" spc="-10" dirty="0">
                <a:solidFill>
                  <a:srgbClr val="41401F"/>
                </a:solidFill>
                <a:latin typeface="Times New Roman"/>
                <a:cs typeface="Times New Roman"/>
              </a:rPr>
              <a:t>т</a:t>
            </a:r>
            <a:r>
              <a:rPr sz="1800" b="1" dirty="0">
                <a:solidFill>
                  <a:srgbClr val="41401F"/>
                </a:solidFill>
                <a:latin typeface="Times New Roman"/>
                <a:cs typeface="Times New Roman"/>
              </a:rPr>
              <a:t>ь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3139" y="4167885"/>
            <a:ext cx="7753984" cy="1892056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800" b="1" spc="-10" dirty="0">
                <a:solidFill>
                  <a:srgbClr val="41401F"/>
                </a:solidFill>
                <a:latin typeface="Times New Roman"/>
                <a:cs typeface="Times New Roman"/>
              </a:rPr>
              <a:t>ознайомлення</a:t>
            </a:r>
            <a:r>
              <a:rPr sz="1800" b="1" spc="1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41401F"/>
                </a:solidFill>
                <a:latin typeface="Times New Roman"/>
                <a:cs typeface="Times New Roman"/>
              </a:rPr>
              <a:t>з</a:t>
            </a:r>
            <a:r>
              <a:rPr sz="1800" b="1" spc="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41401F"/>
                </a:solidFill>
                <a:latin typeface="Times New Roman"/>
                <a:cs typeface="Times New Roman"/>
              </a:rPr>
              <a:t>ним</a:t>
            </a:r>
            <a:r>
              <a:rPr sz="1800" b="1" spc="2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41401F"/>
                </a:solidFill>
                <a:latin typeface="Times New Roman"/>
                <a:cs typeface="Times New Roman"/>
              </a:rPr>
              <a:t>усіх </a:t>
            </a:r>
            <a:r>
              <a:rPr sz="1800" b="1" spc="-20" dirty="0">
                <a:solidFill>
                  <a:srgbClr val="41401F"/>
                </a:solidFill>
                <a:latin typeface="Times New Roman"/>
                <a:cs typeface="Times New Roman"/>
              </a:rPr>
              <a:t>здобувачів</a:t>
            </a:r>
            <a:r>
              <a:rPr sz="1800" b="1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41401F"/>
                </a:solidFill>
                <a:latin typeface="Times New Roman"/>
                <a:cs typeface="Times New Roman"/>
              </a:rPr>
              <a:t>освіти</a:t>
            </a:r>
            <a:r>
              <a:rPr sz="1800" b="1" spc="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41401F"/>
                </a:solidFill>
                <a:latin typeface="Times New Roman"/>
                <a:cs typeface="Times New Roman"/>
              </a:rPr>
              <a:t>в</a:t>
            </a:r>
            <a:r>
              <a:rPr sz="1800" b="1" spc="1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41401F"/>
                </a:solidFill>
                <a:latin typeface="Times New Roman"/>
                <a:cs typeface="Times New Roman"/>
              </a:rPr>
              <a:t>обов’язковому</a:t>
            </a:r>
            <a:r>
              <a:rPr sz="1800" b="1" spc="3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41401F"/>
                </a:solidFill>
                <a:latin typeface="Times New Roman"/>
                <a:cs typeface="Times New Roman"/>
              </a:rPr>
              <a:t>порядку</a:t>
            </a:r>
            <a:r>
              <a:rPr sz="1800" spc="-5" dirty="0">
                <a:solidFill>
                  <a:srgbClr val="41401F"/>
                </a:solidFill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  <a:p>
            <a:pPr marL="927100" lvl="1" indent="-915035">
              <a:lnSpc>
                <a:spcPct val="100000"/>
              </a:lnSpc>
              <a:spcBef>
                <a:spcPts val="430"/>
              </a:spcBef>
              <a:buAutoNum type="arabicPeriod" startAt="4"/>
              <a:tabLst>
                <a:tab pos="927100" algn="l"/>
                <a:tab pos="927735" algn="l"/>
                <a:tab pos="2197100" algn="l"/>
                <a:tab pos="2712085" algn="l"/>
                <a:tab pos="3970654" algn="l"/>
                <a:tab pos="4923790" algn="l"/>
                <a:tab pos="6368415" algn="l"/>
                <a:tab pos="7121525" algn="l"/>
              </a:tabLst>
            </a:pPr>
            <a:r>
              <a:rPr sz="1800" spc="-15" dirty="0">
                <a:solidFill>
                  <a:srgbClr val="41401F"/>
                </a:solidFill>
                <a:latin typeface="Times New Roman"/>
                <a:cs typeface="Times New Roman"/>
              </a:rPr>
              <a:t>Положення	</a:t>
            </a:r>
            <a:r>
              <a:rPr sz="1800" spc="-5" dirty="0">
                <a:solidFill>
                  <a:srgbClr val="41401F"/>
                </a:solidFill>
                <a:latin typeface="Times New Roman"/>
                <a:cs typeface="Times New Roman"/>
              </a:rPr>
              <a:t>про	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внутрішню	</a:t>
            </a:r>
            <a:r>
              <a:rPr sz="1800" spc="-5" dirty="0">
                <a:solidFill>
                  <a:srgbClr val="41401F"/>
                </a:solidFill>
                <a:latin typeface="Times New Roman"/>
                <a:cs typeface="Times New Roman"/>
              </a:rPr>
              <a:t>систему	</a:t>
            </a:r>
            <a:r>
              <a:rPr sz="1800" spc="-10" dirty="0">
                <a:solidFill>
                  <a:srgbClr val="41401F"/>
                </a:solidFill>
                <a:latin typeface="Times New Roman"/>
                <a:cs typeface="Times New Roman"/>
              </a:rPr>
              <a:t>забезпечення	якості	</a:t>
            </a:r>
            <a:r>
              <a:rPr sz="1800" spc="5" dirty="0" err="1" smtClean="0">
                <a:solidFill>
                  <a:srgbClr val="41401F"/>
                </a:solidFill>
                <a:latin typeface="Times New Roman"/>
                <a:cs typeface="Times New Roman"/>
              </a:rPr>
              <a:t>освіти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	</a:t>
            </a:r>
            <a:r>
              <a:rPr sz="1800" spc="-20" dirty="0">
                <a:solidFill>
                  <a:srgbClr val="41401F"/>
                </a:solidFill>
                <a:latin typeface="Times New Roman"/>
                <a:cs typeface="Times New Roman"/>
              </a:rPr>
              <a:t>с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х</a:t>
            </a:r>
            <a:r>
              <a:rPr sz="1800" spc="-25" dirty="0">
                <a:solidFill>
                  <a:srgbClr val="41401F"/>
                </a:solidFill>
                <a:latin typeface="Times New Roman"/>
                <a:cs typeface="Times New Roman"/>
              </a:rPr>
              <a:t>в</a:t>
            </a:r>
            <a:r>
              <a:rPr sz="1800" spc="10" dirty="0">
                <a:solidFill>
                  <a:srgbClr val="41401F"/>
                </a:solidFill>
                <a:latin typeface="Times New Roman"/>
                <a:cs typeface="Times New Roman"/>
              </a:rPr>
              <a:t>а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лю</a:t>
            </a:r>
            <a:r>
              <a:rPr sz="1800" spc="5" dirty="0">
                <a:solidFill>
                  <a:srgbClr val="41401F"/>
                </a:solidFill>
                <a:latin typeface="Times New Roman"/>
                <a:cs typeface="Times New Roman"/>
              </a:rPr>
              <a:t>є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ться	</a:t>
            </a:r>
            <a:r>
              <a:rPr lang="uk-UA" sz="1800" dirty="0" smtClean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spc="-5" dirty="0" err="1" smtClean="0">
                <a:solidFill>
                  <a:srgbClr val="41401F"/>
                </a:solidFill>
                <a:latin typeface="Times New Roman"/>
                <a:cs typeface="Times New Roman"/>
              </a:rPr>
              <a:t>п</a:t>
            </a:r>
            <a:r>
              <a:rPr sz="1800" spc="-25" dirty="0" err="1" smtClean="0">
                <a:solidFill>
                  <a:srgbClr val="41401F"/>
                </a:solidFill>
                <a:latin typeface="Times New Roman"/>
                <a:cs typeface="Times New Roman"/>
              </a:rPr>
              <a:t>е</a:t>
            </a:r>
            <a:r>
              <a:rPr sz="1800" dirty="0" err="1" smtClean="0">
                <a:solidFill>
                  <a:srgbClr val="41401F"/>
                </a:solidFill>
                <a:latin typeface="Times New Roman"/>
                <a:cs typeface="Times New Roman"/>
              </a:rPr>
              <a:t>да</a:t>
            </a:r>
            <a:r>
              <a:rPr sz="1800" spc="-45" dirty="0" err="1" smtClean="0">
                <a:solidFill>
                  <a:srgbClr val="41401F"/>
                </a:solidFill>
                <a:latin typeface="Times New Roman"/>
                <a:cs typeface="Times New Roman"/>
              </a:rPr>
              <a:t>г</a:t>
            </a:r>
            <a:r>
              <a:rPr sz="1800" dirty="0" err="1" smtClean="0">
                <a:solidFill>
                  <a:srgbClr val="41401F"/>
                </a:solidFill>
                <a:latin typeface="Times New Roman"/>
                <a:cs typeface="Times New Roman"/>
              </a:rPr>
              <a:t>о</a:t>
            </a:r>
            <a:r>
              <a:rPr sz="1800" spc="-10" dirty="0" err="1" smtClean="0">
                <a:solidFill>
                  <a:srgbClr val="41401F"/>
                </a:solidFill>
                <a:latin typeface="Times New Roman"/>
                <a:cs typeface="Times New Roman"/>
              </a:rPr>
              <a:t>г</a:t>
            </a:r>
            <a:r>
              <a:rPr sz="1800" dirty="0" err="1" smtClean="0">
                <a:solidFill>
                  <a:srgbClr val="41401F"/>
                </a:solidFill>
                <a:latin typeface="Times New Roman"/>
                <a:cs typeface="Times New Roman"/>
              </a:rPr>
              <a:t>і</a:t>
            </a:r>
            <a:r>
              <a:rPr sz="1800" spc="-15" dirty="0" err="1" smtClean="0">
                <a:solidFill>
                  <a:srgbClr val="41401F"/>
                </a:solidFill>
                <a:latin typeface="Times New Roman"/>
                <a:cs typeface="Times New Roman"/>
              </a:rPr>
              <a:t>ч</a:t>
            </a:r>
            <a:r>
              <a:rPr sz="1800" spc="-5" dirty="0" err="1" smtClean="0">
                <a:solidFill>
                  <a:srgbClr val="41401F"/>
                </a:solidFill>
                <a:latin typeface="Times New Roman"/>
                <a:cs typeface="Times New Roman"/>
              </a:rPr>
              <a:t>но</a:t>
            </a:r>
            <a:r>
              <a:rPr sz="1800" dirty="0" err="1" smtClean="0">
                <a:solidFill>
                  <a:srgbClr val="41401F"/>
                </a:solidFill>
                <a:latin typeface="Times New Roman"/>
                <a:cs typeface="Times New Roman"/>
              </a:rPr>
              <a:t>ю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	радою,	з</a:t>
            </a:r>
            <a:r>
              <a:rPr sz="1800" spc="-50" dirty="0">
                <a:solidFill>
                  <a:srgbClr val="41401F"/>
                </a:solidFill>
                <a:latin typeface="Times New Roman"/>
                <a:cs typeface="Times New Roman"/>
              </a:rPr>
              <a:t>а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тве</a:t>
            </a:r>
            <a:r>
              <a:rPr sz="1800" spc="-25" dirty="0">
                <a:solidFill>
                  <a:srgbClr val="41401F"/>
                </a:solidFill>
                <a:latin typeface="Times New Roman"/>
                <a:cs typeface="Times New Roman"/>
              </a:rPr>
              <a:t>р</a:t>
            </a:r>
            <a:r>
              <a:rPr sz="1800" spc="-20" dirty="0">
                <a:solidFill>
                  <a:srgbClr val="41401F"/>
                </a:solidFill>
                <a:latin typeface="Times New Roman"/>
                <a:cs typeface="Times New Roman"/>
              </a:rPr>
              <a:t>д</a:t>
            </a:r>
            <a:r>
              <a:rPr sz="1800" spc="-10" dirty="0">
                <a:solidFill>
                  <a:srgbClr val="41401F"/>
                </a:solidFill>
                <a:latin typeface="Times New Roman"/>
                <a:cs typeface="Times New Roman"/>
              </a:rPr>
              <a:t>ж</a:t>
            </a:r>
            <a:r>
              <a:rPr sz="1800" spc="20" dirty="0">
                <a:solidFill>
                  <a:srgbClr val="41401F"/>
                </a:solidFill>
                <a:latin typeface="Times New Roman"/>
                <a:cs typeface="Times New Roman"/>
              </a:rPr>
              <a:t>у</a:t>
            </a:r>
            <a:r>
              <a:rPr sz="1800" spc="-5" dirty="0">
                <a:solidFill>
                  <a:srgbClr val="41401F"/>
                </a:solidFill>
                <a:latin typeface="Times New Roman"/>
                <a:cs typeface="Times New Roman"/>
              </a:rPr>
              <a:t>єтьс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я	</a:t>
            </a:r>
            <a:r>
              <a:rPr sz="1800" spc="25" dirty="0">
                <a:solidFill>
                  <a:srgbClr val="41401F"/>
                </a:solidFill>
                <a:latin typeface="Times New Roman"/>
                <a:cs typeface="Times New Roman"/>
              </a:rPr>
              <a:t>та  </a:t>
            </a:r>
            <a:r>
              <a:rPr sz="1800" spc="-10" dirty="0">
                <a:solidFill>
                  <a:srgbClr val="41401F"/>
                </a:solidFill>
                <a:latin typeface="Times New Roman"/>
                <a:cs typeface="Times New Roman"/>
              </a:rPr>
              <a:t>вводиться</a:t>
            </a:r>
            <a:r>
              <a:rPr sz="1800" spc="-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в</a:t>
            </a:r>
            <a:r>
              <a:rPr sz="1800" spc="-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дію </a:t>
            </a:r>
            <a:r>
              <a:rPr sz="1800" spc="-15" dirty="0">
                <a:solidFill>
                  <a:srgbClr val="41401F"/>
                </a:solidFill>
                <a:latin typeface="Times New Roman"/>
                <a:cs typeface="Times New Roman"/>
              </a:rPr>
              <a:t>наказом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1401F"/>
                </a:solidFill>
                <a:latin typeface="Times New Roman"/>
                <a:cs typeface="Times New Roman"/>
              </a:rPr>
              <a:t>директора.</a:t>
            </a:r>
            <a:endParaRPr sz="1800" dirty="0">
              <a:latin typeface="Times New Roman"/>
              <a:cs typeface="Times New Roman"/>
            </a:endParaRPr>
          </a:p>
          <a:p>
            <a:pPr marL="12700" marR="8255" lvl="1">
              <a:lnSpc>
                <a:spcPct val="120000"/>
              </a:lnSpc>
              <a:buAutoNum type="arabicPeriod" startAt="5"/>
              <a:tabLst>
                <a:tab pos="927100" algn="l"/>
                <a:tab pos="927735" algn="l"/>
              </a:tabLst>
            </a:pP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Зміни</a:t>
            </a:r>
            <a:r>
              <a:rPr sz="1800" spc="24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spc="10" dirty="0">
                <a:solidFill>
                  <a:srgbClr val="41401F"/>
                </a:solidFill>
                <a:latin typeface="Times New Roman"/>
                <a:cs typeface="Times New Roman"/>
              </a:rPr>
              <a:t>та</a:t>
            </a:r>
            <a:r>
              <a:rPr sz="1800" spc="23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1401F"/>
                </a:solidFill>
                <a:latin typeface="Times New Roman"/>
                <a:cs typeface="Times New Roman"/>
              </a:rPr>
              <a:t>доповнення</a:t>
            </a:r>
            <a:r>
              <a:rPr sz="1800" spc="24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1401F"/>
                </a:solidFill>
                <a:latin typeface="Times New Roman"/>
                <a:cs typeface="Times New Roman"/>
              </a:rPr>
              <a:t>до</a:t>
            </a:r>
            <a:r>
              <a:rPr sz="1800" spc="24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41401F"/>
                </a:solidFill>
                <a:latin typeface="Times New Roman"/>
                <a:cs typeface="Times New Roman"/>
              </a:rPr>
              <a:t>Положення</a:t>
            </a:r>
            <a:r>
              <a:rPr sz="1800" spc="229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1401F"/>
                </a:solidFill>
                <a:latin typeface="Times New Roman"/>
                <a:cs typeface="Times New Roman"/>
              </a:rPr>
              <a:t>можуть</a:t>
            </a:r>
            <a:r>
              <a:rPr sz="1800" spc="229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41401F"/>
                </a:solidFill>
                <a:latin typeface="Times New Roman"/>
                <a:cs typeface="Times New Roman"/>
              </a:rPr>
              <a:t>бути</a:t>
            </a:r>
            <a:r>
              <a:rPr sz="1800" spc="25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41401F"/>
                </a:solidFill>
                <a:latin typeface="Times New Roman"/>
                <a:cs typeface="Times New Roman"/>
              </a:rPr>
              <a:t>внесені</a:t>
            </a:r>
            <a:r>
              <a:rPr sz="1800" spc="254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1401F"/>
                </a:solidFill>
                <a:latin typeface="Times New Roman"/>
                <a:cs typeface="Times New Roman"/>
              </a:rPr>
              <a:t>рішенням </a:t>
            </a:r>
            <a:r>
              <a:rPr sz="1800" spc="-434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1401F"/>
                </a:solidFill>
                <a:latin typeface="Times New Roman"/>
                <a:cs typeface="Times New Roman"/>
              </a:rPr>
              <a:t>педагогічної</a:t>
            </a:r>
            <a:r>
              <a:rPr sz="1800" spc="-2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ради</a:t>
            </a:r>
            <a:r>
              <a:rPr sz="1800" spc="-1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1401F"/>
                </a:solidFill>
                <a:latin typeface="Times New Roman"/>
                <a:cs typeface="Times New Roman"/>
              </a:rPr>
              <a:t>за</a:t>
            </a:r>
            <a:r>
              <a:rPr sz="1800" spc="1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1401F"/>
                </a:solidFill>
                <a:latin typeface="Times New Roman"/>
                <a:cs typeface="Times New Roman"/>
              </a:rPr>
              <a:t>поданням</a:t>
            </a:r>
            <a:r>
              <a:rPr sz="1800" spc="-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spc="-35" dirty="0">
                <a:solidFill>
                  <a:srgbClr val="41401F"/>
                </a:solidFill>
                <a:latin typeface="Times New Roman"/>
                <a:cs typeface="Times New Roman"/>
              </a:rPr>
              <a:t>будь-якого</a:t>
            </a:r>
            <a:r>
              <a:rPr sz="1800" spc="-1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1401F"/>
                </a:solidFill>
                <a:latin typeface="Times New Roman"/>
                <a:cs typeface="Times New Roman"/>
              </a:rPr>
              <a:t>члена шкільної</a:t>
            </a:r>
            <a:r>
              <a:rPr sz="180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1401F"/>
                </a:solidFill>
                <a:latin typeface="Times New Roman"/>
                <a:cs typeface="Times New Roman"/>
              </a:rPr>
              <a:t>спільноти.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312670" y="1294841"/>
            <a:ext cx="39592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ЗАКЛЮЧНІ</a:t>
            </a:r>
            <a:r>
              <a:rPr spc="-60" dirty="0"/>
              <a:t> </a:t>
            </a:r>
            <a:r>
              <a:rPr spc="-20" dirty="0"/>
              <a:t>ПОЛОЖЕННЯ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868" y="0"/>
            <a:ext cx="8353425" cy="6727190"/>
          </a:xfrm>
          <a:custGeom>
            <a:avLst/>
            <a:gdLst/>
            <a:ahLst/>
            <a:cxnLst/>
            <a:rect l="l" t="t" r="r" b="b"/>
            <a:pathLst>
              <a:path w="8353425" h="6727190">
                <a:moveTo>
                  <a:pt x="8353044" y="0"/>
                </a:moveTo>
                <a:lnTo>
                  <a:pt x="0" y="0"/>
                </a:lnTo>
                <a:lnTo>
                  <a:pt x="0" y="6726935"/>
                </a:lnTo>
                <a:lnTo>
                  <a:pt x="8353044" y="6726935"/>
                </a:lnTo>
                <a:lnTo>
                  <a:pt x="8353044" y="0"/>
                </a:lnTo>
                <a:close/>
              </a:path>
            </a:pathLst>
          </a:custGeom>
          <a:solidFill>
            <a:srgbClr val="FFFFFF">
              <a:alpha val="5529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38477" y="22352"/>
            <a:ext cx="649986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742017"/>
                </a:solidFill>
                <a:latin typeface="Times New Roman"/>
                <a:cs typeface="Times New Roman"/>
              </a:rPr>
              <a:t>АЛГОРИТМ</a:t>
            </a:r>
            <a:r>
              <a:rPr sz="2400" b="1" spc="-25" dirty="0">
                <a:solidFill>
                  <a:srgbClr val="742017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742017"/>
                </a:solidFill>
                <a:latin typeface="Times New Roman"/>
                <a:cs typeface="Times New Roman"/>
              </a:rPr>
              <a:t>РЕАЛІЗАЦІЇ</a:t>
            </a:r>
            <a:r>
              <a:rPr sz="2400" b="1" dirty="0">
                <a:solidFill>
                  <a:srgbClr val="742017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742017"/>
                </a:solidFill>
                <a:latin typeface="Times New Roman"/>
                <a:cs typeface="Times New Roman"/>
              </a:rPr>
              <a:t>СИСТЕМИ</a:t>
            </a:r>
            <a:endParaRPr sz="24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b="1" spc="-10" dirty="0">
                <a:solidFill>
                  <a:srgbClr val="742017"/>
                </a:solidFill>
                <a:latin typeface="Times New Roman"/>
                <a:cs typeface="Times New Roman"/>
              </a:rPr>
              <a:t>ВНУТРІШНЬОГО</a:t>
            </a:r>
            <a:r>
              <a:rPr sz="2400" b="1" spc="-45" dirty="0">
                <a:solidFill>
                  <a:srgbClr val="742017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742017"/>
                </a:solidFill>
                <a:latin typeface="Times New Roman"/>
                <a:cs typeface="Times New Roman"/>
              </a:rPr>
              <a:t>ЗАБЕЗПЕЧЕННЯ</a:t>
            </a:r>
            <a:r>
              <a:rPr sz="2400" b="1" spc="-40" dirty="0">
                <a:solidFill>
                  <a:srgbClr val="742017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742017"/>
                </a:solidFill>
                <a:latin typeface="Times New Roman"/>
                <a:cs typeface="Times New Roman"/>
              </a:rPr>
              <a:t>ЯКОСТІ</a:t>
            </a:r>
            <a:endParaRPr sz="2400" dirty="0">
              <a:latin typeface="Times New Roman"/>
              <a:cs typeface="Times New Roman"/>
            </a:endParaRPr>
          </a:p>
          <a:p>
            <a:pPr marL="594360" marR="586740" algn="ctr">
              <a:lnSpc>
                <a:spcPct val="100000"/>
              </a:lnSpc>
              <a:tabLst>
                <a:tab pos="2249805" algn="l"/>
              </a:tabLst>
            </a:pPr>
            <a:r>
              <a:rPr sz="2400" b="1" dirty="0">
                <a:solidFill>
                  <a:srgbClr val="742017"/>
                </a:solidFill>
                <a:latin typeface="Times New Roman"/>
                <a:cs typeface="Times New Roman"/>
              </a:rPr>
              <a:t>ОСВІТИ</a:t>
            </a:r>
            <a:r>
              <a:rPr sz="2400" b="1" spc="-5" dirty="0">
                <a:solidFill>
                  <a:srgbClr val="742017"/>
                </a:solidFill>
                <a:latin typeface="Times New Roman"/>
                <a:cs typeface="Times New Roman"/>
              </a:rPr>
              <a:t> </a:t>
            </a:r>
            <a:r>
              <a:rPr lang="uk-UA" sz="2400" b="1" dirty="0" smtClean="0">
                <a:solidFill>
                  <a:srgbClr val="742017"/>
                </a:solidFill>
                <a:latin typeface="Times New Roman"/>
                <a:cs typeface="Times New Roman"/>
              </a:rPr>
              <a:t>  </a:t>
            </a:r>
            <a:r>
              <a:rPr sz="2400" b="1" dirty="0" smtClean="0">
                <a:solidFill>
                  <a:srgbClr val="742017"/>
                </a:solidFill>
                <a:latin typeface="Times New Roman"/>
                <a:cs typeface="Times New Roman"/>
              </a:rPr>
              <a:t>НА</a:t>
            </a:r>
            <a:r>
              <a:rPr sz="2400" b="1" spc="-10" dirty="0" smtClean="0">
                <a:solidFill>
                  <a:srgbClr val="742017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742017"/>
                </a:solidFill>
                <a:latin typeface="Times New Roman"/>
                <a:cs typeface="Times New Roman"/>
              </a:rPr>
              <a:t>2021-2023</a:t>
            </a:r>
            <a:r>
              <a:rPr sz="2400" b="1" spc="-5" dirty="0">
                <a:solidFill>
                  <a:srgbClr val="742017"/>
                </a:solidFill>
                <a:latin typeface="Times New Roman"/>
                <a:cs typeface="Times New Roman"/>
              </a:rPr>
              <a:t> РОКИ</a:t>
            </a:r>
            <a:endParaRPr sz="2400" dirty="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61187" y="1563369"/>
          <a:ext cx="7919082" cy="51388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045"/>
                <a:gridCol w="2807970"/>
                <a:gridCol w="1583689"/>
                <a:gridCol w="1583689"/>
                <a:gridCol w="1583689"/>
              </a:tblGrid>
              <a:tr h="701039">
                <a:tc gridSpan="5">
                  <a:txBody>
                    <a:bodyPr/>
                    <a:lstStyle/>
                    <a:p>
                      <a:pPr algn="ctr">
                        <a:lnSpc>
                          <a:spcPts val="2375"/>
                        </a:lnSpc>
                        <a:spcBef>
                          <a:spcPts val="295"/>
                        </a:spcBef>
                      </a:pPr>
                      <a:r>
                        <a:rPr sz="2000" b="1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Напрям</a:t>
                      </a:r>
                      <a:r>
                        <a:rPr sz="2000" b="1" spc="-6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оцінювання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0960" algn="ctr">
                        <a:lnSpc>
                          <a:spcPts val="2375"/>
                        </a:lnSpc>
                      </a:pPr>
                      <a:r>
                        <a:rPr sz="2000" b="1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«Освітнє</a:t>
                      </a:r>
                      <a:r>
                        <a:rPr sz="2000" b="1" spc="-3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середовище</a:t>
                      </a:r>
                      <a:r>
                        <a:rPr sz="2000" b="1" spc="-2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закладу</a:t>
                      </a:r>
                      <a:r>
                        <a:rPr sz="2000" b="1" spc="-2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освіти»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024127"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126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60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1D1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172085">
                        <a:lnSpc>
                          <a:spcPts val="1340"/>
                        </a:lnSpc>
                        <a:spcBef>
                          <a:spcPts val="1295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Рівень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оснащеності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навчальних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кабінетів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для реалізації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освітньої 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програми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та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забезпечення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єдиного </a:t>
                      </a:r>
                      <a:r>
                        <a:rPr sz="14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розвивального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освітнього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890">
                        <a:lnSpc>
                          <a:spcPts val="130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середовища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закладу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освіти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64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1D1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раз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рік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1D1"/>
                    </a:solidFill>
                  </a:tcPr>
                </a:tc>
                <a:tc>
                  <a:txBody>
                    <a:bodyPr/>
                    <a:lstStyle/>
                    <a:p>
                      <a:pPr marL="41275" algn="ctr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Комісія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225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1D1"/>
                    </a:solidFill>
                  </a:tcPr>
                </a:tc>
                <a:tc>
                  <a:txBody>
                    <a:bodyPr/>
                    <a:lstStyle/>
                    <a:p>
                      <a:pPr marL="402590" marR="182880" indent="-119380">
                        <a:lnSpc>
                          <a:spcPct val="79600"/>
                        </a:lnSpc>
                        <a:spcBef>
                          <a:spcPts val="1310"/>
                        </a:spcBef>
                      </a:pPr>
                      <a:r>
                        <a:rPr sz="1400" spc="-7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он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-о</a:t>
                      </a:r>
                      <a:r>
                        <a:rPr sz="1400" spc="-75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яд 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навчальних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кабінетів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66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1D1"/>
                    </a:solidFill>
                  </a:tcPr>
                </a:tc>
              </a:tr>
              <a:tr h="1194816">
                <a:tc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2318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9E9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89535">
                        <a:lnSpc>
                          <a:spcPct val="79900"/>
                        </a:lnSpc>
                        <a:spcBef>
                          <a:spcPts val="129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Обізнаність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учнів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та працівників з </a:t>
                      </a:r>
                      <a:r>
                        <a:rPr sz="14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вимогами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охорони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праці, безпеки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життєдіяльності,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пожежної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безпеки, правилами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поведінки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умовах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надзвичайних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ситуацій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і їх </a:t>
                      </a:r>
                      <a:r>
                        <a:rPr sz="14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дотримання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63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9E9"/>
                    </a:solidFill>
                  </a:tcPr>
                </a:tc>
                <a:tc>
                  <a:txBody>
                    <a:bodyPr/>
                    <a:lstStyle/>
                    <a:p>
                      <a:pPr marL="9334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раз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рік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9E9"/>
                    </a:solidFill>
                  </a:tcPr>
                </a:tc>
                <a:tc>
                  <a:txBody>
                    <a:bodyPr/>
                    <a:lstStyle/>
                    <a:p>
                      <a:pPr marL="245110" marR="57785" indent="-85725">
                        <a:lnSpc>
                          <a:spcPct val="79300"/>
                        </a:lnSpc>
                        <a:spcBef>
                          <a:spcPts val="131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Класні</a:t>
                      </a:r>
                      <a:r>
                        <a:rPr sz="14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керівники, </a:t>
                      </a:r>
                      <a:r>
                        <a:rPr sz="14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спеціаліст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ОП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67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9E9"/>
                    </a:solidFill>
                  </a:tcPr>
                </a:tc>
                <a:tc>
                  <a:txBody>
                    <a:bodyPr/>
                    <a:lstStyle/>
                    <a:p>
                      <a:pPr marL="400685" marR="224790" indent="-74930">
                        <a:lnSpc>
                          <a:spcPct val="79300"/>
                        </a:lnSpc>
                        <a:spcBef>
                          <a:spcPts val="131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ання, 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опитування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67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9E9"/>
                    </a:solidFill>
                  </a:tcPr>
                </a:tc>
              </a:tr>
              <a:tr h="1365453">
                <a:tc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2318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1D1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515"/>
                        </a:lnSpc>
                        <a:spcBef>
                          <a:spcPts val="969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Обізнаність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працівників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з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ts val="134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правилами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поведінки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разі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ts val="134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нещасного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випадку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учнями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та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80000"/>
                        </a:lnSpc>
                        <a:spcBef>
                          <a:spcPts val="165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працівниками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закладу чи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раптового </a:t>
                      </a:r>
                      <a:r>
                        <a:rPr sz="14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погіршення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їх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стану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здоров'я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і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2710" marR="360680">
                        <a:lnSpc>
                          <a:spcPct val="79300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вживання необхідних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заходів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у </a:t>
                      </a:r>
                      <a:r>
                        <a:rPr sz="14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таких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ситуаціях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2318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1D1"/>
                    </a:solidFill>
                  </a:tcPr>
                </a:tc>
                <a:tc>
                  <a:txBody>
                    <a:bodyPr/>
                    <a:lstStyle/>
                    <a:p>
                      <a:pPr marL="93345"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раз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рік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1D1"/>
                    </a:solidFill>
                  </a:tcPr>
                </a:tc>
                <a:tc>
                  <a:txBody>
                    <a:bodyPr/>
                    <a:lstStyle/>
                    <a:p>
                      <a:pPr marL="95885"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ЗД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НВР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1D1"/>
                    </a:solidFill>
                  </a:tcPr>
                </a:tc>
                <a:tc>
                  <a:txBody>
                    <a:bodyPr/>
                    <a:lstStyle/>
                    <a:p>
                      <a:pPr marL="349250">
                        <a:lnSpc>
                          <a:spcPts val="1510"/>
                        </a:lnSpc>
                        <a:spcBef>
                          <a:spcPts val="969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Анкетування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00685">
                        <a:lnSpc>
                          <a:spcPts val="1510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опитування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2318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1D1"/>
                    </a:solidFill>
                  </a:tcPr>
                </a:tc>
              </a:tr>
              <a:tr h="853440">
                <a:tc>
                  <a:txBody>
                    <a:bodyPr/>
                    <a:lstStyle/>
                    <a:p>
                      <a:pPr marL="135890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238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9E9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510"/>
                        </a:lnSpc>
                        <a:spcBef>
                          <a:spcPts val="97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Анкетування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батьківської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і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2710" marR="196215">
                        <a:lnSpc>
                          <a:spcPct val="79600"/>
                        </a:lnSpc>
                        <a:spcBef>
                          <a:spcPts val="16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учнівської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громади</a:t>
                      </a:r>
                      <a:r>
                        <a:rPr sz="1400" spc="2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визначення </a:t>
                      </a:r>
                      <a:r>
                        <a:rPr sz="14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рівня комфортності освітнього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простору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закладу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238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9E9"/>
                    </a:solidFill>
                  </a:tcPr>
                </a:tc>
                <a:tc>
                  <a:txBody>
                    <a:bodyPr/>
                    <a:lstStyle/>
                    <a:p>
                      <a:pPr marL="56515" algn="ctr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раз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рік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225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9E9"/>
                    </a:solidFill>
                  </a:tcPr>
                </a:tc>
                <a:tc>
                  <a:txBody>
                    <a:bodyPr/>
                    <a:lstStyle/>
                    <a:p>
                      <a:pPr marL="88900" algn="ctr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ЗД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НВР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225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9E9"/>
                    </a:solidFill>
                  </a:tcPr>
                </a:tc>
                <a:tc>
                  <a:txBody>
                    <a:bodyPr/>
                    <a:lstStyle/>
                    <a:p>
                      <a:pPr marL="306070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Анкетування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238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9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868" y="0"/>
            <a:ext cx="8353425" cy="6830695"/>
          </a:xfrm>
          <a:custGeom>
            <a:avLst/>
            <a:gdLst/>
            <a:ahLst/>
            <a:cxnLst/>
            <a:rect l="l" t="t" r="r" b="b"/>
            <a:pathLst>
              <a:path w="8353425" h="6830695">
                <a:moveTo>
                  <a:pt x="0" y="6830568"/>
                </a:moveTo>
                <a:lnTo>
                  <a:pt x="8353044" y="6830568"/>
                </a:lnTo>
                <a:lnTo>
                  <a:pt x="8353044" y="0"/>
                </a:lnTo>
                <a:lnTo>
                  <a:pt x="0" y="0"/>
                </a:lnTo>
                <a:lnTo>
                  <a:pt x="0" y="6830568"/>
                </a:lnTo>
                <a:close/>
              </a:path>
            </a:pathLst>
          </a:custGeom>
          <a:solidFill>
            <a:srgbClr val="FFFFFF">
              <a:alpha val="5529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82623" y="211073"/>
            <a:ext cx="649859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742017"/>
                </a:solidFill>
                <a:latin typeface="Times New Roman"/>
                <a:cs typeface="Times New Roman"/>
              </a:rPr>
              <a:t>АЛГОРИТМ</a:t>
            </a:r>
            <a:r>
              <a:rPr sz="2400" b="1" spc="-35" dirty="0">
                <a:solidFill>
                  <a:srgbClr val="742017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742017"/>
                </a:solidFill>
                <a:latin typeface="Times New Roman"/>
                <a:cs typeface="Times New Roman"/>
              </a:rPr>
              <a:t>РЕАЛІЗАЦІЇ</a:t>
            </a:r>
            <a:r>
              <a:rPr sz="2400" b="1" spc="-10" dirty="0">
                <a:solidFill>
                  <a:srgbClr val="742017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742017"/>
                </a:solidFill>
                <a:latin typeface="Times New Roman"/>
                <a:cs typeface="Times New Roman"/>
              </a:rPr>
              <a:t>СИСТЕМИ</a:t>
            </a:r>
            <a:endParaRPr sz="2400" dirty="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  <a:tabLst>
                <a:tab pos="1667510" algn="l"/>
                <a:tab pos="2023110" algn="l"/>
              </a:tabLst>
            </a:pPr>
            <a:r>
              <a:rPr sz="2400" b="1" spc="-10" dirty="0">
                <a:solidFill>
                  <a:srgbClr val="742017"/>
                </a:solidFill>
                <a:latin typeface="Times New Roman"/>
                <a:cs typeface="Times New Roman"/>
              </a:rPr>
              <a:t>ВНУТРІШНЬОГО</a:t>
            </a:r>
            <a:r>
              <a:rPr sz="2400" b="1" spc="-55" dirty="0">
                <a:solidFill>
                  <a:srgbClr val="742017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742017"/>
                </a:solidFill>
                <a:latin typeface="Times New Roman"/>
                <a:cs typeface="Times New Roman"/>
              </a:rPr>
              <a:t>ЗАБЕЗПЕЧЕННЯ</a:t>
            </a:r>
            <a:r>
              <a:rPr sz="2400" b="1" spc="-50" dirty="0">
                <a:solidFill>
                  <a:srgbClr val="742017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742017"/>
                </a:solidFill>
                <a:latin typeface="Times New Roman"/>
                <a:cs typeface="Times New Roman"/>
              </a:rPr>
              <a:t>ЯКОСТІ </a:t>
            </a:r>
            <a:r>
              <a:rPr sz="2400" b="1" spc="-585" dirty="0">
                <a:solidFill>
                  <a:srgbClr val="742017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742017"/>
                </a:solidFill>
                <a:latin typeface="Times New Roman"/>
                <a:cs typeface="Times New Roman"/>
              </a:rPr>
              <a:t>ОСВІТИ</a:t>
            </a:r>
            <a:r>
              <a:rPr sz="2400" b="1" spc="-5" dirty="0">
                <a:solidFill>
                  <a:srgbClr val="742017"/>
                </a:solidFill>
                <a:latin typeface="Times New Roman"/>
                <a:cs typeface="Times New Roman"/>
              </a:rPr>
              <a:t> </a:t>
            </a:r>
            <a:endParaRPr sz="24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b="1" dirty="0">
                <a:solidFill>
                  <a:srgbClr val="742017"/>
                </a:solidFill>
                <a:latin typeface="Times New Roman"/>
                <a:cs typeface="Times New Roman"/>
              </a:rPr>
              <a:t>НА</a:t>
            </a:r>
            <a:r>
              <a:rPr sz="2400" b="1" spc="-20" dirty="0">
                <a:solidFill>
                  <a:srgbClr val="742017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742017"/>
                </a:solidFill>
                <a:latin typeface="Times New Roman"/>
                <a:cs typeface="Times New Roman"/>
              </a:rPr>
              <a:t>2021-2023</a:t>
            </a:r>
            <a:r>
              <a:rPr sz="2400" b="1" spc="-15" dirty="0">
                <a:solidFill>
                  <a:srgbClr val="742017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742017"/>
                </a:solidFill>
                <a:latin typeface="Times New Roman"/>
                <a:cs typeface="Times New Roman"/>
              </a:rPr>
              <a:t>РОКИ</a:t>
            </a:r>
            <a:endParaRPr sz="2400" dirty="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05205" y="1962657"/>
          <a:ext cx="7919082" cy="18643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045"/>
                <a:gridCol w="2807970"/>
                <a:gridCol w="1583689"/>
                <a:gridCol w="1583689"/>
                <a:gridCol w="1583689"/>
              </a:tblGrid>
              <a:tr h="370839">
                <a:tc gridSpan="5">
                  <a:txBody>
                    <a:bodyPr/>
                    <a:lstStyle/>
                    <a:p>
                      <a:pPr marL="74231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b="1" spc="-1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Напрям</a:t>
                      </a:r>
                      <a:r>
                        <a:rPr sz="1800" b="1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оцінювання</a:t>
                      </a:r>
                      <a:r>
                        <a:rPr sz="1800" b="1" spc="1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«Система</a:t>
                      </a:r>
                      <a:r>
                        <a:rPr sz="1800" b="1" spc="2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оцінювання</a:t>
                      </a:r>
                      <a:r>
                        <a:rPr sz="1800" b="1" spc="1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здобувачів</a:t>
                      </a:r>
                      <a:r>
                        <a:rPr sz="1800" b="1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 освіти»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853439"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2318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1D1"/>
                    </a:solidFill>
                  </a:tcPr>
                </a:tc>
                <a:tc>
                  <a:txBody>
                    <a:bodyPr/>
                    <a:lstStyle/>
                    <a:p>
                      <a:pPr marL="139700" marR="43180" indent="120014">
                        <a:lnSpc>
                          <a:spcPts val="1340"/>
                        </a:lnSpc>
                        <a:spcBef>
                          <a:spcPts val="1295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Вивчення ставлення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здобувачів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освіти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та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їх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батьків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до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оцінювання </a:t>
                      </a:r>
                      <a:r>
                        <a:rPr sz="14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результатів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навчання,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щодо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його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87655">
                        <a:lnSpc>
                          <a:spcPts val="13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справедливості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об'єктивності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64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1D1"/>
                    </a:solidFill>
                  </a:tcPr>
                </a:tc>
                <a:tc>
                  <a:txBody>
                    <a:bodyPr/>
                    <a:lstStyle/>
                    <a:p>
                      <a:pPr marL="57150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раз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рік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1D1"/>
                    </a:solidFill>
                  </a:tcPr>
                </a:tc>
                <a:tc>
                  <a:txBody>
                    <a:bodyPr/>
                    <a:lstStyle/>
                    <a:p>
                      <a:pPr marL="88900" algn="ctr">
                        <a:lnSpc>
                          <a:spcPts val="1510"/>
                        </a:lnSpc>
                        <a:spcBef>
                          <a:spcPts val="955"/>
                        </a:spcBef>
                      </a:pP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ЗД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НВР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30175" algn="ctr">
                        <a:lnSpc>
                          <a:spcPts val="151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1D1"/>
                    </a:solidFill>
                  </a:tcPr>
                </a:tc>
                <a:tc>
                  <a:txBody>
                    <a:bodyPr/>
                    <a:lstStyle/>
                    <a:p>
                      <a:pPr marL="306070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Анкетування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2318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1D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R="119380" algn="r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61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9E9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62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Забезпечення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самооцінювання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та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890">
                        <a:lnSpc>
                          <a:spcPts val="1664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взаємооцінювання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здобувачів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освіти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Постійно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2318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9E9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39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Адміністрація,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98450" marR="280670" indent="2540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вчителі-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пр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дметн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ки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9E9"/>
                    </a:solidFill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162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Спостереження,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9700">
                        <a:lnSpc>
                          <a:spcPts val="1664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опитування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9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9397" y="544195"/>
            <a:ext cx="13081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800000"/>
                </a:solidFill>
                <a:latin typeface="Times New Roman"/>
                <a:cs typeface="Times New Roman"/>
              </a:rPr>
              <a:t>В</a:t>
            </a:r>
            <a:r>
              <a:rPr sz="2000" b="1" spc="-20" dirty="0">
                <a:solidFill>
                  <a:srgbClr val="800000"/>
                </a:solidFill>
                <a:latin typeface="Times New Roman"/>
                <a:cs typeface="Times New Roman"/>
              </a:rPr>
              <a:t>н</a:t>
            </a:r>
            <a:r>
              <a:rPr sz="2000" b="1" spc="25" dirty="0">
                <a:solidFill>
                  <a:srgbClr val="800000"/>
                </a:solidFill>
                <a:latin typeface="Times New Roman"/>
                <a:cs typeface="Times New Roman"/>
              </a:rPr>
              <a:t>у</a:t>
            </a:r>
            <a:r>
              <a:rPr sz="2000" b="1" spc="5" dirty="0">
                <a:solidFill>
                  <a:srgbClr val="800000"/>
                </a:solidFill>
                <a:latin typeface="Times New Roman"/>
                <a:cs typeface="Times New Roman"/>
              </a:rPr>
              <a:t>т</a:t>
            </a:r>
            <a:r>
              <a:rPr sz="2000" b="1" spc="-5" dirty="0">
                <a:solidFill>
                  <a:srgbClr val="800000"/>
                </a:solidFill>
                <a:latin typeface="Times New Roman"/>
                <a:cs typeface="Times New Roman"/>
              </a:rPr>
              <a:t>рішня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30500" y="544195"/>
            <a:ext cx="9334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800000"/>
                </a:solidFill>
                <a:latin typeface="Times New Roman"/>
                <a:cs typeface="Times New Roman"/>
              </a:rPr>
              <a:t>сис</a:t>
            </a:r>
            <a:r>
              <a:rPr sz="2000" b="1" spc="-20" dirty="0">
                <a:solidFill>
                  <a:srgbClr val="800000"/>
                </a:solidFill>
                <a:latin typeface="Times New Roman"/>
                <a:cs typeface="Times New Roman"/>
              </a:rPr>
              <a:t>т</a:t>
            </a:r>
            <a:r>
              <a:rPr sz="2000" b="1" dirty="0">
                <a:solidFill>
                  <a:srgbClr val="800000"/>
                </a:solidFill>
                <a:latin typeface="Times New Roman"/>
                <a:cs typeface="Times New Roman"/>
              </a:rPr>
              <a:t>е</a:t>
            </a:r>
            <a:r>
              <a:rPr sz="2000" b="1" spc="-10" dirty="0">
                <a:solidFill>
                  <a:srgbClr val="800000"/>
                </a:solidFill>
                <a:latin typeface="Times New Roman"/>
                <a:cs typeface="Times New Roman"/>
              </a:rPr>
              <a:t>м</a:t>
            </a:r>
            <a:r>
              <a:rPr sz="2000" b="1" dirty="0">
                <a:solidFill>
                  <a:srgbClr val="800000"/>
                </a:solidFill>
                <a:latin typeface="Times New Roman"/>
                <a:cs typeface="Times New Roman"/>
              </a:rPr>
              <a:t>а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09491" y="544195"/>
            <a:ext cx="24149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87195" algn="l"/>
              </a:tabLst>
            </a:pPr>
            <a:r>
              <a:rPr sz="2000" b="1" spc="-15" dirty="0">
                <a:solidFill>
                  <a:srgbClr val="800000"/>
                </a:solidFill>
                <a:latin typeface="Times New Roman"/>
                <a:cs typeface="Times New Roman"/>
              </a:rPr>
              <a:t>з</a:t>
            </a:r>
            <a:r>
              <a:rPr sz="2000" b="1" dirty="0">
                <a:solidFill>
                  <a:srgbClr val="800000"/>
                </a:solidFill>
                <a:latin typeface="Times New Roman"/>
                <a:cs typeface="Times New Roman"/>
              </a:rPr>
              <a:t>а</a:t>
            </a:r>
            <a:r>
              <a:rPr sz="2000" b="1" spc="-25" dirty="0">
                <a:solidFill>
                  <a:srgbClr val="800000"/>
                </a:solidFill>
                <a:latin typeface="Times New Roman"/>
                <a:cs typeface="Times New Roman"/>
              </a:rPr>
              <a:t>б</a:t>
            </a:r>
            <a:r>
              <a:rPr sz="2000" b="1" spc="-15" dirty="0">
                <a:solidFill>
                  <a:srgbClr val="800000"/>
                </a:solidFill>
                <a:latin typeface="Times New Roman"/>
                <a:cs typeface="Times New Roman"/>
              </a:rPr>
              <a:t>е</a:t>
            </a:r>
            <a:r>
              <a:rPr sz="2000" b="1" dirty="0">
                <a:solidFill>
                  <a:srgbClr val="800000"/>
                </a:solidFill>
                <a:latin typeface="Times New Roman"/>
                <a:cs typeface="Times New Roman"/>
              </a:rPr>
              <a:t>зп</a:t>
            </a:r>
            <a:r>
              <a:rPr sz="2000" b="1" spc="-55" dirty="0">
                <a:solidFill>
                  <a:srgbClr val="800000"/>
                </a:solidFill>
                <a:latin typeface="Times New Roman"/>
                <a:cs typeface="Times New Roman"/>
              </a:rPr>
              <a:t>е</a:t>
            </a:r>
            <a:r>
              <a:rPr sz="2000" b="1" dirty="0">
                <a:solidFill>
                  <a:srgbClr val="800000"/>
                </a:solidFill>
                <a:latin typeface="Times New Roman"/>
                <a:cs typeface="Times New Roman"/>
              </a:rPr>
              <a:t>че</a:t>
            </a:r>
            <a:r>
              <a:rPr sz="2000" b="1" spc="-10" dirty="0">
                <a:solidFill>
                  <a:srgbClr val="800000"/>
                </a:solidFill>
                <a:latin typeface="Times New Roman"/>
                <a:cs typeface="Times New Roman"/>
              </a:rPr>
              <a:t>н</a:t>
            </a:r>
            <a:r>
              <a:rPr sz="2000" b="1" spc="-5" dirty="0">
                <a:solidFill>
                  <a:srgbClr val="800000"/>
                </a:solidFill>
                <a:latin typeface="Times New Roman"/>
                <a:cs typeface="Times New Roman"/>
              </a:rPr>
              <a:t>н</a:t>
            </a:r>
            <a:r>
              <a:rPr sz="2000" b="1" dirty="0">
                <a:solidFill>
                  <a:srgbClr val="800000"/>
                </a:solidFill>
                <a:latin typeface="Times New Roman"/>
                <a:cs typeface="Times New Roman"/>
              </a:rPr>
              <a:t>я	я</a:t>
            </a:r>
            <a:r>
              <a:rPr sz="2000" b="1" spc="-45" dirty="0">
                <a:solidFill>
                  <a:srgbClr val="800000"/>
                </a:solidFill>
                <a:latin typeface="Times New Roman"/>
                <a:cs typeface="Times New Roman"/>
              </a:rPr>
              <a:t>к</a:t>
            </a:r>
            <a:r>
              <a:rPr sz="2000" b="1" dirty="0">
                <a:solidFill>
                  <a:srgbClr val="800000"/>
                </a:solidFill>
                <a:latin typeface="Times New Roman"/>
                <a:cs typeface="Times New Roman"/>
              </a:rPr>
              <a:t>ос</a:t>
            </a:r>
            <a:r>
              <a:rPr sz="2000" b="1" spc="-10" dirty="0">
                <a:solidFill>
                  <a:srgbClr val="800000"/>
                </a:solidFill>
                <a:latin typeface="Times New Roman"/>
                <a:cs typeface="Times New Roman"/>
              </a:rPr>
              <a:t>т</a:t>
            </a:r>
            <a:r>
              <a:rPr sz="2000" b="1" dirty="0">
                <a:solidFill>
                  <a:srgbClr val="800000"/>
                </a:solidFill>
                <a:latin typeface="Times New Roman"/>
                <a:cs typeface="Times New Roman"/>
              </a:rPr>
              <a:t>і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68922" y="544195"/>
            <a:ext cx="10369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95985" algn="l"/>
              </a:tabLst>
            </a:pPr>
            <a:r>
              <a:rPr sz="2000" b="1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ос</a:t>
            </a:r>
            <a:r>
              <a:rPr sz="2000" b="1" spc="-10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в</a:t>
            </a:r>
            <a:r>
              <a:rPr sz="2000" b="1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і</a:t>
            </a:r>
            <a:r>
              <a:rPr sz="2000" b="1" spc="-20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т</a:t>
            </a:r>
            <a:r>
              <a:rPr sz="2000" b="1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и</a:t>
            </a:r>
            <a:r>
              <a:rPr sz="2000" b="1" dirty="0">
                <a:solidFill>
                  <a:srgbClr val="800000"/>
                </a:solidFill>
                <a:latin typeface="Times New Roman"/>
                <a:cs typeface="Times New Roman"/>
              </a:rPr>
              <a:t>	у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4947" y="848995"/>
            <a:ext cx="25565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0" dirty="0" smtClean="0">
                <a:solidFill>
                  <a:srgbClr val="800000"/>
                </a:solidFill>
                <a:latin typeface="Times New Roman"/>
                <a:cs typeface="Times New Roman"/>
              </a:rPr>
              <a:t>-</a:t>
            </a:r>
            <a:r>
              <a:rPr lang="uk-UA" sz="2000" b="1" spc="-20" dirty="0" smtClean="0">
                <a:solidFill>
                  <a:srgbClr val="800000"/>
                </a:solidFill>
                <a:latin typeface="Times New Roman"/>
                <a:cs typeface="Times New Roman"/>
              </a:rPr>
              <a:t> НВО№3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30470" y="848995"/>
            <a:ext cx="14789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800000"/>
                </a:solidFill>
                <a:latin typeface="Times New Roman"/>
                <a:cs typeface="Times New Roman"/>
              </a:rPr>
              <a:t>с</a:t>
            </a:r>
            <a:r>
              <a:rPr sz="2000" b="1" spc="-15" dirty="0">
                <a:solidFill>
                  <a:srgbClr val="800000"/>
                </a:solidFill>
                <a:latin typeface="Times New Roman"/>
                <a:cs typeface="Times New Roman"/>
              </a:rPr>
              <a:t>тв</a:t>
            </a:r>
            <a:r>
              <a:rPr sz="2000" b="1" dirty="0">
                <a:solidFill>
                  <a:srgbClr val="800000"/>
                </a:solidFill>
                <a:latin typeface="Times New Roman"/>
                <a:cs typeface="Times New Roman"/>
              </a:rPr>
              <a:t>ор</a:t>
            </a:r>
            <a:r>
              <a:rPr sz="2000" b="1" spc="-15" dirty="0">
                <a:solidFill>
                  <a:srgbClr val="800000"/>
                </a:solidFill>
                <a:latin typeface="Times New Roman"/>
                <a:cs typeface="Times New Roman"/>
              </a:rPr>
              <a:t>ю</a:t>
            </a:r>
            <a:r>
              <a:rPr sz="2000" b="1" spc="-5" dirty="0">
                <a:solidFill>
                  <a:srgbClr val="800000"/>
                </a:solidFill>
                <a:latin typeface="Times New Roman"/>
                <a:cs typeface="Times New Roman"/>
              </a:rPr>
              <a:t>є</a:t>
            </a:r>
            <a:r>
              <a:rPr sz="2000" b="1" spc="-15" dirty="0">
                <a:solidFill>
                  <a:srgbClr val="800000"/>
                </a:solidFill>
                <a:latin typeface="Times New Roman"/>
                <a:cs typeface="Times New Roman"/>
              </a:rPr>
              <a:t>т</a:t>
            </a:r>
            <a:r>
              <a:rPr sz="2000" b="1" spc="5" dirty="0">
                <a:solidFill>
                  <a:srgbClr val="800000"/>
                </a:solidFill>
                <a:latin typeface="Times New Roman"/>
                <a:cs typeface="Times New Roman"/>
              </a:rPr>
              <a:t>ь</a:t>
            </a:r>
            <a:r>
              <a:rPr sz="2000" b="1" dirty="0">
                <a:solidFill>
                  <a:srgbClr val="800000"/>
                </a:solidFill>
                <a:latin typeface="Times New Roman"/>
                <a:cs typeface="Times New Roman"/>
              </a:rPr>
              <a:t>ся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4947" y="1153795"/>
            <a:ext cx="351980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24355" algn="l"/>
                <a:tab pos="2359660" algn="l"/>
              </a:tabLst>
            </a:pPr>
            <a:r>
              <a:rPr sz="2000" b="1" dirty="0">
                <a:solidFill>
                  <a:srgbClr val="800000"/>
                </a:solidFill>
                <a:latin typeface="Times New Roman"/>
                <a:cs typeface="Times New Roman"/>
              </a:rPr>
              <a:t>спр</a:t>
            </a:r>
            <a:r>
              <a:rPr sz="2000" b="1" spc="-10" dirty="0">
                <a:solidFill>
                  <a:srgbClr val="800000"/>
                </a:solidFill>
                <a:latin typeface="Times New Roman"/>
                <a:cs typeface="Times New Roman"/>
              </a:rPr>
              <a:t>ям</a:t>
            </a:r>
            <a:r>
              <a:rPr sz="2000" b="1" spc="15" dirty="0">
                <a:solidFill>
                  <a:srgbClr val="800000"/>
                </a:solidFill>
                <a:latin typeface="Times New Roman"/>
                <a:cs typeface="Times New Roman"/>
              </a:rPr>
              <a:t>у</a:t>
            </a:r>
            <a:r>
              <a:rPr sz="2000" b="1" spc="-15" dirty="0">
                <a:solidFill>
                  <a:srgbClr val="800000"/>
                </a:solidFill>
                <a:latin typeface="Times New Roman"/>
                <a:cs typeface="Times New Roman"/>
              </a:rPr>
              <a:t>в</a:t>
            </a:r>
            <a:r>
              <a:rPr sz="2000" b="1" dirty="0">
                <a:solidFill>
                  <a:srgbClr val="800000"/>
                </a:solidFill>
                <a:latin typeface="Times New Roman"/>
                <a:cs typeface="Times New Roman"/>
              </a:rPr>
              <a:t>ання	</a:t>
            </a:r>
            <a:r>
              <a:rPr sz="2000" b="1" spc="10" dirty="0">
                <a:solidFill>
                  <a:srgbClr val="800000"/>
                </a:solidFill>
                <a:latin typeface="Times New Roman"/>
                <a:cs typeface="Times New Roman"/>
              </a:rPr>
              <a:t>т</a:t>
            </a:r>
            <a:r>
              <a:rPr sz="2000" b="1" dirty="0">
                <a:solidFill>
                  <a:srgbClr val="800000"/>
                </a:solidFill>
                <a:latin typeface="Times New Roman"/>
                <a:cs typeface="Times New Roman"/>
              </a:rPr>
              <a:t>а	</a:t>
            </a:r>
            <a:r>
              <a:rPr sz="2000" b="1" spc="-30" dirty="0">
                <a:solidFill>
                  <a:srgbClr val="800000"/>
                </a:solidFill>
                <a:latin typeface="Times New Roman"/>
                <a:cs typeface="Times New Roman"/>
              </a:rPr>
              <a:t>к</a:t>
            </a:r>
            <a:r>
              <a:rPr sz="2000" b="1" dirty="0">
                <a:solidFill>
                  <a:srgbClr val="800000"/>
                </a:solidFill>
                <a:latin typeface="Times New Roman"/>
                <a:cs typeface="Times New Roman"/>
              </a:rPr>
              <a:t>он</a:t>
            </a:r>
            <a:r>
              <a:rPr sz="2000" b="1" spc="10" dirty="0">
                <a:solidFill>
                  <a:srgbClr val="800000"/>
                </a:solidFill>
                <a:latin typeface="Times New Roman"/>
                <a:cs typeface="Times New Roman"/>
              </a:rPr>
              <a:t>т</a:t>
            </a:r>
            <a:r>
              <a:rPr sz="2000" b="1" spc="-5" dirty="0">
                <a:solidFill>
                  <a:srgbClr val="800000"/>
                </a:solidFill>
                <a:latin typeface="Times New Roman"/>
                <a:cs typeface="Times New Roman"/>
              </a:rPr>
              <a:t>р</a:t>
            </a:r>
            <a:r>
              <a:rPr sz="2000" b="1" spc="-20" dirty="0">
                <a:solidFill>
                  <a:srgbClr val="800000"/>
                </a:solidFill>
                <a:latin typeface="Times New Roman"/>
                <a:cs typeface="Times New Roman"/>
              </a:rPr>
              <a:t>о</a:t>
            </a:r>
            <a:r>
              <a:rPr sz="2000" b="1" spc="-10" dirty="0">
                <a:solidFill>
                  <a:srgbClr val="800000"/>
                </a:solidFill>
                <a:latin typeface="Times New Roman"/>
                <a:cs typeface="Times New Roman"/>
              </a:rPr>
              <a:t>л</a:t>
            </a:r>
            <a:r>
              <a:rPr sz="2000" b="1" dirty="0">
                <a:solidFill>
                  <a:srgbClr val="800000"/>
                </a:solidFill>
                <a:latin typeface="Times New Roman"/>
                <a:cs typeface="Times New Roman"/>
              </a:rPr>
              <a:t>ю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38929" y="848995"/>
            <a:ext cx="326961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830195">
              <a:lnSpc>
                <a:spcPct val="100000"/>
              </a:lnSpc>
              <a:spcBef>
                <a:spcPts val="105"/>
              </a:spcBef>
              <a:tabLst>
                <a:tab pos="1485900" algn="l"/>
                <a:tab pos="2667635" algn="l"/>
              </a:tabLst>
            </a:pPr>
            <a:r>
              <a:rPr sz="2000" b="1" spc="-10" dirty="0">
                <a:solidFill>
                  <a:srgbClr val="800000"/>
                </a:solidFill>
                <a:latin typeface="Times New Roman"/>
                <a:cs typeface="Times New Roman"/>
              </a:rPr>
              <a:t>д</a:t>
            </a:r>
            <a:r>
              <a:rPr sz="2000" b="1" spc="10" dirty="0">
                <a:solidFill>
                  <a:srgbClr val="800000"/>
                </a:solidFill>
                <a:latin typeface="Times New Roman"/>
                <a:cs typeface="Times New Roman"/>
              </a:rPr>
              <a:t>л</a:t>
            </a:r>
            <a:r>
              <a:rPr sz="2000" b="1" dirty="0">
                <a:solidFill>
                  <a:srgbClr val="800000"/>
                </a:solidFill>
                <a:latin typeface="Times New Roman"/>
                <a:cs typeface="Times New Roman"/>
              </a:rPr>
              <a:t>я  </a:t>
            </a:r>
            <a:r>
              <a:rPr sz="2000" b="1" spc="-10" dirty="0">
                <a:solidFill>
                  <a:srgbClr val="800000"/>
                </a:solidFill>
                <a:latin typeface="Times New Roman"/>
                <a:cs typeface="Times New Roman"/>
              </a:rPr>
              <a:t>д</a:t>
            </a:r>
            <a:r>
              <a:rPr sz="2000" b="1" dirty="0">
                <a:solidFill>
                  <a:srgbClr val="800000"/>
                </a:solidFill>
                <a:latin typeface="Times New Roman"/>
                <a:cs typeface="Times New Roman"/>
              </a:rPr>
              <a:t>і</a:t>
            </a:r>
            <a:r>
              <a:rPr sz="2000" b="1" spc="-10" dirty="0">
                <a:solidFill>
                  <a:srgbClr val="800000"/>
                </a:solidFill>
                <a:latin typeface="Times New Roman"/>
                <a:cs typeface="Times New Roman"/>
              </a:rPr>
              <a:t>я</a:t>
            </a:r>
            <a:r>
              <a:rPr sz="2000" b="1" spc="-5" dirty="0">
                <a:solidFill>
                  <a:srgbClr val="800000"/>
                </a:solidFill>
                <a:latin typeface="Times New Roman"/>
                <a:cs typeface="Times New Roman"/>
              </a:rPr>
              <a:t>л</a:t>
            </a:r>
            <a:r>
              <a:rPr sz="2000" b="1" spc="5" dirty="0">
                <a:solidFill>
                  <a:srgbClr val="800000"/>
                </a:solidFill>
                <a:latin typeface="Times New Roman"/>
                <a:cs typeface="Times New Roman"/>
              </a:rPr>
              <a:t>ь</a:t>
            </a:r>
            <a:r>
              <a:rPr sz="2000" b="1" spc="-15" dirty="0">
                <a:solidFill>
                  <a:srgbClr val="800000"/>
                </a:solidFill>
                <a:latin typeface="Times New Roman"/>
                <a:cs typeface="Times New Roman"/>
              </a:rPr>
              <a:t>н</a:t>
            </a:r>
            <a:r>
              <a:rPr sz="2000" b="1" dirty="0">
                <a:solidFill>
                  <a:srgbClr val="800000"/>
                </a:solidFill>
                <a:latin typeface="Times New Roman"/>
                <a:cs typeface="Times New Roman"/>
              </a:rPr>
              <a:t>ос</a:t>
            </a:r>
            <a:r>
              <a:rPr sz="2000" b="1" spc="-10" dirty="0">
                <a:solidFill>
                  <a:srgbClr val="800000"/>
                </a:solidFill>
                <a:latin typeface="Times New Roman"/>
                <a:cs typeface="Times New Roman"/>
              </a:rPr>
              <a:t>т</a:t>
            </a:r>
            <a:r>
              <a:rPr sz="2000" b="1" dirty="0">
                <a:solidFill>
                  <a:srgbClr val="800000"/>
                </a:solidFill>
                <a:latin typeface="Times New Roman"/>
                <a:cs typeface="Times New Roman"/>
              </a:rPr>
              <a:t>і	за</a:t>
            </a:r>
            <a:r>
              <a:rPr sz="2000" b="1" spc="-10" dirty="0">
                <a:solidFill>
                  <a:srgbClr val="800000"/>
                </a:solidFill>
                <a:latin typeface="Times New Roman"/>
                <a:cs typeface="Times New Roman"/>
              </a:rPr>
              <a:t>к</a:t>
            </a:r>
            <a:r>
              <a:rPr sz="2000" b="1" spc="-5" dirty="0">
                <a:solidFill>
                  <a:srgbClr val="800000"/>
                </a:solidFill>
                <a:latin typeface="Times New Roman"/>
                <a:cs typeface="Times New Roman"/>
              </a:rPr>
              <a:t>л</a:t>
            </a:r>
            <a:r>
              <a:rPr sz="2000" b="1" spc="5" dirty="0">
                <a:solidFill>
                  <a:srgbClr val="800000"/>
                </a:solidFill>
                <a:latin typeface="Times New Roman"/>
                <a:cs typeface="Times New Roman"/>
              </a:rPr>
              <a:t>а</a:t>
            </a:r>
            <a:r>
              <a:rPr sz="2000" b="1" spc="-20" dirty="0">
                <a:solidFill>
                  <a:srgbClr val="800000"/>
                </a:solidFill>
                <a:latin typeface="Times New Roman"/>
                <a:cs typeface="Times New Roman"/>
              </a:rPr>
              <a:t>д</a:t>
            </a:r>
            <a:r>
              <a:rPr sz="2000" b="1" dirty="0">
                <a:solidFill>
                  <a:srgbClr val="800000"/>
                </a:solidFill>
                <a:latin typeface="Times New Roman"/>
                <a:cs typeface="Times New Roman"/>
              </a:rPr>
              <a:t>у	</a:t>
            </a:r>
            <a:r>
              <a:rPr sz="2000" b="1" spc="-15" dirty="0">
                <a:solidFill>
                  <a:srgbClr val="800000"/>
                </a:solidFill>
                <a:latin typeface="Times New Roman"/>
                <a:cs typeface="Times New Roman"/>
              </a:rPr>
              <a:t>щ</a:t>
            </a:r>
            <a:r>
              <a:rPr sz="2000" b="1" spc="-55" dirty="0">
                <a:solidFill>
                  <a:srgbClr val="800000"/>
                </a:solidFill>
                <a:latin typeface="Times New Roman"/>
                <a:cs typeface="Times New Roman"/>
              </a:rPr>
              <a:t>о</a:t>
            </a:r>
            <a:r>
              <a:rPr sz="2000" b="1" spc="-10" dirty="0">
                <a:solidFill>
                  <a:srgbClr val="800000"/>
                </a:solidFill>
                <a:latin typeface="Times New Roman"/>
                <a:cs typeface="Times New Roman"/>
              </a:rPr>
              <a:t>д</a:t>
            </a:r>
            <a:r>
              <a:rPr sz="2000" b="1" dirty="0">
                <a:solidFill>
                  <a:srgbClr val="800000"/>
                </a:solidFill>
                <a:latin typeface="Times New Roman"/>
                <a:cs typeface="Times New Roman"/>
              </a:rPr>
              <a:t>о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4947" y="1458290"/>
            <a:ext cx="315468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800000"/>
                </a:solidFill>
                <a:latin typeface="Times New Roman"/>
                <a:cs typeface="Times New Roman"/>
              </a:rPr>
              <a:t>забезпечення</a:t>
            </a:r>
            <a:r>
              <a:rPr sz="2000" b="1" spc="-5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800000"/>
                </a:solidFill>
                <a:latin typeface="Times New Roman"/>
                <a:cs typeface="Times New Roman"/>
              </a:rPr>
              <a:t>якості</a:t>
            </a:r>
            <a:r>
              <a:rPr sz="2000" b="1" spc="-2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800000"/>
                </a:solidFill>
                <a:latin typeface="Times New Roman"/>
                <a:cs typeface="Times New Roman"/>
              </a:rPr>
              <a:t>освіти.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49082" y="2206828"/>
            <a:ext cx="9550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453C2B"/>
                </a:solidFill>
                <a:latin typeface="Times New Roman"/>
                <a:cs typeface="Times New Roman"/>
              </a:rPr>
              <a:t>системи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2775" y="2206828"/>
            <a:ext cx="6927850" cy="941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271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9E3611"/>
                </a:solidFill>
                <a:latin typeface="Times New Roman"/>
                <a:cs typeface="Times New Roman"/>
              </a:rPr>
              <a:t>Метою</a:t>
            </a:r>
            <a:r>
              <a:rPr sz="2000" b="1" spc="430" dirty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000" b="1" spc="-35" dirty="0">
                <a:solidFill>
                  <a:srgbClr val="9E3611"/>
                </a:solidFill>
                <a:latin typeface="Times New Roman"/>
                <a:cs typeface="Times New Roman"/>
              </a:rPr>
              <a:t>розбудови  </a:t>
            </a:r>
            <a:r>
              <a:rPr sz="2000" b="1" spc="5" dirty="0">
                <a:solidFill>
                  <a:srgbClr val="453C2B"/>
                </a:solidFill>
                <a:latin typeface="Times New Roman"/>
                <a:cs typeface="Times New Roman"/>
              </a:rPr>
              <a:t>та</a:t>
            </a:r>
            <a:r>
              <a:rPr sz="2000" b="1" spc="440" dirty="0">
                <a:solidFill>
                  <a:srgbClr val="453C2B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53C2B"/>
                </a:solidFill>
                <a:latin typeface="Times New Roman"/>
                <a:cs typeface="Times New Roman"/>
              </a:rPr>
              <a:t>функціонування</a:t>
            </a:r>
            <a:r>
              <a:rPr sz="2000" b="1" spc="425" dirty="0">
                <a:solidFill>
                  <a:srgbClr val="453C2B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453C2B"/>
                </a:solidFill>
                <a:latin typeface="Times New Roman"/>
                <a:cs typeface="Times New Roman"/>
              </a:rPr>
              <a:t>внутрішньої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-10" dirty="0">
                <a:solidFill>
                  <a:srgbClr val="453C2B"/>
                </a:solidFill>
                <a:latin typeface="Times New Roman"/>
                <a:cs typeface="Times New Roman"/>
              </a:rPr>
              <a:t>забезпечення</a:t>
            </a:r>
            <a:r>
              <a:rPr sz="2000" b="1" spc="-40" dirty="0">
                <a:solidFill>
                  <a:srgbClr val="453C2B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53C2B"/>
                </a:solidFill>
                <a:latin typeface="Times New Roman"/>
                <a:cs typeface="Times New Roman"/>
              </a:rPr>
              <a:t>якості</a:t>
            </a:r>
            <a:r>
              <a:rPr sz="2000" b="1" dirty="0">
                <a:solidFill>
                  <a:srgbClr val="453C2B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453C2B"/>
                </a:solidFill>
                <a:latin typeface="Times New Roman"/>
                <a:cs typeface="Times New Roman"/>
              </a:rPr>
              <a:t>освіти</a:t>
            </a:r>
            <a:r>
              <a:rPr sz="2000" b="1" spc="5" dirty="0">
                <a:solidFill>
                  <a:srgbClr val="453C2B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53C2B"/>
                </a:solidFill>
                <a:latin typeface="Times New Roman"/>
                <a:cs typeface="Times New Roman"/>
              </a:rPr>
              <a:t>в</a:t>
            </a:r>
            <a:r>
              <a:rPr sz="2000" b="1" spc="-5" dirty="0">
                <a:solidFill>
                  <a:srgbClr val="453C2B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5" dirty="0" smtClean="0">
                <a:solidFill>
                  <a:srgbClr val="453C2B"/>
                </a:solidFill>
                <a:latin typeface="Times New Roman"/>
                <a:cs typeface="Times New Roman"/>
              </a:rPr>
              <a:t> НВО№3</a:t>
            </a:r>
            <a:r>
              <a:rPr sz="2000" b="1" spc="-5" dirty="0" smtClean="0">
                <a:solidFill>
                  <a:srgbClr val="453C2B"/>
                </a:solidFill>
                <a:latin typeface="Times New Roman"/>
                <a:cs typeface="Times New Roman"/>
              </a:rPr>
              <a:t>є</a:t>
            </a:r>
            <a:r>
              <a:rPr sz="2000" b="1" spc="-5" dirty="0">
                <a:solidFill>
                  <a:srgbClr val="453C2B"/>
                </a:solidFill>
                <a:latin typeface="Times New Roman"/>
                <a:cs typeface="Times New Roman"/>
              </a:rPr>
              <a:t>: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453C2B"/>
                </a:solidFill>
                <a:latin typeface="Times New Roman"/>
                <a:cs typeface="Times New Roman"/>
              </a:rPr>
              <a:t>-</a:t>
            </a:r>
            <a:r>
              <a:rPr sz="2000" b="1" spc="-10" dirty="0">
                <a:solidFill>
                  <a:srgbClr val="453C2B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453C2B"/>
                </a:solidFill>
                <a:latin typeface="Times New Roman"/>
                <a:cs typeface="Times New Roman"/>
              </a:rPr>
              <a:t>гарантування</a:t>
            </a:r>
            <a:r>
              <a:rPr sz="2000" b="1" spc="-45" dirty="0">
                <a:solidFill>
                  <a:srgbClr val="453C2B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53C2B"/>
                </a:solidFill>
                <a:latin typeface="Times New Roman"/>
                <a:cs typeface="Times New Roman"/>
              </a:rPr>
              <a:t>якості</a:t>
            </a:r>
            <a:r>
              <a:rPr sz="2000" b="1" spc="5" dirty="0">
                <a:solidFill>
                  <a:srgbClr val="453C2B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453C2B"/>
                </a:solidFill>
                <a:latin typeface="Times New Roman"/>
                <a:cs typeface="Times New Roman"/>
              </a:rPr>
              <a:t>освіти;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2775" y="3121913"/>
            <a:ext cx="7420609" cy="19652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0020" indent="-147955">
              <a:lnSpc>
                <a:spcPct val="100000"/>
              </a:lnSpc>
              <a:spcBef>
                <a:spcPts val="105"/>
              </a:spcBef>
              <a:buChar char="-"/>
              <a:tabLst>
                <a:tab pos="160655" algn="l"/>
              </a:tabLst>
            </a:pPr>
            <a:r>
              <a:rPr sz="2000" b="1" spc="-5" dirty="0">
                <a:solidFill>
                  <a:srgbClr val="453C2B"/>
                </a:solidFill>
                <a:latin typeface="Times New Roman"/>
                <a:cs typeface="Times New Roman"/>
              </a:rPr>
              <a:t>формування</a:t>
            </a:r>
            <a:r>
              <a:rPr sz="2000" b="1" spc="-35" dirty="0">
                <a:solidFill>
                  <a:srgbClr val="453C2B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453C2B"/>
                </a:solidFill>
                <a:latin typeface="Times New Roman"/>
                <a:cs typeface="Times New Roman"/>
              </a:rPr>
              <a:t>довіри</a:t>
            </a:r>
            <a:r>
              <a:rPr sz="2000" b="1" spc="-25" dirty="0">
                <a:solidFill>
                  <a:srgbClr val="453C2B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453C2B"/>
                </a:solidFill>
                <a:latin typeface="Times New Roman"/>
                <a:cs typeface="Times New Roman"/>
              </a:rPr>
              <a:t>громади</a:t>
            </a:r>
            <a:r>
              <a:rPr sz="2000" b="1" spc="-45" dirty="0">
                <a:solidFill>
                  <a:srgbClr val="453C2B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 err="1">
                <a:solidFill>
                  <a:srgbClr val="453C2B"/>
                </a:solidFill>
                <a:latin typeface="Times New Roman"/>
                <a:cs typeface="Times New Roman"/>
              </a:rPr>
              <a:t>до</a:t>
            </a:r>
            <a:r>
              <a:rPr sz="2000" b="1" spc="5" dirty="0">
                <a:solidFill>
                  <a:srgbClr val="453C2B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 smtClean="0">
                <a:solidFill>
                  <a:srgbClr val="453C2B"/>
                </a:solidFill>
                <a:latin typeface="Times New Roman"/>
                <a:cs typeface="Times New Roman"/>
              </a:rPr>
              <a:t>закладу</a:t>
            </a:r>
            <a:r>
              <a:rPr sz="2000" b="1" dirty="0">
                <a:solidFill>
                  <a:srgbClr val="453C2B"/>
                </a:solidFill>
                <a:latin typeface="Times New Roman"/>
                <a:cs typeface="Times New Roman"/>
              </a:rPr>
              <a:t>;</a:t>
            </a:r>
            <a:endParaRPr sz="2000" dirty="0">
              <a:latin typeface="Times New Roman"/>
              <a:cs typeface="Times New Roman"/>
            </a:endParaRPr>
          </a:p>
          <a:p>
            <a:pPr marL="224154" indent="-212090">
              <a:lnSpc>
                <a:spcPct val="100000"/>
              </a:lnSpc>
              <a:buChar char="-"/>
              <a:tabLst>
                <a:tab pos="224154" algn="l"/>
                <a:tab pos="224790" algn="l"/>
              </a:tabLst>
            </a:pPr>
            <a:r>
              <a:rPr sz="2000" b="1" spc="-5" dirty="0">
                <a:solidFill>
                  <a:srgbClr val="453C2B"/>
                </a:solidFill>
                <a:latin typeface="Times New Roman"/>
                <a:cs typeface="Times New Roman"/>
              </a:rPr>
              <a:t>постійне</a:t>
            </a:r>
            <a:r>
              <a:rPr sz="2000" b="1" spc="-15" dirty="0">
                <a:solidFill>
                  <a:srgbClr val="453C2B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53C2B"/>
                </a:solidFill>
                <a:latin typeface="Times New Roman"/>
                <a:cs typeface="Times New Roman"/>
              </a:rPr>
              <a:t>та</a:t>
            </a:r>
            <a:r>
              <a:rPr sz="2000" b="1" spc="5" dirty="0">
                <a:solidFill>
                  <a:srgbClr val="453C2B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53C2B"/>
                </a:solidFill>
                <a:latin typeface="Times New Roman"/>
                <a:cs typeface="Times New Roman"/>
              </a:rPr>
              <a:t>послідовне</a:t>
            </a:r>
            <a:r>
              <a:rPr sz="2000" b="1" spc="-30" dirty="0">
                <a:solidFill>
                  <a:srgbClr val="453C2B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453C2B"/>
                </a:solidFill>
                <a:latin typeface="Times New Roman"/>
                <a:cs typeface="Times New Roman"/>
              </a:rPr>
              <a:t>підвищення</a:t>
            </a:r>
            <a:r>
              <a:rPr sz="2000" b="1" spc="-15" dirty="0">
                <a:solidFill>
                  <a:srgbClr val="453C2B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53C2B"/>
                </a:solidFill>
                <a:latin typeface="Times New Roman"/>
                <a:cs typeface="Times New Roman"/>
              </a:rPr>
              <a:t>якості</a:t>
            </a:r>
            <a:r>
              <a:rPr sz="2000" b="1" dirty="0">
                <a:solidFill>
                  <a:srgbClr val="453C2B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453C2B"/>
                </a:solidFill>
                <a:latin typeface="Times New Roman"/>
                <a:cs typeface="Times New Roman"/>
              </a:rPr>
              <a:t>освіти.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453C2B"/>
                </a:solidFill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12700" marR="5080" indent="914400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solidFill>
                  <a:srgbClr val="453C2B"/>
                </a:solidFill>
                <a:latin typeface="Times New Roman"/>
                <a:cs typeface="Times New Roman"/>
              </a:rPr>
              <a:t>Відповідальність </a:t>
            </a:r>
            <a:r>
              <a:rPr sz="2000" b="1" dirty="0">
                <a:solidFill>
                  <a:srgbClr val="453C2B"/>
                </a:solidFill>
                <a:latin typeface="Times New Roman"/>
                <a:cs typeface="Times New Roman"/>
              </a:rPr>
              <a:t>за </a:t>
            </a:r>
            <a:r>
              <a:rPr sz="2000" b="1" spc="-10" dirty="0">
                <a:solidFill>
                  <a:srgbClr val="453C2B"/>
                </a:solidFill>
                <a:latin typeface="Times New Roman"/>
                <a:cs typeface="Times New Roman"/>
              </a:rPr>
              <a:t>впровадження </a:t>
            </a:r>
            <a:r>
              <a:rPr sz="2000" b="1" spc="-15" dirty="0">
                <a:solidFill>
                  <a:srgbClr val="453C2B"/>
                </a:solidFill>
                <a:latin typeface="Times New Roman"/>
                <a:cs typeface="Times New Roman"/>
              </a:rPr>
              <a:t>ВСЗЯО </a:t>
            </a:r>
            <a:r>
              <a:rPr sz="2000" b="1" dirty="0">
                <a:solidFill>
                  <a:srgbClr val="453C2B"/>
                </a:solidFill>
                <a:latin typeface="Times New Roman"/>
                <a:cs typeface="Times New Roman"/>
              </a:rPr>
              <a:t>в </a:t>
            </a:r>
            <a:r>
              <a:rPr lang="ru-RU" sz="2000" b="1" dirty="0" smtClean="0">
                <a:solidFill>
                  <a:srgbClr val="453C2B"/>
                </a:solidFill>
                <a:latin typeface="Times New Roman"/>
                <a:cs typeface="Times New Roman"/>
              </a:rPr>
              <a:t> заклад</a:t>
            </a:r>
            <a:r>
              <a:rPr lang="uk-UA" sz="2000" b="1" dirty="0" smtClean="0">
                <a:solidFill>
                  <a:srgbClr val="453C2B"/>
                </a:solidFill>
                <a:latin typeface="Times New Roman"/>
                <a:cs typeface="Times New Roman"/>
              </a:rPr>
              <a:t>і </a:t>
            </a:r>
            <a:r>
              <a:rPr sz="2000" b="1" spc="-5" dirty="0" err="1" smtClean="0">
                <a:solidFill>
                  <a:srgbClr val="453C2B"/>
                </a:solidFill>
                <a:latin typeface="Times New Roman"/>
                <a:cs typeface="Times New Roman"/>
              </a:rPr>
              <a:t>покладається</a:t>
            </a:r>
            <a:r>
              <a:rPr sz="2000" b="1" spc="-25" dirty="0" smtClean="0">
                <a:solidFill>
                  <a:srgbClr val="453C2B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453C2B"/>
                </a:solidFill>
                <a:latin typeface="Times New Roman"/>
                <a:cs typeface="Times New Roman"/>
              </a:rPr>
              <a:t>на</a:t>
            </a:r>
            <a:r>
              <a:rPr sz="2000" b="1" dirty="0">
                <a:solidFill>
                  <a:srgbClr val="453C2B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53C2B"/>
                </a:solidFill>
                <a:latin typeface="Times New Roman"/>
                <a:cs typeface="Times New Roman"/>
              </a:rPr>
              <a:t>директора.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2775" y="5337149"/>
            <a:ext cx="66319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47825" algn="l"/>
                <a:tab pos="2769235" algn="l"/>
                <a:tab pos="3677920" algn="l"/>
                <a:tab pos="4587875" algn="l"/>
                <a:tab pos="6345555" algn="l"/>
              </a:tabLst>
            </a:pPr>
            <a:r>
              <a:rPr sz="2000" b="1" spc="-5" dirty="0">
                <a:solidFill>
                  <a:srgbClr val="453C2B"/>
                </a:solidFill>
                <a:latin typeface="Times New Roman"/>
                <a:cs typeface="Times New Roman"/>
              </a:rPr>
              <a:t>в</a:t>
            </a:r>
            <a:r>
              <a:rPr sz="2000" b="1" spc="-25" dirty="0">
                <a:solidFill>
                  <a:srgbClr val="453C2B"/>
                </a:solidFill>
                <a:latin typeface="Times New Roman"/>
                <a:cs typeface="Times New Roman"/>
              </a:rPr>
              <a:t>н</a:t>
            </a:r>
            <a:r>
              <a:rPr sz="2000" b="1" spc="25" dirty="0">
                <a:solidFill>
                  <a:srgbClr val="453C2B"/>
                </a:solidFill>
                <a:latin typeface="Times New Roman"/>
                <a:cs typeface="Times New Roman"/>
              </a:rPr>
              <a:t>у</a:t>
            </a:r>
            <a:r>
              <a:rPr sz="2000" b="1" spc="5" dirty="0">
                <a:solidFill>
                  <a:srgbClr val="453C2B"/>
                </a:solidFill>
                <a:latin typeface="Times New Roman"/>
                <a:cs typeface="Times New Roman"/>
              </a:rPr>
              <a:t>т</a:t>
            </a:r>
            <a:r>
              <a:rPr sz="2000" b="1" spc="-5" dirty="0">
                <a:solidFill>
                  <a:srgbClr val="453C2B"/>
                </a:solidFill>
                <a:latin typeface="Times New Roman"/>
                <a:cs typeface="Times New Roman"/>
              </a:rPr>
              <a:t>р</a:t>
            </a:r>
            <a:r>
              <a:rPr sz="2000" b="1" spc="-20" dirty="0">
                <a:solidFill>
                  <a:srgbClr val="453C2B"/>
                </a:solidFill>
                <a:latin typeface="Times New Roman"/>
                <a:cs typeface="Times New Roman"/>
              </a:rPr>
              <a:t>і</a:t>
            </a:r>
            <a:r>
              <a:rPr sz="2000" b="1" spc="-5" dirty="0">
                <a:solidFill>
                  <a:srgbClr val="453C2B"/>
                </a:solidFill>
                <a:latin typeface="Times New Roman"/>
                <a:cs typeface="Times New Roman"/>
              </a:rPr>
              <a:t>шн</a:t>
            </a:r>
            <a:r>
              <a:rPr sz="2000" b="1" spc="-15" dirty="0">
                <a:solidFill>
                  <a:srgbClr val="453C2B"/>
                </a:solidFill>
                <a:latin typeface="Times New Roman"/>
                <a:cs typeface="Times New Roman"/>
              </a:rPr>
              <a:t>ь</a:t>
            </a:r>
            <a:r>
              <a:rPr sz="2000" b="1" dirty="0">
                <a:solidFill>
                  <a:srgbClr val="453C2B"/>
                </a:solidFill>
                <a:latin typeface="Times New Roman"/>
                <a:cs typeface="Times New Roman"/>
              </a:rPr>
              <a:t>ої	с</a:t>
            </a:r>
            <a:r>
              <a:rPr sz="2000" b="1" spc="-10" dirty="0">
                <a:solidFill>
                  <a:srgbClr val="453C2B"/>
                </a:solidFill>
                <a:latin typeface="Times New Roman"/>
                <a:cs typeface="Times New Roman"/>
              </a:rPr>
              <a:t>и</a:t>
            </a:r>
            <a:r>
              <a:rPr sz="2000" b="1" dirty="0">
                <a:solidFill>
                  <a:srgbClr val="453C2B"/>
                </a:solidFill>
                <a:latin typeface="Times New Roman"/>
                <a:cs typeface="Times New Roman"/>
              </a:rPr>
              <a:t>с</a:t>
            </a:r>
            <a:r>
              <a:rPr sz="2000" b="1" spc="-20" dirty="0">
                <a:solidFill>
                  <a:srgbClr val="453C2B"/>
                </a:solidFill>
                <a:latin typeface="Times New Roman"/>
                <a:cs typeface="Times New Roman"/>
              </a:rPr>
              <a:t>т</a:t>
            </a:r>
            <a:r>
              <a:rPr sz="2000" b="1" dirty="0">
                <a:solidFill>
                  <a:srgbClr val="453C2B"/>
                </a:solidFill>
                <a:latin typeface="Times New Roman"/>
                <a:cs typeface="Times New Roman"/>
              </a:rPr>
              <a:t>еми	я</a:t>
            </a:r>
            <a:r>
              <a:rPr sz="2000" b="1" spc="-35" dirty="0">
                <a:solidFill>
                  <a:srgbClr val="453C2B"/>
                </a:solidFill>
                <a:latin typeface="Times New Roman"/>
                <a:cs typeface="Times New Roman"/>
              </a:rPr>
              <a:t>к</a:t>
            </a:r>
            <a:r>
              <a:rPr sz="2000" b="1" dirty="0">
                <a:solidFill>
                  <a:srgbClr val="453C2B"/>
                </a:solidFill>
                <a:latin typeface="Times New Roman"/>
                <a:cs typeface="Times New Roman"/>
              </a:rPr>
              <a:t>ос</a:t>
            </a:r>
            <a:r>
              <a:rPr sz="2000" b="1" spc="-15" dirty="0">
                <a:solidFill>
                  <a:srgbClr val="453C2B"/>
                </a:solidFill>
                <a:latin typeface="Times New Roman"/>
                <a:cs typeface="Times New Roman"/>
              </a:rPr>
              <a:t>т</a:t>
            </a:r>
            <a:r>
              <a:rPr sz="2000" b="1" dirty="0">
                <a:solidFill>
                  <a:srgbClr val="453C2B"/>
                </a:solidFill>
                <a:latin typeface="Times New Roman"/>
                <a:cs typeface="Times New Roman"/>
              </a:rPr>
              <a:t>і	о</a:t>
            </a:r>
            <a:r>
              <a:rPr sz="2000" b="1" spc="-10" dirty="0">
                <a:solidFill>
                  <a:srgbClr val="453C2B"/>
                </a:solidFill>
                <a:latin typeface="Times New Roman"/>
                <a:cs typeface="Times New Roman"/>
              </a:rPr>
              <a:t>с</a:t>
            </a:r>
            <a:r>
              <a:rPr sz="2000" b="1" spc="-5" dirty="0">
                <a:solidFill>
                  <a:srgbClr val="453C2B"/>
                </a:solidFill>
                <a:latin typeface="Times New Roman"/>
                <a:cs typeface="Times New Roman"/>
              </a:rPr>
              <a:t>в</a:t>
            </a:r>
            <a:r>
              <a:rPr sz="2000" b="1" spc="-15" dirty="0">
                <a:solidFill>
                  <a:srgbClr val="453C2B"/>
                </a:solidFill>
                <a:latin typeface="Times New Roman"/>
                <a:cs typeface="Times New Roman"/>
              </a:rPr>
              <a:t>іт</a:t>
            </a:r>
            <a:r>
              <a:rPr sz="2000" b="1" dirty="0">
                <a:solidFill>
                  <a:srgbClr val="453C2B"/>
                </a:solidFill>
                <a:latin typeface="Times New Roman"/>
                <a:cs typeface="Times New Roman"/>
              </a:rPr>
              <a:t>и	</a:t>
            </a:r>
            <a:r>
              <a:rPr sz="2000" b="1" spc="-20" dirty="0">
                <a:solidFill>
                  <a:srgbClr val="453C2B"/>
                </a:solidFill>
                <a:latin typeface="Times New Roman"/>
                <a:cs typeface="Times New Roman"/>
              </a:rPr>
              <a:t>п</a:t>
            </a:r>
            <a:r>
              <a:rPr sz="2000" b="1" dirty="0">
                <a:solidFill>
                  <a:srgbClr val="453C2B"/>
                </a:solidFill>
                <a:latin typeface="Times New Roman"/>
                <a:cs typeface="Times New Roman"/>
              </a:rPr>
              <a:t>ок</a:t>
            </a:r>
            <a:r>
              <a:rPr sz="2000" b="1" spc="-10" dirty="0">
                <a:solidFill>
                  <a:srgbClr val="453C2B"/>
                </a:solidFill>
                <a:latin typeface="Times New Roman"/>
                <a:cs typeface="Times New Roman"/>
              </a:rPr>
              <a:t>л</a:t>
            </a:r>
            <a:r>
              <a:rPr sz="2000" b="1" dirty="0">
                <a:solidFill>
                  <a:srgbClr val="453C2B"/>
                </a:solidFill>
                <a:latin typeface="Times New Roman"/>
                <a:cs typeface="Times New Roman"/>
              </a:rPr>
              <a:t>адає</a:t>
            </a:r>
            <a:r>
              <a:rPr sz="2000" b="1" spc="-15" dirty="0">
                <a:solidFill>
                  <a:srgbClr val="453C2B"/>
                </a:solidFill>
                <a:latin typeface="Times New Roman"/>
                <a:cs typeface="Times New Roman"/>
              </a:rPr>
              <a:t>т</a:t>
            </a:r>
            <a:r>
              <a:rPr sz="2000" b="1" dirty="0">
                <a:solidFill>
                  <a:srgbClr val="453C2B"/>
                </a:solidFill>
                <a:latin typeface="Times New Roman"/>
                <a:cs typeface="Times New Roman"/>
              </a:rPr>
              <a:t>ься	</a:t>
            </a:r>
            <a:r>
              <a:rPr sz="2000" b="1" spc="-5" dirty="0">
                <a:solidFill>
                  <a:srgbClr val="453C2B"/>
                </a:solidFill>
                <a:latin typeface="Times New Roman"/>
                <a:cs typeface="Times New Roman"/>
              </a:rPr>
              <a:t>на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27225" y="5032628"/>
            <a:ext cx="729107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985" algn="r">
              <a:lnSpc>
                <a:spcPct val="100000"/>
              </a:lnSpc>
              <a:spcBef>
                <a:spcPts val="100"/>
              </a:spcBef>
              <a:tabLst>
                <a:tab pos="1725295" algn="l"/>
                <a:tab pos="2326005" algn="l"/>
                <a:tab pos="4109085" algn="l"/>
                <a:tab pos="5240020" algn="l"/>
                <a:tab pos="5758180" algn="l"/>
              </a:tabLst>
            </a:pPr>
            <a:r>
              <a:rPr sz="2000" b="1" spc="-5" dirty="0">
                <a:solidFill>
                  <a:srgbClr val="453C2B"/>
                </a:solidFill>
                <a:latin typeface="Times New Roman"/>
                <a:cs typeface="Times New Roman"/>
              </a:rPr>
              <a:t>Організація	</a:t>
            </a:r>
            <a:r>
              <a:rPr sz="2000" b="1" spc="5" dirty="0">
                <a:solidFill>
                  <a:srgbClr val="453C2B"/>
                </a:solidFill>
                <a:latin typeface="Times New Roman"/>
                <a:cs typeface="Times New Roman"/>
              </a:rPr>
              <a:t>та	</a:t>
            </a:r>
            <a:r>
              <a:rPr sz="2000" b="1" spc="-10" dirty="0">
                <a:solidFill>
                  <a:srgbClr val="453C2B"/>
                </a:solidFill>
                <a:latin typeface="Times New Roman"/>
                <a:cs typeface="Times New Roman"/>
              </a:rPr>
              <a:t>координація	</a:t>
            </a:r>
            <a:r>
              <a:rPr sz="2000" b="1" spc="-15" dirty="0">
                <a:solidFill>
                  <a:srgbClr val="453C2B"/>
                </a:solidFill>
                <a:latin typeface="Times New Roman"/>
                <a:cs typeface="Times New Roman"/>
              </a:rPr>
              <a:t>роботи	</a:t>
            </a:r>
            <a:r>
              <a:rPr sz="2000" b="1" spc="-5" dirty="0">
                <a:solidFill>
                  <a:srgbClr val="453C2B"/>
                </a:solidFill>
                <a:latin typeface="Times New Roman"/>
                <a:cs typeface="Times New Roman"/>
              </a:rPr>
              <a:t>із	</a:t>
            </a:r>
            <a:r>
              <a:rPr sz="2000" b="1" spc="-10" dirty="0">
                <a:solidFill>
                  <a:srgbClr val="453C2B"/>
                </a:solidFill>
                <a:latin typeface="Times New Roman"/>
                <a:cs typeface="Times New Roman"/>
              </a:rPr>
              <a:t>забезпечення</a:t>
            </a:r>
            <a:endParaRPr sz="20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2000" b="1" spc="-10" dirty="0">
                <a:solidFill>
                  <a:srgbClr val="453C2B"/>
                </a:solidFill>
                <a:latin typeface="Times New Roman"/>
                <a:cs typeface="Times New Roman"/>
              </a:rPr>
              <a:t>заступників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2775" y="5642559"/>
            <a:ext cx="65322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453C2B"/>
                </a:solidFill>
                <a:latin typeface="Times New Roman"/>
                <a:cs typeface="Times New Roman"/>
              </a:rPr>
              <a:t>директора</a:t>
            </a:r>
            <a:r>
              <a:rPr sz="2000" b="1" dirty="0">
                <a:solidFill>
                  <a:srgbClr val="453C2B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53C2B"/>
                </a:solidFill>
                <a:latin typeface="Times New Roman"/>
                <a:cs typeface="Times New Roman"/>
              </a:rPr>
              <a:t>відповідно</a:t>
            </a:r>
            <a:r>
              <a:rPr sz="2000" b="1" spc="-30" dirty="0">
                <a:solidFill>
                  <a:srgbClr val="453C2B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453C2B"/>
                </a:solidFill>
                <a:latin typeface="Times New Roman"/>
                <a:cs typeface="Times New Roman"/>
              </a:rPr>
              <a:t>до</a:t>
            </a:r>
            <a:r>
              <a:rPr sz="2000" b="1" spc="15" dirty="0">
                <a:solidFill>
                  <a:srgbClr val="453C2B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53C2B"/>
                </a:solidFill>
                <a:latin typeface="Times New Roman"/>
                <a:cs typeface="Times New Roman"/>
              </a:rPr>
              <a:t>розподілу</a:t>
            </a:r>
            <a:r>
              <a:rPr sz="2000" b="1" spc="-15" dirty="0">
                <a:solidFill>
                  <a:srgbClr val="453C2B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453C2B"/>
                </a:solidFill>
                <a:latin typeface="Times New Roman"/>
                <a:cs typeface="Times New Roman"/>
              </a:rPr>
              <a:t>посадових</a:t>
            </a:r>
            <a:r>
              <a:rPr sz="2000" b="1" spc="-35" dirty="0">
                <a:solidFill>
                  <a:srgbClr val="453C2B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53C2B"/>
                </a:solidFill>
                <a:latin typeface="Times New Roman"/>
                <a:cs typeface="Times New Roman"/>
              </a:rPr>
              <a:t>обов’язків.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868" y="0"/>
            <a:ext cx="8353425" cy="6830695"/>
          </a:xfrm>
          <a:custGeom>
            <a:avLst/>
            <a:gdLst/>
            <a:ahLst/>
            <a:cxnLst/>
            <a:rect l="l" t="t" r="r" b="b"/>
            <a:pathLst>
              <a:path w="8353425" h="6830695">
                <a:moveTo>
                  <a:pt x="8353044" y="2401824"/>
                </a:moveTo>
                <a:lnTo>
                  <a:pt x="0" y="2401824"/>
                </a:lnTo>
                <a:lnTo>
                  <a:pt x="0" y="6830568"/>
                </a:lnTo>
                <a:lnTo>
                  <a:pt x="8353044" y="6830568"/>
                </a:lnTo>
                <a:lnTo>
                  <a:pt x="8353044" y="2401824"/>
                </a:lnTo>
                <a:close/>
              </a:path>
              <a:path w="8353425" h="6830695">
                <a:moveTo>
                  <a:pt x="8353044" y="0"/>
                </a:moveTo>
                <a:lnTo>
                  <a:pt x="0" y="0"/>
                </a:lnTo>
                <a:lnTo>
                  <a:pt x="0" y="1700771"/>
                </a:lnTo>
                <a:lnTo>
                  <a:pt x="8353044" y="1700771"/>
                </a:lnTo>
                <a:lnTo>
                  <a:pt x="8353044" y="0"/>
                </a:lnTo>
                <a:close/>
              </a:path>
            </a:pathLst>
          </a:custGeom>
          <a:solidFill>
            <a:srgbClr val="FFFFFF">
              <a:alpha val="5529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82623" y="211073"/>
            <a:ext cx="649859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742017"/>
                </a:solidFill>
                <a:latin typeface="Times New Roman"/>
                <a:cs typeface="Times New Roman"/>
              </a:rPr>
              <a:t>АЛГОРИТМ</a:t>
            </a:r>
            <a:r>
              <a:rPr sz="2400" b="1" spc="-35" dirty="0">
                <a:solidFill>
                  <a:srgbClr val="742017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742017"/>
                </a:solidFill>
                <a:latin typeface="Times New Roman"/>
                <a:cs typeface="Times New Roman"/>
              </a:rPr>
              <a:t>РЕАЛІЗАЦІЇ</a:t>
            </a:r>
            <a:r>
              <a:rPr sz="2400" b="1" spc="-10" dirty="0">
                <a:solidFill>
                  <a:srgbClr val="742017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742017"/>
                </a:solidFill>
                <a:latin typeface="Times New Roman"/>
                <a:cs typeface="Times New Roman"/>
              </a:rPr>
              <a:t>СИСТЕМИ</a:t>
            </a:r>
            <a:endParaRPr sz="2400" dirty="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  <a:tabLst>
                <a:tab pos="1667510" algn="l"/>
                <a:tab pos="2023110" algn="l"/>
              </a:tabLst>
            </a:pPr>
            <a:r>
              <a:rPr sz="2400" b="1" spc="-10" dirty="0">
                <a:solidFill>
                  <a:srgbClr val="742017"/>
                </a:solidFill>
                <a:latin typeface="Times New Roman"/>
                <a:cs typeface="Times New Roman"/>
              </a:rPr>
              <a:t>ВНУТРІШНЬОГО</a:t>
            </a:r>
            <a:r>
              <a:rPr sz="2400" b="1" spc="-55" dirty="0">
                <a:solidFill>
                  <a:srgbClr val="742017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742017"/>
                </a:solidFill>
                <a:latin typeface="Times New Roman"/>
                <a:cs typeface="Times New Roman"/>
              </a:rPr>
              <a:t>ЗАБЕЗПЕЧЕННЯ</a:t>
            </a:r>
            <a:r>
              <a:rPr sz="2400" b="1" spc="-50" dirty="0">
                <a:solidFill>
                  <a:srgbClr val="742017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742017"/>
                </a:solidFill>
                <a:latin typeface="Times New Roman"/>
                <a:cs typeface="Times New Roman"/>
              </a:rPr>
              <a:t>ЯКОСТІ </a:t>
            </a:r>
            <a:r>
              <a:rPr sz="2400" b="1" spc="-585" dirty="0">
                <a:solidFill>
                  <a:srgbClr val="742017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742017"/>
                </a:solidFill>
                <a:latin typeface="Times New Roman"/>
                <a:cs typeface="Times New Roman"/>
              </a:rPr>
              <a:t>ОСВІТИ</a:t>
            </a:r>
            <a:r>
              <a:rPr sz="2400" b="1" spc="-5" dirty="0">
                <a:solidFill>
                  <a:srgbClr val="742017"/>
                </a:solidFill>
                <a:latin typeface="Times New Roman"/>
                <a:cs typeface="Times New Roman"/>
              </a:rPr>
              <a:t> </a:t>
            </a:r>
            <a:endParaRPr sz="24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b="1" dirty="0">
                <a:solidFill>
                  <a:srgbClr val="742017"/>
                </a:solidFill>
                <a:latin typeface="Times New Roman"/>
                <a:cs typeface="Times New Roman"/>
              </a:rPr>
              <a:t>НА</a:t>
            </a:r>
            <a:r>
              <a:rPr sz="2400" b="1" spc="-20" dirty="0">
                <a:solidFill>
                  <a:srgbClr val="742017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742017"/>
                </a:solidFill>
                <a:latin typeface="Times New Roman"/>
                <a:cs typeface="Times New Roman"/>
              </a:rPr>
              <a:t>2021-2023</a:t>
            </a:r>
            <a:r>
              <a:rPr sz="2400" b="1" spc="-15" dirty="0">
                <a:solidFill>
                  <a:srgbClr val="742017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742017"/>
                </a:solidFill>
                <a:latin typeface="Times New Roman"/>
                <a:cs typeface="Times New Roman"/>
              </a:rPr>
              <a:t>РОКИ</a:t>
            </a:r>
            <a:endParaRPr sz="2400" dirty="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17182" y="1694433"/>
          <a:ext cx="8499474" cy="46960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290"/>
                <a:gridCol w="3515995"/>
                <a:gridCol w="1046480"/>
                <a:gridCol w="2004695"/>
                <a:gridCol w="1644014"/>
              </a:tblGrid>
              <a:tr h="701039">
                <a:tc gridSpan="5">
                  <a:txBody>
                    <a:bodyPr/>
                    <a:lstStyle/>
                    <a:p>
                      <a:pPr algn="ctr">
                        <a:lnSpc>
                          <a:spcPts val="2375"/>
                        </a:lnSpc>
                        <a:spcBef>
                          <a:spcPts val="295"/>
                        </a:spcBef>
                      </a:pPr>
                      <a:r>
                        <a:rPr sz="2000" b="1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Напрям</a:t>
                      </a:r>
                      <a:r>
                        <a:rPr sz="2000" b="1" spc="-6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оцінювання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0325" algn="ctr">
                        <a:lnSpc>
                          <a:spcPts val="2375"/>
                        </a:lnSpc>
                      </a:pPr>
                      <a:r>
                        <a:rPr sz="2000" b="1" spc="-1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«Педагогічна</a:t>
                      </a:r>
                      <a:r>
                        <a:rPr sz="2000" b="1" spc="-4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діяльність</a:t>
                      </a:r>
                      <a:r>
                        <a:rPr sz="2000" b="1" spc="2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педагогічних</a:t>
                      </a:r>
                      <a:r>
                        <a:rPr sz="2000" b="1" spc="-3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працівників</a:t>
                      </a:r>
                      <a:r>
                        <a:rPr sz="2000" b="1" spc="-3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закладу»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819912"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1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Планування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педагогічними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працівниками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своєї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діяльності,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аналіз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її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результативності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1D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рази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рік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225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1D1"/>
                    </a:solidFill>
                  </a:tcPr>
                </a:tc>
                <a:tc>
                  <a:txBody>
                    <a:bodyPr/>
                    <a:lstStyle/>
                    <a:p>
                      <a:pPr marL="490220" marR="164465" indent="-307975">
                        <a:lnSpc>
                          <a:spcPts val="1340"/>
                        </a:lnSpc>
                        <a:spcBef>
                          <a:spcPts val="1295"/>
                        </a:spcBef>
                      </a:pP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-пр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дметни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  адміністрація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64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1D1"/>
                    </a:solidFill>
                  </a:tcPr>
                </a:tc>
                <a:tc>
                  <a:txBody>
                    <a:bodyPr/>
                    <a:lstStyle/>
                    <a:p>
                      <a:pPr marL="448945" marR="277495" indent="-146685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ення 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Перевірка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1D1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890" marR="22860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Застосування педагогічними працівниками </a:t>
                      </a:r>
                      <a:r>
                        <a:rPr sz="14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освітніх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технологій,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спрямованих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890" marR="34099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формування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ключових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компетентностей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і </a:t>
                      </a:r>
                      <a:r>
                        <a:rPr sz="14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наскрізних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умінь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здобувачів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освіти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Постійно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2318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9E9"/>
                    </a:solidFill>
                  </a:tcPr>
                </a:tc>
                <a:tc>
                  <a:txBody>
                    <a:bodyPr/>
                    <a:lstStyle/>
                    <a:p>
                      <a:pPr marL="495934" marR="424815" indent="-53340">
                        <a:lnSpc>
                          <a:spcPct val="80000"/>
                        </a:lnSpc>
                        <a:spcBef>
                          <a:spcPts val="130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дмініс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рація, 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голови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ШМО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65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78155" marR="188595" indent="-26416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Сп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стере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ення,  самоаналіз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Самовдосконалення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9E9"/>
                    </a:solidFill>
                  </a:tcPr>
                </a:tc>
              </a:tr>
              <a:tr h="819912"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1D1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645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Участь</a:t>
                      </a:r>
                      <a:r>
                        <a:rPr sz="14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педагогічних</a:t>
                      </a:r>
                      <a:r>
                        <a:rPr sz="14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працівників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у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890" marR="166370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формуванні 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та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реалізації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індивідуальних </a:t>
                      </a:r>
                      <a:r>
                        <a:rPr sz="1400" b="1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освітніх</a:t>
                      </a:r>
                      <a:r>
                        <a:rPr sz="14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траєкторій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здобувачів</a:t>
                      </a:r>
                      <a:r>
                        <a:rPr sz="14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освіти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1D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рази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рік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2318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1D1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515"/>
                        </a:lnSpc>
                        <a:spcBef>
                          <a:spcPts val="969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Вчителі-предметники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525" algn="ctr">
                        <a:lnSpc>
                          <a:spcPts val="151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адміністрація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2318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1D1"/>
                    </a:solidFill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ts val="164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Спостереження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1D1"/>
                    </a:solidFill>
                  </a:tcPr>
                </a:tc>
              </a:tr>
              <a:tr h="1280121"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Створення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та/або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використання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890" marR="62865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педагогічними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працівниками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освітніх </a:t>
                      </a:r>
                      <a:r>
                        <a:rPr sz="14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ресурсів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(електронні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презентації,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890" marR="36004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відеоматеріали,</a:t>
                      </a:r>
                      <a:r>
                        <a:rPr sz="14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методичні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розробки,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веб- </a:t>
                      </a:r>
                      <a:r>
                        <a:rPr sz="14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сайти,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блоги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тощо).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Постійно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238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9E9"/>
                    </a:solidFill>
                  </a:tcPr>
                </a:tc>
                <a:tc>
                  <a:txBody>
                    <a:bodyPr/>
                    <a:lstStyle/>
                    <a:p>
                      <a:pPr marL="490220" marR="164465" indent="-307975">
                        <a:lnSpc>
                          <a:spcPct val="80000"/>
                        </a:lnSpc>
                        <a:spcBef>
                          <a:spcPts val="1310"/>
                        </a:spcBef>
                      </a:pP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-пр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дметни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  адміністрація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66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9E9"/>
                    </a:solidFill>
                  </a:tcPr>
                </a:tc>
                <a:tc>
                  <a:txBody>
                    <a:bodyPr/>
                    <a:lstStyle/>
                    <a:p>
                      <a:pPr marL="383540" marR="188595" indent="-169545">
                        <a:lnSpc>
                          <a:spcPts val="1680"/>
                        </a:lnSpc>
                        <a:spcBef>
                          <a:spcPts val="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Сп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стере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ення,  співбесіда,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опитування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9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868" y="0"/>
            <a:ext cx="8353425" cy="6830695"/>
          </a:xfrm>
          <a:custGeom>
            <a:avLst/>
            <a:gdLst/>
            <a:ahLst/>
            <a:cxnLst/>
            <a:rect l="l" t="t" r="r" b="b"/>
            <a:pathLst>
              <a:path w="8353425" h="6830695">
                <a:moveTo>
                  <a:pt x="8353044" y="2190750"/>
                </a:moveTo>
                <a:lnTo>
                  <a:pt x="0" y="2190750"/>
                </a:lnTo>
                <a:lnTo>
                  <a:pt x="0" y="6830568"/>
                </a:lnTo>
                <a:lnTo>
                  <a:pt x="8353044" y="6830568"/>
                </a:lnTo>
                <a:lnTo>
                  <a:pt x="8353044" y="2190750"/>
                </a:lnTo>
                <a:close/>
              </a:path>
              <a:path w="8353425" h="6830695">
                <a:moveTo>
                  <a:pt x="8353044" y="0"/>
                </a:moveTo>
                <a:lnTo>
                  <a:pt x="0" y="0"/>
                </a:lnTo>
                <a:lnTo>
                  <a:pt x="0" y="1489697"/>
                </a:lnTo>
                <a:lnTo>
                  <a:pt x="8353044" y="1489697"/>
                </a:lnTo>
                <a:lnTo>
                  <a:pt x="8353044" y="0"/>
                </a:lnTo>
                <a:close/>
              </a:path>
            </a:pathLst>
          </a:custGeom>
          <a:solidFill>
            <a:srgbClr val="FFFFFF">
              <a:alpha val="5529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01623" y="0"/>
            <a:ext cx="649859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742017"/>
                </a:solidFill>
                <a:latin typeface="Times New Roman"/>
                <a:cs typeface="Times New Roman"/>
              </a:rPr>
              <a:t>АЛГОРИТМ</a:t>
            </a:r>
            <a:r>
              <a:rPr sz="2400" b="1" spc="-35" dirty="0">
                <a:solidFill>
                  <a:srgbClr val="742017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742017"/>
                </a:solidFill>
                <a:latin typeface="Times New Roman"/>
                <a:cs typeface="Times New Roman"/>
              </a:rPr>
              <a:t>РЕАЛІЗАЦІЇ</a:t>
            </a:r>
            <a:r>
              <a:rPr sz="2400" b="1" spc="-10" dirty="0">
                <a:solidFill>
                  <a:srgbClr val="742017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742017"/>
                </a:solidFill>
                <a:latin typeface="Times New Roman"/>
                <a:cs typeface="Times New Roman"/>
              </a:rPr>
              <a:t>СИСТЕМИ</a:t>
            </a:r>
            <a:endParaRPr sz="2400" dirty="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  <a:tabLst>
                <a:tab pos="1667510" algn="l"/>
                <a:tab pos="2022475" algn="l"/>
              </a:tabLst>
            </a:pPr>
            <a:r>
              <a:rPr sz="2400" b="1" spc="-10" dirty="0">
                <a:solidFill>
                  <a:srgbClr val="742017"/>
                </a:solidFill>
                <a:latin typeface="Times New Roman"/>
                <a:cs typeface="Times New Roman"/>
              </a:rPr>
              <a:t>ВНУТРІШНЬОГО</a:t>
            </a:r>
            <a:r>
              <a:rPr sz="2400" b="1" spc="-55" dirty="0">
                <a:solidFill>
                  <a:srgbClr val="742017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742017"/>
                </a:solidFill>
                <a:latin typeface="Times New Roman"/>
                <a:cs typeface="Times New Roman"/>
              </a:rPr>
              <a:t>ЗАБЕЗПЕЧЕННЯ</a:t>
            </a:r>
            <a:r>
              <a:rPr sz="2400" b="1" spc="-50" dirty="0">
                <a:solidFill>
                  <a:srgbClr val="742017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742017"/>
                </a:solidFill>
                <a:latin typeface="Times New Roman"/>
                <a:cs typeface="Times New Roman"/>
              </a:rPr>
              <a:t>ЯКОСТІ </a:t>
            </a:r>
            <a:r>
              <a:rPr sz="2400" b="1" spc="-585" dirty="0">
                <a:solidFill>
                  <a:srgbClr val="742017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742017"/>
                </a:solidFill>
                <a:latin typeface="Times New Roman"/>
                <a:cs typeface="Times New Roman"/>
              </a:rPr>
              <a:t>ОСВІТИ</a:t>
            </a:r>
            <a:r>
              <a:rPr sz="2400" b="1" spc="5" dirty="0">
                <a:solidFill>
                  <a:srgbClr val="742017"/>
                </a:solidFill>
                <a:latin typeface="Times New Roman"/>
                <a:cs typeface="Times New Roman"/>
              </a:rPr>
              <a:t> </a:t>
            </a:r>
            <a:endParaRPr sz="24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b="1" dirty="0">
                <a:solidFill>
                  <a:srgbClr val="742017"/>
                </a:solidFill>
                <a:latin typeface="Times New Roman"/>
                <a:cs typeface="Times New Roman"/>
              </a:rPr>
              <a:t>НА</a:t>
            </a:r>
            <a:r>
              <a:rPr sz="2400" b="1" spc="-30" dirty="0">
                <a:solidFill>
                  <a:srgbClr val="742017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742017"/>
                </a:solidFill>
                <a:latin typeface="Times New Roman"/>
                <a:cs typeface="Times New Roman"/>
              </a:rPr>
              <a:t>2021-2023</a:t>
            </a:r>
            <a:r>
              <a:rPr sz="2400" b="1" spc="-30" dirty="0">
                <a:solidFill>
                  <a:srgbClr val="742017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742017"/>
                </a:solidFill>
                <a:latin typeface="Times New Roman"/>
                <a:cs typeface="Times New Roman"/>
              </a:rPr>
              <a:t>РОКИ</a:t>
            </a:r>
            <a:endParaRPr sz="2400" dirty="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17195" y="1483360"/>
          <a:ext cx="8498839" cy="46820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290"/>
                <a:gridCol w="3810000"/>
                <a:gridCol w="999489"/>
                <a:gridCol w="1757045"/>
                <a:gridCol w="1644015"/>
              </a:tblGrid>
              <a:tr h="701039">
                <a:tc gridSpan="5">
                  <a:txBody>
                    <a:bodyPr/>
                    <a:lstStyle/>
                    <a:p>
                      <a:pPr algn="ctr">
                        <a:lnSpc>
                          <a:spcPts val="2375"/>
                        </a:lnSpc>
                        <a:spcBef>
                          <a:spcPts val="295"/>
                        </a:spcBef>
                      </a:pPr>
                      <a:r>
                        <a:rPr sz="2000" b="1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Напрям</a:t>
                      </a:r>
                      <a:r>
                        <a:rPr sz="2000" b="1" spc="-6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оцінювання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59690" algn="ctr">
                        <a:lnSpc>
                          <a:spcPts val="2375"/>
                        </a:lnSpc>
                      </a:pPr>
                      <a:r>
                        <a:rPr sz="2000" b="1" spc="-1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«Педагогічна</a:t>
                      </a:r>
                      <a:r>
                        <a:rPr sz="2000" b="1" spc="-4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діяльність</a:t>
                      </a:r>
                      <a:r>
                        <a:rPr sz="2000" b="1" spc="2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педагогічних</a:t>
                      </a:r>
                      <a:r>
                        <a:rPr sz="2000" b="1" spc="-3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працівників</a:t>
                      </a:r>
                      <a:r>
                        <a:rPr sz="2000" b="1" spc="-3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закладу»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853439"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295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1D1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639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Сприяння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педагогічними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працівниками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890" marR="15303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формуванню суспільних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цінностей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у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здобувачів </a:t>
                      </a:r>
                      <a:r>
                        <a:rPr sz="14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освіти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у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процесі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їх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навчання,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виховання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та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розвитку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1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Постійно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1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441325" marR="160655" indent="-265430">
                        <a:lnSpc>
                          <a:spcPts val="1360"/>
                        </a:lnSpc>
                      </a:pP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ител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пр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дм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ики  адміністрація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1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75565" marR="68580" indent="22860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Спостереження,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співбесіда,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опитування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1D1"/>
                    </a:solidFill>
                  </a:tcPr>
                </a:tc>
              </a:tr>
              <a:tr h="1207262"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295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890" marR="462915" algn="just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Використання педагогічними працівниками </a:t>
                      </a:r>
                      <a:r>
                        <a:rPr sz="14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інформаційно-комунікаційних технологій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освітньому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процесі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Постійно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441325" marR="160655" indent="-265430">
                        <a:lnSpc>
                          <a:spcPts val="1360"/>
                        </a:lnSpc>
                        <a:spcBef>
                          <a:spcPts val="5"/>
                        </a:spcBef>
                      </a:pP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ител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пр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дм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ики  адміністрація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75565" marR="68580" indent="22860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Спостереження,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співбесіда,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опитування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9E9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7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225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1D1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64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Сприяння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формуванню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педагогічними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890" marR="13017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працівниками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власного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професійного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розвитку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і </a:t>
                      </a:r>
                      <a:r>
                        <a:rPr sz="14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підвищення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кваліфікації,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тому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числі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щодо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методик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роботи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дітьми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особливими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освітніми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890">
                        <a:lnSpc>
                          <a:spcPts val="1614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потребами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1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Постійно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1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581660">
                        <a:lnSpc>
                          <a:spcPct val="100000"/>
                        </a:lnSpc>
                      </a:pP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ЗД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НВР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1D1"/>
                    </a:solidFill>
                  </a:tcPr>
                </a:tc>
                <a:tc>
                  <a:txBody>
                    <a:bodyPr/>
                    <a:lstStyle/>
                    <a:p>
                      <a:pPr marL="455295" marR="298450" indent="-131445">
                        <a:lnSpc>
                          <a:spcPts val="1440"/>
                        </a:lnSpc>
                        <a:spcBef>
                          <a:spcPts val="2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Сп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тер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ння 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співбесіда,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опитування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1D1"/>
                    </a:solidFill>
                  </a:tcPr>
                </a:tc>
              </a:tr>
              <a:tr h="8534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36195" algn="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9E9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358775">
                        <a:lnSpc>
                          <a:spcPts val="1680"/>
                        </a:lnSpc>
                        <a:spcBef>
                          <a:spcPts val="20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Здійснення педагогічними працівниками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інноваційної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освітньої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діяльності,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їх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участь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у </a:t>
                      </a:r>
                      <a:r>
                        <a:rPr sz="14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освітніх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проєктах,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залучення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до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роботи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як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890">
                        <a:lnSpc>
                          <a:spcPts val="155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освітніх</a:t>
                      </a:r>
                      <a:r>
                        <a:rPr sz="14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експертів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раз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рік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601345" marR="160655" indent="-425450">
                        <a:lnSpc>
                          <a:spcPts val="1330"/>
                        </a:lnSpc>
                      </a:pP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ител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пр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дм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ики  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ЗД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НВР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47675" marR="32384" indent="-390525">
                        <a:lnSpc>
                          <a:spcPts val="1400"/>
                        </a:lnSpc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5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че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ння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до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ції, 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опитування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9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868" y="0"/>
            <a:ext cx="8353425" cy="6830695"/>
          </a:xfrm>
          <a:custGeom>
            <a:avLst/>
            <a:gdLst/>
            <a:ahLst/>
            <a:cxnLst/>
            <a:rect l="l" t="t" r="r" b="b"/>
            <a:pathLst>
              <a:path w="8353425" h="6830695">
                <a:moveTo>
                  <a:pt x="8353044" y="2340864"/>
                </a:moveTo>
                <a:lnTo>
                  <a:pt x="0" y="2340864"/>
                </a:lnTo>
                <a:lnTo>
                  <a:pt x="0" y="6830568"/>
                </a:lnTo>
                <a:lnTo>
                  <a:pt x="8353044" y="6830568"/>
                </a:lnTo>
                <a:lnTo>
                  <a:pt x="8353044" y="2340864"/>
                </a:lnTo>
                <a:close/>
              </a:path>
              <a:path w="8353425" h="6830695">
                <a:moveTo>
                  <a:pt x="8353044" y="0"/>
                </a:moveTo>
                <a:lnTo>
                  <a:pt x="0" y="0"/>
                </a:lnTo>
                <a:lnTo>
                  <a:pt x="0" y="1700771"/>
                </a:lnTo>
                <a:lnTo>
                  <a:pt x="8353044" y="1700771"/>
                </a:lnTo>
                <a:lnTo>
                  <a:pt x="8353044" y="0"/>
                </a:lnTo>
                <a:close/>
              </a:path>
            </a:pathLst>
          </a:custGeom>
          <a:solidFill>
            <a:srgbClr val="FFFFFF">
              <a:alpha val="5529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82623" y="211073"/>
            <a:ext cx="649859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742017"/>
                </a:solidFill>
                <a:latin typeface="Times New Roman"/>
                <a:cs typeface="Times New Roman"/>
              </a:rPr>
              <a:t>АЛГОРИТМ</a:t>
            </a:r>
            <a:r>
              <a:rPr sz="2400" b="1" spc="-50" dirty="0">
                <a:solidFill>
                  <a:srgbClr val="742017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742017"/>
                </a:solidFill>
                <a:latin typeface="Times New Roman"/>
                <a:cs typeface="Times New Roman"/>
              </a:rPr>
              <a:t>РЕАЛІЗАЦІЇ</a:t>
            </a:r>
            <a:r>
              <a:rPr sz="2400" b="1" spc="-25" dirty="0">
                <a:solidFill>
                  <a:srgbClr val="742017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742017"/>
                </a:solidFill>
                <a:latin typeface="Times New Roman"/>
                <a:cs typeface="Times New Roman"/>
              </a:rPr>
              <a:t>СИСТЕМИ</a:t>
            </a:r>
            <a:endParaRPr sz="2400" dirty="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  <a:tabLst>
                <a:tab pos="1387475" algn="l"/>
                <a:tab pos="1743710" algn="l"/>
              </a:tabLst>
            </a:pPr>
            <a:r>
              <a:rPr sz="2400" b="1" spc="-10" dirty="0">
                <a:solidFill>
                  <a:srgbClr val="742017"/>
                </a:solidFill>
                <a:latin typeface="Times New Roman"/>
                <a:cs typeface="Times New Roman"/>
              </a:rPr>
              <a:t>ВНУТРІШНЬОГО</a:t>
            </a:r>
            <a:r>
              <a:rPr sz="2400" b="1" spc="-55" dirty="0">
                <a:solidFill>
                  <a:srgbClr val="742017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742017"/>
                </a:solidFill>
                <a:latin typeface="Times New Roman"/>
                <a:cs typeface="Times New Roman"/>
              </a:rPr>
              <a:t>ЗАБЕЗПЕЧЕННЯ</a:t>
            </a:r>
            <a:r>
              <a:rPr sz="2400" b="1" spc="-50" dirty="0">
                <a:solidFill>
                  <a:srgbClr val="742017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742017"/>
                </a:solidFill>
                <a:latin typeface="Times New Roman"/>
                <a:cs typeface="Times New Roman"/>
              </a:rPr>
              <a:t>ЯКОСТІ </a:t>
            </a:r>
            <a:r>
              <a:rPr sz="2400" b="1" spc="-585" dirty="0">
                <a:solidFill>
                  <a:srgbClr val="742017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742017"/>
                </a:solidFill>
                <a:latin typeface="Times New Roman"/>
                <a:cs typeface="Times New Roman"/>
              </a:rPr>
              <a:t>ОСВІТИ	</a:t>
            </a:r>
            <a:endParaRPr sz="24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b="1" dirty="0">
                <a:solidFill>
                  <a:srgbClr val="742017"/>
                </a:solidFill>
                <a:latin typeface="Times New Roman"/>
                <a:cs typeface="Times New Roman"/>
              </a:rPr>
              <a:t>НА</a:t>
            </a:r>
            <a:r>
              <a:rPr sz="2400" b="1" spc="-20" dirty="0">
                <a:solidFill>
                  <a:srgbClr val="742017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742017"/>
                </a:solidFill>
                <a:latin typeface="Times New Roman"/>
                <a:cs typeface="Times New Roman"/>
              </a:rPr>
              <a:t>2021-2023</a:t>
            </a:r>
            <a:r>
              <a:rPr sz="2400" b="1" spc="-15" dirty="0">
                <a:solidFill>
                  <a:srgbClr val="742017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742017"/>
                </a:solidFill>
                <a:latin typeface="Times New Roman"/>
                <a:cs typeface="Times New Roman"/>
              </a:rPr>
              <a:t>РОКИ</a:t>
            </a:r>
            <a:endParaRPr sz="2400" dirty="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17182" y="1694433"/>
          <a:ext cx="8499474" cy="47970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290"/>
                <a:gridCol w="3515995"/>
                <a:gridCol w="1046480"/>
                <a:gridCol w="2004695"/>
                <a:gridCol w="1644014"/>
              </a:tblGrid>
              <a:tr h="640079">
                <a:tc gridSpan="5">
                  <a:txBody>
                    <a:bodyPr/>
                    <a:lstStyle/>
                    <a:p>
                      <a:pPr marL="1270" algn="ctr">
                        <a:lnSpc>
                          <a:spcPts val="2135"/>
                        </a:lnSpc>
                        <a:spcBef>
                          <a:spcPts val="305"/>
                        </a:spcBef>
                      </a:pPr>
                      <a:r>
                        <a:rPr sz="1800" b="1" spc="-1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Напрям</a:t>
                      </a:r>
                      <a:r>
                        <a:rPr sz="1800" b="1" spc="-2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оцінювання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53340" algn="ctr">
                        <a:lnSpc>
                          <a:spcPts val="2135"/>
                        </a:lnSpc>
                      </a:pPr>
                      <a:r>
                        <a:rPr sz="1800" b="1" spc="-1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«Педагогічна</a:t>
                      </a:r>
                      <a:r>
                        <a:rPr sz="1800" b="1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 діяльність</a:t>
                      </a:r>
                      <a:r>
                        <a:rPr sz="1800" b="1" spc="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педагогічних</a:t>
                      </a:r>
                      <a:r>
                        <a:rPr sz="1800" b="1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працівників</a:t>
                      </a:r>
                      <a:r>
                        <a:rPr sz="1800" b="1" spc="4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закладу»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800100"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9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295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1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890" marR="49657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Діяльність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педагогічних</a:t>
                      </a:r>
                      <a:r>
                        <a:rPr sz="14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працівників</a:t>
                      </a:r>
                      <a:r>
                        <a:rPr sz="14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4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засадах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педагогіки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партнерства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1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Постійно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1D1"/>
                    </a:solidFill>
                  </a:tcPr>
                </a:tc>
                <a:tc>
                  <a:txBody>
                    <a:bodyPr/>
                    <a:lstStyle/>
                    <a:p>
                      <a:pPr marL="464184">
                        <a:lnSpc>
                          <a:spcPct val="100000"/>
                        </a:lnSpc>
                        <a:spcBef>
                          <a:spcPts val="97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Адміністрація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231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1D1"/>
                    </a:solidFill>
                  </a:tcPr>
                </a:tc>
                <a:tc>
                  <a:txBody>
                    <a:bodyPr/>
                    <a:lstStyle/>
                    <a:p>
                      <a:pPr marL="194945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Спостереження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1D1"/>
                    </a:solidFill>
                  </a:tcPr>
                </a:tc>
              </a:tr>
              <a:tr h="8534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10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295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9E9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97155">
                        <a:lnSpc>
                          <a:spcPts val="1340"/>
                        </a:lnSpc>
                        <a:spcBef>
                          <a:spcPts val="126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Співпраця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педагогічних працівників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з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батьками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здобувачів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освіти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з питань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організації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освітнього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процесу,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забезпечення </a:t>
                      </a:r>
                      <a:r>
                        <a:rPr sz="14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постійного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зворотного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зв'язку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60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Постійно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2318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9E9"/>
                    </a:solidFill>
                  </a:tcPr>
                </a:tc>
                <a:tc>
                  <a:txBody>
                    <a:bodyPr/>
                    <a:lstStyle/>
                    <a:p>
                      <a:pPr marL="490220" marR="67310" indent="-405765">
                        <a:lnSpc>
                          <a:spcPts val="1340"/>
                        </a:lnSpc>
                        <a:spcBef>
                          <a:spcPts val="129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да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іч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праці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вн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и,  адміністрація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64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9E9"/>
                    </a:solidFill>
                  </a:tcPr>
                </a:tc>
                <a:tc>
                  <a:txBody>
                    <a:bodyPr/>
                    <a:lstStyle/>
                    <a:p>
                      <a:pPr marL="62230" marR="53340" indent="17145" algn="ctr">
                        <a:lnSpc>
                          <a:spcPts val="168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Спостереження,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опитування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здобувачів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освіти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та </a:t>
                      </a:r>
                      <a:r>
                        <a:rPr sz="14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їх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батьків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9E9"/>
                    </a:solidFill>
                  </a:tcPr>
                </a:tc>
              </a:tr>
              <a:tr h="819912">
                <a:tc>
                  <a:txBody>
                    <a:bodyPr/>
                    <a:lstStyle/>
                    <a:p>
                      <a:pPr marR="6985" algn="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600" spc="-60" dirty="0">
                          <a:latin typeface="Times New Roman"/>
                          <a:cs typeface="Times New Roman"/>
                        </a:rPr>
                        <a:t>11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1D1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64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Існування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у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закладі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освіти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практики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890" marR="8382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педагогічного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наставництва,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взаємонавчання </a:t>
                      </a:r>
                      <a:r>
                        <a:rPr sz="14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та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інших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форм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професійної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співпраці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1D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раз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рік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2318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1D1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510"/>
                        </a:lnSpc>
                        <a:spcBef>
                          <a:spcPts val="969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Адміністрація,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ts val="1510"/>
                        </a:lnSpc>
                      </a:pP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ЗД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НВР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2318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1D1"/>
                    </a:solidFill>
                  </a:tcPr>
                </a:tc>
                <a:tc>
                  <a:txBody>
                    <a:bodyPr/>
                    <a:lstStyle/>
                    <a:p>
                      <a:pPr marL="266065" marR="333375" indent="149225">
                        <a:lnSpc>
                          <a:spcPts val="1639"/>
                        </a:lnSpc>
                        <a:spcBef>
                          <a:spcPts val="15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Вивчення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до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мен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ації,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45440">
                        <a:lnSpc>
                          <a:spcPts val="1605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опитування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1D1"/>
                    </a:solidFill>
                  </a:tcPr>
                </a:tc>
              </a:tr>
              <a:tr h="853414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12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30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9E9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33655">
                        <a:lnSpc>
                          <a:spcPts val="1680"/>
                        </a:lnSpc>
                        <a:spcBef>
                          <a:spcPts val="20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Дотримання педагогічними працівниками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під </a:t>
                      </a:r>
                      <a:r>
                        <a:rPr sz="14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час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провадження педагогічної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та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наукової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(творчої)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діяльності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академічної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890">
                        <a:lnSpc>
                          <a:spcPts val="156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доброчесності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Постійно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2636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9E9"/>
                    </a:solidFill>
                  </a:tcPr>
                </a:tc>
                <a:tc>
                  <a:txBody>
                    <a:bodyPr/>
                    <a:lstStyle/>
                    <a:p>
                      <a:pPr marL="490220" marR="67310" indent="-405765">
                        <a:lnSpc>
                          <a:spcPct val="80000"/>
                        </a:lnSpc>
                        <a:spcBef>
                          <a:spcPts val="131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да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іч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праці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вн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и,  адміністрація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66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9E9"/>
                    </a:solidFill>
                  </a:tcPr>
                </a:tc>
                <a:tc>
                  <a:txBody>
                    <a:bodyPr/>
                    <a:lstStyle/>
                    <a:p>
                      <a:pPr marL="414020" marR="240665" indent="-207645">
                        <a:lnSpc>
                          <a:spcPts val="1680"/>
                        </a:lnSpc>
                        <a:spcBef>
                          <a:spcPts val="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Сп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стере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ення 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опитування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9E9"/>
                    </a:solidFill>
                  </a:tcPr>
                </a:tc>
              </a:tr>
              <a:tr h="819873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61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1D1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489584">
                        <a:lnSpc>
                          <a:spcPct val="79700"/>
                        </a:lnSpc>
                        <a:spcBef>
                          <a:spcPts val="131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Сприяння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педагогічними працівниками </a:t>
                      </a:r>
                      <a:r>
                        <a:rPr sz="14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дотримання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здобувачами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освіти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норм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і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принципів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академічної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доброчесності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67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1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Постійно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2318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1D1"/>
                    </a:solidFill>
                  </a:tcPr>
                </a:tc>
                <a:tc>
                  <a:txBody>
                    <a:bodyPr/>
                    <a:lstStyle/>
                    <a:p>
                      <a:pPr marL="560070">
                        <a:lnSpc>
                          <a:spcPts val="1490"/>
                        </a:lnSpc>
                        <a:spcBef>
                          <a:spcPts val="969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Педагогічні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72135">
                        <a:lnSpc>
                          <a:spcPts val="149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працівники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2318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1D1"/>
                    </a:solidFill>
                  </a:tcPr>
                </a:tc>
                <a:tc>
                  <a:txBody>
                    <a:bodyPr/>
                    <a:lstStyle/>
                    <a:p>
                      <a:pPr marR="69215" algn="ctr">
                        <a:lnSpc>
                          <a:spcPts val="1490"/>
                        </a:lnSpc>
                        <a:spcBef>
                          <a:spcPts val="969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Спостереження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70485" algn="ctr">
                        <a:lnSpc>
                          <a:spcPts val="1490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опитування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2318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1D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" y="172212"/>
            <a:ext cx="8792718" cy="651129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68146" y="581355"/>
            <a:ext cx="7033895" cy="5514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81735" indent="-255270">
              <a:lnSpc>
                <a:spcPct val="100000"/>
              </a:lnSpc>
              <a:spcBef>
                <a:spcPts val="105"/>
              </a:spcBef>
              <a:buFont typeface="Times New Roman"/>
              <a:buAutoNum type="arabicPeriod"/>
              <a:tabLst>
                <a:tab pos="1182370" algn="l"/>
              </a:tabLst>
            </a:pPr>
            <a:r>
              <a:rPr sz="2000" b="1" i="1" u="heavy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Дитиноцентризм</a:t>
            </a:r>
            <a:r>
              <a:rPr sz="2000" b="1" i="1" u="heavy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heavy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-</a:t>
            </a:r>
            <a:r>
              <a:rPr sz="2000" b="1" i="1" u="heavy" spc="50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тому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що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головним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суб’єктом,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Times New Roman"/>
                <a:cs typeface="Times New Roman"/>
              </a:rPr>
              <a:t>на </a:t>
            </a:r>
            <a:r>
              <a:rPr sz="2000" b="1" spc="-15" dirty="0">
                <a:latin typeface="Times New Roman"/>
                <a:cs typeface="Times New Roman"/>
              </a:rPr>
              <a:t>якого </a:t>
            </a:r>
            <a:r>
              <a:rPr sz="2000" b="1" spc="-10" dirty="0">
                <a:latin typeface="Times New Roman"/>
                <a:cs typeface="Times New Roman"/>
              </a:rPr>
              <a:t>спрямована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освітня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діяльність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школи,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є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дитина.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 startAt="2"/>
              <a:tabLst>
                <a:tab pos="267335" algn="l"/>
              </a:tabLst>
            </a:pPr>
            <a:r>
              <a:rPr sz="2000" b="1" i="1" u="heavy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Автономія </a:t>
            </a:r>
            <a:r>
              <a:rPr sz="2000" b="1" i="1" u="heavy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закладу освіти</a:t>
            </a:r>
            <a:r>
              <a:rPr sz="2000" b="1" i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- </a:t>
            </a:r>
            <a:r>
              <a:rPr sz="2000" b="1" spc="-15" dirty="0">
                <a:latin typeface="Times New Roman"/>
                <a:cs typeface="Times New Roman"/>
              </a:rPr>
              <a:t>яка передбачає </a:t>
            </a:r>
            <a:r>
              <a:rPr sz="2000" b="1" spc="-5" dirty="0">
                <a:latin typeface="Times New Roman"/>
                <a:cs typeface="Times New Roman"/>
              </a:rPr>
              <a:t>самостійність </a:t>
            </a:r>
            <a:r>
              <a:rPr sz="2000" b="1" dirty="0">
                <a:latin typeface="Times New Roman"/>
                <a:cs typeface="Times New Roman"/>
              </a:rPr>
              <a:t>у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виборі </a:t>
            </a:r>
            <a:r>
              <a:rPr sz="2000" b="1" spc="-15" dirty="0">
                <a:latin typeface="Times New Roman"/>
                <a:cs typeface="Times New Roman"/>
              </a:rPr>
              <a:t>форм </a:t>
            </a:r>
            <a:r>
              <a:rPr sz="2000" b="1" dirty="0">
                <a:latin typeface="Times New Roman"/>
                <a:cs typeface="Times New Roman"/>
              </a:rPr>
              <a:t>і </a:t>
            </a:r>
            <a:r>
              <a:rPr sz="2000" b="1" spc="-15" dirty="0">
                <a:latin typeface="Times New Roman"/>
                <a:cs typeface="Times New Roman"/>
              </a:rPr>
              <a:t>методів </a:t>
            </a:r>
            <a:r>
              <a:rPr sz="2000" b="1" spc="-10" dirty="0">
                <a:latin typeface="Times New Roman"/>
                <a:cs typeface="Times New Roman"/>
              </a:rPr>
              <a:t>навчання, </a:t>
            </a:r>
            <a:r>
              <a:rPr sz="2000" b="1" spc="-15" dirty="0">
                <a:latin typeface="Times New Roman"/>
                <a:cs typeface="Times New Roman"/>
              </a:rPr>
              <a:t>визначення </a:t>
            </a:r>
            <a:r>
              <a:rPr sz="2000" b="1" spc="-5" dirty="0">
                <a:latin typeface="Times New Roman"/>
                <a:cs typeface="Times New Roman"/>
              </a:rPr>
              <a:t>стратегії </a:t>
            </a:r>
            <a:r>
              <a:rPr sz="2000" b="1" dirty="0">
                <a:latin typeface="Times New Roman"/>
                <a:cs typeface="Times New Roman"/>
              </a:rPr>
              <a:t>і 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напрямів </a:t>
            </a:r>
            <a:r>
              <a:rPr sz="2000" b="1" spc="-10" dirty="0">
                <a:latin typeface="Times New Roman"/>
                <a:cs typeface="Times New Roman"/>
              </a:rPr>
              <a:t>розвитку </a:t>
            </a:r>
            <a:r>
              <a:rPr sz="2000" b="1" dirty="0">
                <a:latin typeface="Times New Roman"/>
                <a:cs typeface="Times New Roman"/>
              </a:rPr>
              <a:t>закладу </a:t>
            </a:r>
            <a:r>
              <a:rPr sz="2000" b="1" spc="-5" dirty="0">
                <a:latin typeface="Times New Roman"/>
                <a:cs typeface="Times New Roman"/>
              </a:rPr>
              <a:t>освіти, які </a:t>
            </a:r>
            <a:r>
              <a:rPr sz="2000" b="1" spc="-10" dirty="0">
                <a:latin typeface="Times New Roman"/>
                <a:cs typeface="Times New Roman"/>
              </a:rPr>
              <a:t>відповідають 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нормативно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-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правовим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документам,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Державним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Times New Roman"/>
                <a:cs typeface="Times New Roman"/>
              </a:rPr>
              <a:t>стандартам загальної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середньої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освіти.</a:t>
            </a:r>
            <a:endParaRPr sz="2000">
              <a:latin typeface="Times New Roman"/>
              <a:cs typeface="Times New Roman"/>
            </a:endParaRPr>
          </a:p>
          <a:p>
            <a:pPr marL="12700" marR="33274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 startAt="3"/>
              <a:tabLst>
                <a:tab pos="267335" algn="l"/>
              </a:tabLst>
            </a:pPr>
            <a:r>
              <a:rPr sz="2000" b="1" i="1" u="heavy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Цілісність </a:t>
            </a:r>
            <a:r>
              <a:rPr sz="2000" b="1" i="1" u="heavy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системи </a:t>
            </a:r>
            <a:r>
              <a:rPr sz="2000" b="1" i="1" u="heavy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управління якістю -</a:t>
            </a:r>
            <a:r>
              <a:rPr sz="2000" b="1" i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так як </a:t>
            </a:r>
            <a:r>
              <a:rPr sz="2000" b="1" spc="-10" dirty="0">
                <a:latin typeface="Times New Roman"/>
                <a:cs typeface="Times New Roman"/>
              </a:rPr>
              <a:t>усі 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компоненти </a:t>
            </a:r>
            <a:r>
              <a:rPr sz="2000" b="1" spc="-5" dirty="0">
                <a:latin typeface="Times New Roman"/>
                <a:cs typeface="Times New Roman"/>
              </a:rPr>
              <a:t>діяльності </a:t>
            </a:r>
            <a:r>
              <a:rPr sz="2000" b="1" dirty="0">
                <a:latin typeface="Times New Roman"/>
                <a:cs typeface="Times New Roman"/>
              </a:rPr>
              <a:t>закладу </a:t>
            </a:r>
            <a:r>
              <a:rPr sz="2000" b="1" spc="-5" dirty="0">
                <a:latin typeface="Times New Roman"/>
                <a:cs typeface="Times New Roman"/>
              </a:rPr>
              <a:t>освіти </a:t>
            </a:r>
            <a:r>
              <a:rPr sz="2000" b="1" spc="-10" dirty="0">
                <a:latin typeface="Times New Roman"/>
                <a:cs typeface="Times New Roman"/>
              </a:rPr>
              <a:t>взаємопов’язані, </a:t>
            </a:r>
            <a:r>
              <a:rPr sz="2000" b="1" spc="-5" dirty="0">
                <a:latin typeface="Times New Roman"/>
                <a:cs typeface="Times New Roman"/>
              </a:rPr>
              <a:t>це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створює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взаємозалежність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між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ними.</a:t>
            </a:r>
            <a:endParaRPr sz="2000">
              <a:latin typeface="Times New Roman"/>
              <a:cs typeface="Times New Roman"/>
            </a:endParaRPr>
          </a:p>
          <a:p>
            <a:pPr marL="266700" indent="-254635">
              <a:lnSpc>
                <a:spcPct val="100000"/>
              </a:lnSpc>
              <a:buFont typeface="Times New Roman"/>
              <a:buAutoNum type="arabicPeriod" startAt="3"/>
              <a:tabLst>
                <a:tab pos="267335" algn="l"/>
              </a:tabLst>
            </a:pPr>
            <a:r>
              <a:rPr sz="2000" b="1" i="1" u="heavy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Постійне</a:t>
            </a:r>
            <a:r>
              <a:rPr sz="2000" b="1" i="1" u="heavy" spc="-5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heavy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вдосконалення</a:t>
            </a:r>
            <a:r>
              <a:rPr sz="2000" b="1" i="1" spc="-3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00CC"/>
                </a:solidFill>
                <a:latin typeface="Times New Roman"/>
                <a:cs typeface="Times New Roman"/>
              </a:rPr>
              <a:t>– </a:t>
            </a:r>
            <a:r>
              <a:rPr sz="2000" b="1" spc="-5" dirty="0">
                <a:latin typeface="Times New Roman"/>
                <a:cs typeface="Times New Roman"/>
              </a:rPr>
              <a:t>професійне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зростання,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Times New Roman"/>
                <a:cs typeface="Times New Roman"/>
              </a:rPr>
              <a:t>майстерність</a:t>
            </a:r>
            <a:r>
              <a:rPr sz="2000" b="1" spc="5" dirty="0">
                <a:latin typeface="Times New Roman"/>
                <a:cs typeface="Times New Roman"/>
              </a:rPr>
              <a:t> та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самоосвіта,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уміння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вчитися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разом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з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дітьми.</a:t>
            </a:r>
            <a:endParaRPr sz="2000">
              <a:latin typeface="Times New Roman"/>
              <a:cs typeface="Times New Roman"/>
            </a:endParaRPr>
          </a:p>
          <a:p>
            <a:pPr marL="266700" indent="-254635">
              <a:lnSpc>
                <a:spcPct val="100000"/>
              </a:lnSpc>
              <a:buFont typeface="Times New Roman"/>
              <a:buAutoNum type="arabicPeriod" startAt="5"/>
              <a:tabLst>
                <a:tab pos="267335" algn="l"/>
              </a:tabLst>
            </a:pPr>
            <a:r>
              <a:rPr sz="2000" b="1" i="1" u="heavy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Вплив</a:t>
            </a:r>
            <a:r>
              <a:rPr sz="2000" b="1" i="1" u="heavy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heavy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зовнішніх</a:t>
            </a:r>
            <a:r>
              <a:rPr sz="2000" b="1" i="1" u="heavy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heavy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чинників</a:t>
            </a:r>
            <a:r>
              <a:rPr sz="2000" b="1" i="1" spc="-5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00CC"/>
                </a:solidFill>
                <a:latin typeface="Times New Roman"/>
                <a:cs typeface="Times New Roman"/>
              </a:rPr>
              <a:t>–</a:t>
            </a:r>
            <a:r>
              <a:rPr sz="2000" b="1" i="1" spc="-1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уміти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приймати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суспільні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Times New Roman"/>
                <a:cs typeface="Times New Roman"/>
              </a:rPr>
              <a:t>виклики,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бути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готовим </a:t>
            </a:r>
            <a:r>
              <a:rPr sz="2000" b="1" spc="-5" dirty="0">
                <a:latin typeface="Times New Roman"/>
                <a:cs typeface="Times New Roman"/>
              </a:rPr>
              <a:t>до </a:t>
            </a:r>
            <a:r>
              <a:rPr sz="2000" b="1" spc="-10" dirty="0">
                <a:latin typeface="Times New Roman"/>
                <a:cs typeface="Times New Roman"/>
              </a:rPr>
              <a:t>змін.</a:t>
            </a:r>
            <a:endParaRPr sz="2000">
              <a:latin typeface="Times New Roman"/>
              <a:cs typeface="Times New Roman"/>
            </a:endParaRPr>
          </a:p>
          <a:p>
            <a:pPr marL="12700" marR="212725">
              <a:lnSpc>
                <a:spcPct val="100000"/>
              </a:lnSpc>
              <a:spcBef>
                <a:spcPts val="5"/>
              </a:spcBef>
              <a:buFont typeface="Times New Roman"/>
              <a:buAutoNum type="arabicPeriod" startAt="6"/>
              <a:tabLst>
                <a:tab pos="267335" algn="l"/>
              </a:tabLst>
            </a:pPr>
            <a:r>
              <a:rPr sz="2000" b="1" i="1" u="heavy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Гнучкість </a:t>
            </a:r>
            <a:r>
              <a:rPr sz="2000" b="1" i="1" u="heavy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і </a:t>
            </a:r>
            <a:r>
              <a:rPr sz="2000" b="1" i="1" u="heavy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адаптивність</a:t>
            </a:r>
            <a:r>
              <a:rPr sz="2000" b="1" i="1" spc="-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– </a:t>
            </a:r>
            <a:r>
              <a:rPr sz="2000" b="1" dirty="0">
                <a:latin typeface="Times New Roman"/>
                <a:cs typeface="Times New Roman"/>
              </a:rPr>
              <a:t>уміння </a:t>
            </a:r>
            <a:r>
              <a:rPr sz="2000" b="1" spc="-10" dirty="0">
                <a:latin typeface="Times New Roman"/>
                <a:cs typeface="Times New Roman"/>
              </a:rPr>
              <a:t>адаптуватись </a:t>
            </a:r>
            <a:r>
              <a:rPr sz="2000" b="1" spc="-5" dirty="0">
                <a:latin typeface="Times New Roman"/>
                <a:cs typeface="Times New Roman"/>
              </a:rPr>
              <a:t>до 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постійних </a:t>
            </a:r>
            <a:r>
              <a:rPr sz="2000" b="1" spc="-15" dirty="0">
                <a:latin typeface="Times New Roman"/>
                <a:cs typeface="Times New Roman"/>
              </a:rPr>
              <a:t>змін,бути </a:t>
            </a:r>
            <a:r>
              <a:rPr sz="2000" b="1" dirty="0">
                <a:latin typeface="Times New Roman"/>
                <a:cs typeface="Times New Roman"/>
              </a:rPr>
              <a:t>в </a:t>
            </a:r>
            <a:r>
              <a:rPr sz="2000" b="1" spc="-5" dirty="0">
                <a:latin typeface="Times New Roman"/>
                <a:cs typeface="Times New Roman"/>
              </a:rPr>
              <a:t>тренді </a:t>
            </a:r>
            <a:r>
              <a:rPr sz="2000" b="1" spc="-10" dirty="0">
                <a:latin typeface="Times New Roman"/>
                <a:cs typeface="Times New Roman"/>
              </a:rPr>
              <a:t>усіх </a:t>
            </a:r>
            <a:r>
              <a:rPr sz="2000" b="1" dirty="0">
                <a:latin typeface="Times New Roman"/>
                <a:cs typeface="Times New Roman"/>
              </a:rPr>
              <a:t>важливих </a:t>
            </a:r>
            <a:r>
              <a:rPr sz="2000" b="1" spc="-5" dirty="0">
                <a:latin typeface="Times New Roman"/>
                <a:cs typeface="Times New Roman"/>
              </a:rPr>
              <a:t>освітянських 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нововведень, </a:t>
            </a:r>
            <a:r>
              <a:rPr sz="2000" b="1" spc="-20" dirty="0">
                <a:latin typeface="Times New Roman"/>
                <a:cs typeface="Times New Roman"/>
              </a:rPr>
              <a:t>бути </a:t>
            </a:r>
            <a:r>
              <a:rPr sz="2000" b="1" spc="-25" dirty="0">
                <a:latin typeface="Times New Roman"/>
                <a:cs typeface="Times New Roman"/>
              </a:rPr>
              <a:t>готовим </a:t>
            </a:r>
            <a:r>
              <a:rPr sz="2000" b="1" spc="-5" dirty="0">
                <a:latin typeface="Times New Roman"/>
                <a:cs typeface="Times New Roman"/>
              </a:rPr>
              <a:t>до різних </a:t>
            </a:r>
            <a:r>
              <a:rPr sz="2000" b="1" dirty="0">
                <a:latin typeface="Times New Roman"/>
                <a:cs typeface="Times New Roman"/>
              </a:rPr>
              <a:t>соціальних </a:t>
            </a:r>
            <a:r>
              <a:rPr sz="2000" b="1" spc="-5" dirty="0">
                <a:latin typeface="Times New Roman"/>
                <a:cs typeface="Times New Roman"/>
              </a:rPr>
              <a:t>контактів,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відкритість, </a:t>
            </a:r>
            <a:r>
              <a:rPr sz="2000" b="1" spc="-10" dirty="0">
                <a:latin typeface="Times New Roman"/>
                <a:cs typeface="Times New Roman"/>
              </a:rPr>
              <a:t>комунікабельність.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467868" y="0"/>
              <a:ext cx="8353425" cy="6858000"/>
            </a:xfrm>
            <a:custGeom>
              <a:avLst/>
              <a:gdLst/>
              <a:ahLst/>
              <a:cxnLst/>
              <a:rect l="l" t="t" r="r" b="b"/>
              <a:pathLst>
                <a:path w="8353425" h="6858000">
                  <a:moveTo>
                    <a:pt x="8353044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353044" y="6858000"/>
                  </a:lnTo>
                  <a:lnTo>
                    <a:pt x="8353044" y="0"/>
                  </a:lnTo>
                  <a:close/>
                </a:path>
              </a:pathLst>
            </a:custGeom>
            <a:solidFill>
              <a:srgbClr val="FFFFFF">
                <a:alpha val="5529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85366" y="3286505"/>
              <a:ext cx="547370" cy="2668905"/>
            </a:xfrm>
            <a:custGeom>
              <a:avLst/>
              <a:gdLst/>
              <a:ahLst/>
              <a:cxnLst/>
              <a:rect l="l" t="t" r="r" b="b"/>
              <a:pathLst>
                <a:path w="547369" h="2668904">
                  <a:moveTo>
                    <a:pt x="0" y="0"/>
                  </a:moveTo>
                  <a:lnTo>
                    <a:pt x="273557" y="0"/>
                  </a:lnTo>
                  <a:lnTo>
                    <a:pt x="273557" y="2668524"/>
                  </a:lnTo>
                  <a:lnTo>
                    <a:pt x="547115" y="2668524"/>
                  </a:lnTo>
                </a:path>
              </a:pathLst>
            </a:custGeom>
            <a:ln w="25908">
              <a:solidFill>
                <a:srgbClr val="524F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888491" y="608012"/>
            <a:ext cx="1496695" cy="4356100"/>
            <a:chOff x="888491" y="608012"/>
            <a:chExt cx="1496695" cy="4356100"/>
          </a:xfrm>
        </p:grpSpPr>
        <p:sp>
          <p:nvSpPr>
            <p:cNvPr id="6" name="object 6"/>
            <p:cNvSpPr/>
            <p:nvPr/>
          </p:nvSpPr>
          <p:spPr>
            <a:xfrm>
              <a:off x="1785366" y="621029"/>
              <a:ext cx="586740" cy="4264660"/>
            </a:xfrm>
            <a:custGeom>
              <a:avLst/>
              <a:gdLst/>
              <a:ahLst/>
              <a:cxnLst/>
              <a:rect l="l" t="t" r="r" b="b"/>
              <a:pathLst>
                <a:path w="586739" h="4264660">
                  <a:moveTo>
                    <a:pt x="0" y="2665476"/>
                  </a:moveTo>
                  <a:lnTo>
                    <a:pt x="279653" y="2665476"/>
                  </a:lnTo>
                  <a:lnTo>
                    <a:pt x="279653" y="4264152"/>
                  </a:lnTo>
                  <a:lnTo>
                    <a:pt x="559307" y="4264152"/>
                  </a:lnTo>
                </a:path>
                <a:path w="586739" h="4264660">
                  <a:moveTo>
                    <a:pt x="0" y="2665476"/>
                  </a:moveTo>
                  <a:lnTo>
                    <a:pt x="293369" y="2665476"/>
                  </a:lnTo>
                  <a:lnTo>
                    <a:pt x="293369" y="3197352"/>
                  </a:lnTo>
                  <a:lnTo>
                    <a:pt x="586739" y="3197352"/>
                  </a:lnTo>
                </a:path>
                <a:path w="586739" h="4264660">
                  <a:moveTo>
                    <a:pt x="0" y="2665476"/>
                  </a:moveTo>
                  <a:lnTo>
                    <a:pt x="279653" y="2665476"/>
                  </a:lnTo>
                  <a:lnTo>
                    <a:pt x="279653" y="2132076"/>
                  </a:lnTo>
                  <a:lnTo>
                    <a:pt x="559307" y="2132076"/>
                  </a:lnTo>
                </a:path>
                <a:path w="586739" h="4264660">
                  <a:moveTo>
                    <a:pt x="0" y="2665476"/>
                  </a:moveTo>
                  <a:lnTo>
                    <a:pt x="279653" y="2665476"/>
                  </a:lnTo>
                  <a:lnTo>
                    <a:pt x="279653" y="1065276"/>
                  </a:lnTo>
                  <a:lnTo>
                    <a:pt x="559307" y="1065276"/>
                  </a:lnTo>
                </a:path>
                <a:path w="586739" h="4264660">
                  <a:moveTo>
                    <a:pt x="0" y="2665476"/>
                  </a:moveTo>
                  <a:lnTo>
                    <a:pt x="279653" y="2665476"/>
                  </a:lnTo>
                  <a:lnTo>
                    <a:pt x="279653" y="0"/>
                  </a:lnTo>
                  <a:lnTo>
                    <a:pt x="559307" y="0"/>
                  </a:lnTo>
                </a:path>
              </a:pathLst>
            </a:custGeom>
            <a:ln w="25908">
              <a:solidFill>
                <a:srgbClr val="524F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8491" y="1647444"/>
              <a:ext cx="934224" cy="33162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1163" y="1667255"/>
              <a:ext cx="853439" cy="323545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031762" y="1677408"/>
            <a:ext cx="636270" cy="3214370"/>
          </a:xfrm>
          <a:prstGeom prst="rect">
            <a:avLst/>
          </a:prstGeom>
        </p:spPr>
        <p:txBody>
          <a:bodyPr vert="vert270" wrap="square" lIns="0" tIns="19050" rIns="0" bIns="0" rtlCol="0">
            <a:spAutoFit/>
          </a:bodyPr>
          <a:lstStyle/>
          <a:p>
            <a:pPr marL="12700" marR="5080" indent="535305">
              <a:lnSpc>
                <a:spcPts val="2380"/>
              </a:lnSpc>
              <a:spcBef>
                <a:spcPts val="150"/>
              </a:spcBef>
            </a:pPr>
            <a:r>
              <a:rPr sz="2200" spc="-5" dirty="0">
                <a:solidFill>
                  <a:srgbClr val="9E3611"/>
                </a:solidFill>
                <a:latin typeface="Times New Roman"/>
                <a:cs typeface="Times New Roman"/>
              </a:rPr>
              <a:t>Складові</a:t>
            </a:r>
            <a:r>
              <a:rPr sz="2200" spc="15" dirty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9E3611"/>
                </a:solidFill>
                <a:latin typeface="Times New Roman"/>
                <a:cs typeface="Times New Roman"/>
              </a:rPr>
              <a:t>системи </a:t>
            </a:r>
            <a:r>
              <a:rPr sz="2200" dirty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9E3611"/>
                </a:solidFill>
                <a:latin typeface="Times New Roman"/>
                <a:cs typeface="Times New Roman"/>
              </a:rPr>
              <a:t>забезпечення</a:t>
            </a:r>
            <a:r>
              <a:rPr sz="2200" spc="40" dirty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9E3611"/>
                </a:solidFill>
                <a:latin typeface="Times New Roman"/>
                <a:cs typeface="Times New Roman"/>
              </a:rPr>
              <a:t>якості</a:t>
            </a:r>
            <a:r>
              <a:rPr sz="2200" spc="-15" dirty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srgbClr val="9E3611"/>
                </a:solidFill>
                <a:latin typeface="Times New Roman"/>
                <a:cs typeface="Times New Roman"/>
              </a:rPr>
              <a:t>освіти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301239" y="170662"/>
            <a:ext cx="6021705" cy="932815"/>
            <a:chOff x="2301239" y="170662"/>
            <a:chExt cx="6021705" cy="93281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01239" y="170662"/>
              <a:ext cx="6021323" cy="93271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43911" y="193547"/>
              <a:ext cx="5940551" cy="851915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644901" y="262890"/>
            <a:ext cx="5335270" cy="66230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077595" marR="5080" indent="-1065530">
              <a:lnSpc>
                <a:spcPts val="2380"/>
              </a:lnSpc>
              <a:spcBef>
                <a:spcPts val="390"/>
              </a:spcBef>
            </a:pPr>
            <a:r>
              <a:rPr sz="2200" b="0" spc="-10" dirty="0">
                <a:solidFill>
                  <a:srgbClr val="666633"/>
                </a:solidFill>
                <a:latin typeface="Times New Roman"/>
                <a:cs typeface="Times New Roman"/>
              </a:rPr>
              <a:t>стратегія </a:t>
            </a:r>
            <a:r>
              <a:rPr sz="2200" b="0" spc="5" dirty="0">
                <a:solidFill>
                  <a:srgbClr val="666633"/>
                </a:solidFill>
                <a:latin typeface="Times New Roman"/>
                <a:cs typeface="Times New Roman"/>
              </a:rPr>
              <a:t>та </a:t>
            </a:r>
            <a:r>
              <a:rPr sz="2200" b="0" spc="-5" dirty="0">
                <a:solidFill>
                  <a:srgbClr val="666633"/>
                </a:solidFill>
                <a:latin typeface="Times New Roman"/>
                <a:cs typeface="Times New Roman"/>
              </a:rPr>
              <a:t>процедури внутрішньої системи </a:t>
            </a:r>
            <a:r>
              <a:rPr sz="2200" b="0" spc="-535" dirty="0">
                <a:solidFill>
                  <a:srgbClr val="666633"/>
                </a:solidFill>
                <a:latin typeface="Times New Roman"/>
                <a:cs typeface="Times New Roman"/>
              </a:rPr>
              <a:t> </a:t>
            </a:r>
            <a:r>
              <a:rPr sz="2200" b="0" spc="-10" dirty="0">
                <a:solidFill>
                  <a:srgbClr val="666633"/>
                </a:solidFill>
                <a:latin typeface="Times New Roman"/>
                <a:cs typeface="Times New Roman"/>
              </a:rPr>
              <a:t>забезпечення</a:t>
            </a:r>
            <a:r>
              <a:rPr sz="2200" b="0" spc="50" dirty="0">
                <a:solidFill>
                  <a:srgbClr val="666633"/>
                </a:solidFill>
                <a:latin typeface="Times New Roman"/>
                <a:cs typeface="Times New Roman"/>
              </a:rPr>
              <a:t> </a:t>
            </a:r>
            <a:r>
              <a:rPr sz="2200" b="0" spc="-15" dirty="0">
                <a:solidFill>
                  <a:srgbClr val="666633"/>
                </a:solidFill>
                <a:latin typeface="Times New Roman"/>
                <a:cs typeface="Times New Roman"/>
              </a:rPr>
              <a:t>якості</a:t>
            </a:r>
            <a:r>
              <a:rPr sz="2200" b="0" spc="-10" dirty="0">
                <a:solidFill>
                  <a:srgbClr val="666633"/>
                </a:solidFill>
                <a:latin typeface="Times New Roman"/>
                <a:cs typeface="Times New Roman"/>
              </a:rPr>
              <a:t> </a:t>
            </a:r>
            <a:r>
              <a:rPr sz="2200" b="0" spc="5" dirty="0">
                <a:solidFill>
                  <a:srgbClr val="666633"/>
                </a:solidFill>
                <a:latin typeface="Times New Roman"/>
                <a:cs typeface="Times New Roman"/>
              </a:rPr>
              <a:t>освіти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301239" y="1235951"/>
            <a:ext cx="6049010" cy="4133215"/>
            <a:chOff x="2301239" y="1235951"/>
            <a:chExt cx="6049010" cy="4133215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01239" y="1235951"/>
              <a:ext cx="6021323" cy="93422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43911" y="1258824"/>
              <a:ext cx="5940551" cy="85343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01239" y="2302751"/>
              <a:ext cx="6021323" cy="93422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43911" y="2325624"/>
              <a:ext cx="5940551" cy="85343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28671" y="3368027"/>
              <a:ext cx="6021324" cy="93422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71343" y="3390900"/>
              <a:ext cx="5940552" cy="85343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01239" y="4434827"/>
              <a:ext cx="6021323" cy="93422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43911" y="4457700"/>
              <a:ext cx="5940551" cy="853440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2289048" y="5506211"/>
            <a:ext cx="6021705" cy="932815"/>
            <a:chOff x="2289048" y="5506211"/>
            <a:chExt cx="6021705" cy="932815"/>
          </a:xfrm>
        </p:grpSpPr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9048" y="5506211"/>
              <a:ext cx="6021324" cy="93271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31720" y="5529071"/>
              <a:ext cx="5940552" cy="851916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2412238" y="1359534"/>
            <a:ext cx="5803265" cy="487553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94005" marR="287020" algn="ctr">
              <a:lnSpc>
                <a:spcPts val="2160"/>
              </a:lnSpc>
              <a:spcBef>
                <a:spcPts val="375"/>
              </a:spcBef>
            </a:pPr>
            <a:r>
              <a:rPr sz="2000" spc="-5" dirty="0">
                <a:solidFill>
                  <a:srgbClr val="666633"/>
                </a:solidFill>
                <a:latin typeface="Times New Roman"/>
                <a:cs typeface="Times New Roman"/>
              </a:rPr>
              <a:t>система</a:t>
            </a:r>
            <a:r>
              <a:rPr sz="2000" spc="484" dirty="0">
                <a:solidFill>
                  <a:srgbClr val="666633"/>
                </a:solidFill>
                <a:latin typeface="Times New Roman"/>
                <a:cs typeface="Times New Roman"/>
              </a:rPr>
              <a:t> </a:t>
            </a:r>
            <a:r>
              <a:rPr sz="2000" spc="10" dirty="0">
                <a:solidFill>
                  <a:srgbClr val="666633"/>
                </a:solidFill>
                <a:latin typeface="Times New Roman"/>
                <a:cs typeface="Times New Roman"/>
              </a:rPr>
              <a:t>та</a:t>
            </a:r>
            <a:r>
              <a:rPr sz="2000" spc="-10" dirty="0">
                <a:solidFill>
                  <a:srgbClr val="666633"/>
                </a:solidFill>
                <a:latin typeface="Times New Roman"/>
                <a:cs typeface="Times New Roman"/>
              </a:rPr>
              <a:t> механізми</a:t>
            </a:r>
            <a:r>
              <a:rPr sz="2000" spc="-30" dirty="0">
                <a:solidFill>
                  <a:srgbClr val="6666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666633"/>
                </a:solidFill>
                <a:latin typeface="Times New Roman"/>
                <a:cs typeface="Times New Roman"/>
              </a:rPr>
              <a:t>забезпечення</a:t>
            </a:r>
            <a:r>
              <a:rPr sz="2000" spc="-20" dirty="0">
                <a:solidFill>
                  <a:srgbClr val="6666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666633"/>
                </a:solidFill>
                <a:latin typeface="Times New Roman"/>
                <a:cs typeface="Times New Roman"/>
              </a:rPr>
              <a:t>академічної </a:t>
            </a:r>
            <a:r>
              <a:rPr sz="2000" spc="-484" dirty="0">
                <a:solidFill>
                  <a:srgbClr val="666633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666633"/>
                </a:solidFill>
                <a:latin typeface="Times New Roman"/>
                <a:cs typeface="Times New Roman"/>
              </a:rPr>
              <a:t>доброчесності</a:t>
            </a:r>
            <a:r>
              <a:rPr sz="2000" spc="-55" dirty="0">
                <a:solidFill>
                  <a:srgbClr val="6666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66633"/>
                </a:solidFill>
                <a:latin typeface="Times New Roman"/>
                <a:cs typeface="Times New Roman"/>
              </a:rPr>
              <a:t>в закладі</a:t>
            </a:r>
            <a:r>
              <a:rPr sz="2000" spc="-25" dirty="0">
                <a:solidFill>
                  <a:srgbClr val="666633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666633"/>
                </a:solidFill>
                <a:latin typeface="Times New Roman"/>
                <a:cs typeface="Times New Roman"/>
              </a:rPr>
              <a:t>освіти;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12700" marR="5080" algn="ctr">
              <a:lnSpc>
                <a:spcPts val="2160"/>
              </a:lnSpc>
              <a:spcBef>
                <a:spcPts val="1545"/>
              </a:spcBef>
            </a:pPr>
            <a:r>
              <a:rPr sz="2000" dirty="0">
                <a:solidFill>
                  <a:srgbClr val="666633"/>
                </a:solidFill>
                <a:latin typeface="Times New Roman"/>
                <a:cs typeface="Times New Roman"/>
              </a:rPr>
              <a:t>критерії, </a:t>
            </a:r>
            <a:r>
              <a:rPr sz="2000" spc="-5" dirty="0">
                <a:solidFill>
                  <a:srgbClr val="666633"/>
                </a:solidFill>
                <a:latin typeface="Times New Roman"/>
                <a:cs typeface="Times New Roman"/>
              </a:rPr>
              <a:t>правила </a:t>
            </a:r>
            <a:r>
              <a:rPr sz="2000" dirty="0">
                <a:solidFill>
                  <a:srgbClr val="666633"/>
                </a:solidFill>
                <a:latin typeface="Times New Roman"/>
                <a:cs typeface="Times New Roman"/>
              </a:rPr>
              <a:t>і </a:t>
            </a:r>
            <a:r>
              <a:rPr sz="2000" spc="-5" dirty="0">
                <a:solidFill>
                  <a:srgbClr val="666633"/>
                </a:solidFill>
                <a:latin typeface="Times New Roman"/>
                <a:cs typeface="Times New Roman"/>
              </a:rPr>
              <a:t>процедури оцінювання </a:t>
            </a:r>
            <a:r>
              <a:rPr sz="2000" spc="-25" dirty="0">
                <a:solidFill>
                  <a:srgbClr val="666633"/>
                </a:solidFill>
                <a:latin typeface="Times New Roman"/>
                <a:cs typeface="Times New Roman"/>
              </a:rPr>
              <a:t>здобувачів </a:t>
            </a:r>
            <a:r>
              <a:rPr sz="2000" spc="-484" dirty="0">
                <a:solidFill>
                  <a:srgbClr val="666633"/>
                </a:solidFill>
                <a:latin typeface="Times New Roman"/>
                <a:cs typeface="Times New Roman"/>
              </a:rPr>
              <a:t> </a:t>
            </a:r>
            <a:r>
              <a:rPr sz="2000" spc="10" dirty="0">
                <a:solidFill>
                  <a:srgbClr val="666633"/>
                </a:solidFill>
                <a:latin typeface="Times New Roman"/>
                <a:cs typeface="Times New Roman"/>
              </a:rPr>
              <a:t>освіти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50">
              <a:latin typeface="Times New Roman"/>
              <a:cs typeface="Times New Roman"/>
            </a:endParaRPr>
          </a:p>
          <a:p>
            <a:pPr marL="54610" algn="ctr">
              <a:lnSpc>
                <a:spcPts val="2510"/>
              </a:lnSpc>
            </a:pPr>
            <a:r>
              <a:rPr sz="2200" spc="-5" dirty="0">
                <a:solidFill>
                  <a:srgbClr val="666633"/>
                </a:solidFill>
                <a:latin typeface="Times New Roman"/>
                <a:cs typeface="Times New Roman"/>
              </a:rPr>
              <a:t>критерії,</a:t>
            </a:r>
            <a:r>
              <a:rPr sz="2200" spc="-20" dirty="0">
                <a:solidFill>
                  <a:srgbClr val="666633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666633"/>
                </a:solidFill>
                <a:latin typeface="Times New Roman"/>
                <a:cs typeface="Times New Roman"/>
              </a:rPr>
              <a:t>правила і</a:t>
            </a:r>
            <a:r>
              <a:rPr sz="2200" spc="-15" dirty="0">
                <a:solidFill>
                  <a:srgbClr val="666633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666633"/>
                </a:solidFill>
                <a:latin typeface="Times New Roman"/>
                <a:cs typeface="Times New Roman"/>
              </a:rPr>
              <a:t>процедури</a:t>
            </a:r>
            <a:r>
              <a:rPr sz="2200" spc="-30" dirty="0">
                <a:solidFill>
                  <a:srgbClr val="666633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666633"/>
                </a:solidFill>
                <a:latin typeface="Times New Roman"/>
                <a:cs typeface="Times New Roman"/>
              </a:rPr>
              <a:t>оцінювання</a:t>
            </a:r>
            <a:endParaRPr sz="2200">
              <a:latin typeface="Times New Roman"/>
              <a:cs typeface="Times New Roman"/>
            </a:endParaRPr>
          </a:p>
          <a:p>
            <a:pPr marL="55244" algn="ctr">
              <a:lnSpc>
                <a:spcPts val="2375"/>
              </a:lnSpc>
            </a:pPr>
            <a:r>
              <a:rPr sz="2200" spc="-10" dirty="0">
                <a:solidFill>
                  <a:srgbClr val="666633"/>
                </a:solidFill>
                <a:latin typeface="Times New Roman"/>
                <a:cs typeface="Times New Roman"/>
              </a:rPr>
              <a:t>педагогічної</a:t>
            </a:r>
            <a:r>
              <a:rPr sz="2200" spc="-15" dirty="0">
                <a:solidFill>
                  <a:srgbClr val="666633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666633"/>
                </a:solidFill>
                <a:latin typeface="Times New Roman"/>
                <a:cs typeface="Times New Roman"/>
              </a:rPr>
              <a:t>діяльності</a:t>
            </a:r>
            <a:r>
              <a:rPr sz="2200" spc="-5" dirty="0">
                <a:solidFill>
                  <a:srgbClr val="666633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666633"/>
                </a:solidFill>
                <a:latin typeface="Times New Roman"/>
                <a:cs typeface="Times New Roman"/>
              </a:rPr>
              <a:t>педагогічних</a:t>
            </a:r>
            <a:endParaRPr sz="2200">
              <a:latin typeface="Times New Roman"/>
              <a:cs typeface="Times New Roman"/>
            </a:endParaRPr>
          </a:p>
          <a:p>
            <a:pPr marL="57785" algn="ctr">
              <a:lnSpc>
                <a:spcPts val="2510"/>
              </a:lnSpc>
            </a:pPr>
            <a:r>
              <a:rPr sz="2200" spc="-5" dirty="0">
                <a:solidFill>
                  <a:srgbClr val="666633"/>
                </a:solidFill>
                <a:latin typeface="Times New Roman"/>
                <a:cs typeface="Times New Roman"/>
              </a:rPr>
              <a:t>працівників;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Times New Roman"/>
              <a:cs typeface="Times New Roman"/>
            </a:endParaRPr>
          </a:p>
          <a:p>
            <a:pPr marL="382905" marR="373380" indent="-1270" algn="ctr">
              <a:lnSpc>
                <a:spcPts val="2160"/>
              </a:lnSpc>
            </a:pPr>
            <a:r>
              <a:rPr sz="2000" dirty="0">
                <a:solidFill>
                  <a:srgbClr val="666633"/>
                </a:solidFill>
                <a:latin typeface="Times New Roman"/>
                <a:cs typeface="Times New Roman"/>
              </a:rPr>
              <a:t>критерії, </a:t>
            </a:r>
            <a:r>
              <a:rPr sz="2000" spc="-5" dirty="0">
                <a:solidFill>
                  <a:srgbClr val="666633"/>
                </a:solidFill>
                <a:latin typeface="Times New Roman"/>
                <a:cs typeface="Times New Roman"/>
              </a:rPr>
              <a:t>правила </a:t>
            </a:r>
            <a:r>
              <a:rPr sz="2000" dirty="0">
                <a:solidFill>
                  <a:srgbClr val="666633"/>
                </a:solidFill>
                <a:latin typeface="Times New Roman"/>
                <a:cs typeface="Times New Roman"/>
              </a:rPr>
              <a:t>і </a:t>
            </a:r>
            <a:r>
              <a:rPr sz="2000" spc="-5" dirty="0">
                <a:solidFill>
                  <a:srgbClr val="666633"/>
                </a:solidFill>
                <a:latin typeface="Times New Roman"/>
                <a:cs typeface="Times New Roman"/>
              </a:rPr>
              <a:t>процедури оцінювання </a:t>
            </a:r>
            <a:r>
              <a:rPr sz="2000" dirty="0">
                <a:solidFill>
                  <a:srgbClr val="666633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666633"/>
                </a:solidFill>
                <a:latin typeface="Times New Roman"/>
                <a:cs typeface="Times New Roman"/>
              </a:rPr>
              <a:t>управлінської</a:t>
            </a:r>
            <a:r>
              <a:rPr sz="2000" spc="10" dirty="0">
                <a:solidFill>
                  <a:srgbClr val="666633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666633"/>
                </a:solidFill>
                <a:latin typeface="Times New Roman"/>
                <a:cs typeface="Times New Roman"/>
              </a:rPr>
              <a:t>діяльності</a:t>
            </a:r>
            <a:r>
              <a:rPr sz="2000" spc="-5" dirty="0">
                <a:solidFill>
                  <a:srgbClr val="666633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666633"/>
                </a:solidFill>
                <a:latin typeface="Times New Roman"/>
                <a:cs typeface="Times New Roman"/>
              </a:rPr>
              <a:t>керівних</a:t>
            </a:r>
            <a:r>
              <a:rPr sz="2000" spc="15" dirty="0">
                <a:solidFill>
                  <a:srgbClr val="6666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666633"/>
                </a:solidFill>
                <a:latin typeface="Times New Roman"/>
                <a:cs typeface="Times New Roman"/>
              </a:rPr>
              <a:t>працівників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250">
              <a:latin typeface="Times New Roman"/>
              <a:cs typeface="Times New Roman"/>
            </a:endParaRPr>
          </a:p>
          <a:p>
            <a:pPr marR="15240" algn="ctr">
              <a:lnSpc>
                <a:spcPts val="2305"/>
              </a:lnSpc>
            </a:pPr>
            <a:r>
              <a:rPr sz="2000" spc="-10" dirty="0">
                <a:solidFill>
                  <a:srgbClr val="666633"/>
                </a:solidFill>
                <a:latin typeface="Times New Roman"/>
                <a:cs typeface="Times New Roman"/>
              </a:rPr>
              <a:t>механізми</a:t>
            </a:r>
            <a:r>
              <a:rPr sz="2000" spc="-90" dirty="0">
                <a:solidFill>
                  <a:srgbClr val="6666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66633"/>
                </a:solidFill>
                <a:latin typeface="Times New Roman"/>
                <a:cs typeface="Times New Roman"/>
              </a:rPr>
              <a:t>реалізації</a:t>
            </a:r>
            <a:r>
              <a:rPr sz="2000" spc="-35" dirty="0">
                <a:solidFill>
                  <a:srgbClr val="6666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66633"/>
                </a:solidFill>
                <a:latin typeface="Times New Roman"/>
                <a:cs typeface="Times New Roman"/>
              </a:rPr>
              <a:t>внутрішньої</a:t>
            </a:r>
            <a:r>
              <a:rPr sz="2000" spc="-15" dirty="0">
                <a:solidFill>
                  <a:srgbClr val="6666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66633"/>
                </a:solidFill>
                <a:latin typeface="Times New Roman"/>
                <a:cs typeface="Times New Roman"/>
              </a:rPr>
              <a:t>системи</a:t>
            </a:r>
            <a:endParaRPr sz="2000">
              <a:latin typeface="Times New Roman"/>
              <a:cs typeface="Times New Roman"/>
            </a:endParaRPr>
          </a:p>
          <a:p>
            <a:pPr marR="15240" algn="ctr">
              <a:lnSpc>
                <a:spcPts val="2305"/>
              </a:lnSpc>
            </a:pPr>
            <a:r>
              <a:rPr sz="2000" spc="-5" dirty="0">
                <a:solidFill>
                  <a:srgbClr val="666633"/>
                </a:solidFill>
                <a:latin typeface="Times New Roman"/>
                <a:cs typeface="Times New Roman"/>
              </a:rPr>
              <a:t>забезпечення</a:t>
            </a:r>
            <a:r>
              <a:rPr sz="2000" spc="-30" dirty="0">
                <a:solidFill>
                  <a:srgbClr val="666633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666633"/>
                </a:solidFill>
                <a:latin typeface="Times New Roman"/>
                <a:cs typeface="Times New Roman"/>
              </a:rPr>
              <a:t>якості</a:t>
            </a:r>
            <a:r>
              <a:rPr sz="2000" spc="-35" dirty="0">
                <a:solidFill>
                  <a:srgbClr val="666633"/>
                </a:solidFill>
                <a:latin typeface="Times New Roman"/>
                <a:cs typeface="Times New Roman"/>
              </a:rPr>
              <a:t> </a:t>
            </a:r>
            <a:r>
              <a:rPr sz="2000" spc="10" dirty="0">
                <a:solidFill>
                  <a:srgbClr val="666633"/>
                </a:solidFill>
                <a:latin typeface="Times New Roman"/>
                <a:cs typeface="Times New Roman"/>
              </a:rPr>
              <a:t>освіти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472440" y="4571"/>
              <a:ext cx="8353425" cy="6853555"/>
            </a:xfrm>
            <a:custGeom>
              <a:avLst/>
              <a:gdLst/>
              <a:ahLst/>
              <a:cxnLst/>
              <a:rect l="l" t="t" r="r" b="b"/>
              <a:pathLst>
                <a:path w="8353425" h="6853555">
                  <a:moveTo>
                    <a:pt x="8353044" y="0"/>
                  </a:moveTo>
                  <a:lnTo>
                    <a:pt x="0" y="0"/>
                  </a:lnTo>
                  <a:lnTo>
                    <a:pt x="0" y="6853425"/>
                  </a:lnTo>
                  <a:lnTo>
                    <a:pt x="8353044" y="6853425"/>
                  </a:lnTo>
                  <a:lnTo>
                    <a:pt x="8353044" y="0"/>
                  </a:lnTo>
                  <a:close/>
                </a:path>
              </a:pathLst>
            </a:custGeom>
            <a:solidFill>
              <a:srgbClr val="FFFFFF">
                <a:alpha val="5529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20445" y="1002030"/>
              <a:ext cx="8018145" cy="1274445"/>
            </a:xfrm>
            <a:custGeom>
              <a:avLst/>
              <a:gdLst/>
              <a:ahLst/>
              <a:cxnLst/>
              <a:rect l="l" t="t" r="r" b="b"/>
              <a:pathLst>
                <a:path w="8018145" h="1274445">
                  <a:moveTo>
                    <a:pt x="7805420" y="0"/>
                  </a:moveTo>
                  <a:lnTo>
                    <a:pt x="212344" y="0"/>
                  </a:lnTo>
                  <a:lnTo>
                    <a:pt x="163656" y="5610"/>
                  </a:lnTo>
                  <a:lnTo>
                    <a:pt x="118961" y="21592"/>
                  </a:lnTo>
                  <a:lnTo>
                    <a:pt x="79534" y="46666"/>
                  </a:lnTo>
                  <a:lnTo>
                    <a:pt x="46650" y="79556"/>
                  </a:lnTo>
                  <a:lnTo>
                    <a:pt x="21583" y="118983"/>
                  </a:lnTo>
                  <a:lnTo>
                    <a:pt x="5608" y="163672"/>
                  </a:lnTo>
                  <a:lnTo>
                    <a:pt x="0" y="212344"/>
                  </a:lnTo>
                  <a:lnTo>
                    <a:pt x="0" y="1061720"/>
                  </a:lnTo>
                  <a:lnTo>
                    <a:pt x="5608" y="1110391"/>
                  </a:lnTo>
                  <a:lnTo>
                    <a:pt x="21583" y="1155080"/>
                  </a:lnTo>
                  <a:lnTo>
                    <a:pt x="46650" y="1194507"/>
                  </a:lnTo>
                  <a:lnTo>
                    <a:pt x="79534" y="1227397"/>
                  </a:lnTo>
                  <a:lnTo>
                    <a:pt x="118961" y="1252471"/>
                  </a:lnTo>
                  <a:lnTo>
                    <a:pt x="163656" y="1268453"/>
                  </a:lnTo>
                  <a:lnTo>
                    <a:pt x="212344" y="1274064"/>
                  </a:lnTo>
                  <a:lnTo>
                    <a:pt x="7805420" y="1274064"/>
                  </a:lnTo>
                  <a:lnTo>
                    <a:pt x="7854091" y="1268453"/>
                  </a:lnTo>
                  <a:lnTo>
                    <a:pt x="7898780" y="1252471"/>
                  </a:lnTo>
                  <a:lnTo>
                    <a:pt x="7938207" y="1227397"/>
                  </a:lnTo>
                  <a:lnTo>
                    <a:pt x="7971097" y="1194507"/>
                  </a:lnTo>
                  <a:lnTo>
                    <a:pt x="7996171" y="1155080"/>
                  </a:lnTo>
                  <a:lnTo>
                    <a:pt x="8012153" y="1110391"/>
                  </a:lnTo>
                  <a:lnTo>
                    <a:pt x="8017763" y="1061720"/>
                  </a:lnTo>
                  <a:lnTo>
                    <a:pt x="8017763" y="212344"/>
                  </a:lnTo>
                  <a:lnTo>
                    <a:pt x="8012153" y="163672"/>
                  </a:lnTo>
                  <a:lnTo>
                    <a:pt x="7996171" y="118983"/>
                  </a:lnTo>
                  <a:lnTo>
                    <a:pt x="7971097" y="79556"/>
                  </a:lnTo>
                  <a:lnTo>
                    <a:pt x="7938207" y="46666"/>
                  </a:lnTo>
                  <a:lnTo>
                    <a:pt x="7898780" y="21592"/>
                  </a:lnTo>
                  <a:lnTo>
                    <a:pt x="7854091" y="5610"/>
                  </a:lnTo>
                  <a:lnTo>
                    <a:pt x="78054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520445" y="1002030"/>
            <a:ext cx="8018145" cy="1274445"/>
          </a:xfrm>
          <a:custGeom>
            <a:avLst/>
            <a:gdLst/>
            <a:ahLst/>
            <a:cxnLst/>
            <a:rect l="l" t="t" r="r" b="b"/>
            <a:pathLst>
              <a:path w="8018145" h="1274445">
                <a:moveTo>
                  <a:pt x="0" y="212344"/>
                </a:moveTo>
                <a:lnTo>
                  <a:pt x="5608" y="163672"/>
                </a:lnTo>
                <a:lnTo>
                  <a:pt x="21583" y="118983"/>
                </a:lnTo>
                <a:lnTo>
                  <a:pt x="46650" y="79556"/>
                </a:lnTo>
                <a:lnTo>
                  <a:pt x="79534" y="46666"/>
                </a:lnTo>
                <a:lnTo>
                  <a:pt x="118961" y="21592"/>
                </a:lnTo>
                <a:lnTo>
                  <a:pt x="163656" y="5610"/>
                </a:lnTo>
                <a:lnTo>
                  <a:pt x="212344" y="0"/>
                </a:lnTo>
                <a:lnTo>
                  <a:pt x="7805420" y="0"/>
                </a:lnTo>
                <a:lnTo>
                  <a:pt x="7854091" y="5610"/>
                </a:lnTo>
                <a:lnTo>
                  <a:pt x="7898780" y="21592"/>
                </a:lnTo>
                <a:lnTo>
                  <a:pt x="7938207" y="46666"/>
                </a:lnTo>
                <a:lnTo>
                  <a:pt x="7971097" y="79556"/>
                </a:lnTo>
                <a:lnTo>
                  <a:pt x="7996171" y="118983"/>
                </a:lnTo>
                <a:lnTo>
                  <a:pt x="8012153" y="163672"/>
                </a:lnTo>
                <a:lnTo>
                  <a:pt x="8017763" y="212344"/>
                </a:lnTo>
                <a:lnTo>
                  <a:pt x="8017763" y="1061720"/>
                </a:lnTo>
                <a:lnTo>
                  <a:pt x="8012153" y="1110391"/>
                </a:lnTo>
                <a:lnTo>
                  <a:pt x="7996171" y="1155080"/>
                </a:lnTo>
                <a:lnTo>
                  <a:pt x="7971097" y="1194507"/>
                </a:lnTo>
                <a:lnTo>
                  <a:pt x="7938207" y="1227397"/>
                </a:lnTo>
                <a:lnTo>
                  <a:pt x="7898780" y="1252471"/>
                </a:lnTo>
                <a:lnTo>
                  <a:pt x="7854091" y="1268453"/>
                </a:lnTo>
                <a:lnTo>
                  <a:pt x="7805420" y="1274064"/>
                </a:lnTo>
                <a:lnTo>
                  <a:pt x="212344" y="1274064"/>
                </a:lnTo>
                <a:lnTo>
                  <a:pt x="163656" y="1268453"/>
                </a:lnTo>
                <a:lnTo>
                  <a:pt x="118961" y="1252471"/>
                </a:lnTo>
                <a:lnTo>
                  <a:pt x="79534" y="1227397"/>
                </a:lnTo>
                <a:lnTo>
                  <a:pt x="46650" y="1194507"/>
                </a:lnTo>
                <a:lnTo>
                  <a:pt x="21583" y="1155080"/>
                </a:lnTo>
                <a:lnTo>
                  <a:pt x="5608" y="1110391"/>
                </a:lnTo>
                <a:lnTo>
                  <a:pt x="0" y="1061720"/>
                </a:lnTo>
                <a:lnTo>
                  <a:pt x="0" y="212344"/>
                </a:lnTo>
                <a:close/>
              </a:path>
            </a:pathLst>
          </a:custGeom>
          <a:ln w="25907">
            <a:solidFill>
              <a:srgbClr val="5E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507491" y="3456432"/>
            <a:ext cx="8044180" cy="1300480"/>
            <a:chOff x="507491" y="3456432"/>
            <a:chExt cx="8044180" cy="1300480"/>
          </a:xfrm>
        </p:grpSpPr>
        <p:sp>
          <p:nvSpPr>
            <p:cNvPr id="7" name="object 7"/>
            <p:cNvSpPr/>
            <p:nvPr/>
          </p:nvSpPr>
          <p:spPr>
            <a:xfrm>
              <a:off x="520445" y="3469386"/>
              <a:ext cx="8018145" cy="1274445"/>
            </a:xfrm>
            <a:custGeom>
              <a:avLst/>
              <a:gdLst/>
              <a:ahLst/>
              <a:cxnLst/>
              <a:rect l="l" t="t" r="r" b="b"/>
              <a:pathLst>
                <a:path w="8018145" h="1274445">
                  <a:moveTo>
                    <a:pt x="7805420" y="0"/>
                  </a:moveTo>
                  <a:lnTo>
                    <a:pt x="212344" y="0"/>
                  </a:lnTo>
                  <a:lnTo>
                    <a:pt x="163656" y="5610"/>
                  </a:lnTo>
                  <a:lnTo>
                    <a:pt x="118961" y="21592"/>
                  </a:lnTo>
                  <a:lnTo>
                    <a:pt x="79534" y="46666"/>
                  </a:lnTo>
                  <a:lnTo>
                    <a:pt x="46650" y="79556"/>
                  </a:lnTo>
                  <a:lnTo>
                    <a:pt x="21583" y="118983"/>
                  </a:lnTo>
                  <a:lnTo>
                    <a:pt x="5608" y="163672"/>
                  </a:lnTo>
                  <a:lnTo>
                    <a:pt x="0" y="212344"/>
                  </a:lnTo>
                  <a:lnTo>
                    <a:pt x="0" y="1061720"/>
                  </a:lnTo>
                  <a:lnTo>
                    <a:pt x="5608" y="1110391"/>
                  </a:lnTo>
                  <a:lnTo>
                    <a:pt x="21583" y="1155080"/>
                  </a:lnTo>
                  <a:lnTo>
                    <a:pt x="46650" y="1194507"/>
                  </a:lnTo>
                  <a:lnTo>
                    <a:pt x="79534" y="1227397"/>
                  </a:lnTo>
                  <a:lnTo>
                    <a:pt x="118961" y="1252471"/>
                  </a:lnTo>
                  <a:lnTo>
                    <a:pt x="163656" y="1268453"/>
                  </a:lnTo>
                  <a:lnTo>
                    <a:pt x="212344" y="1274064"/>
                  </a:lnTo>
                  <a:lnTo>
                    <a:pt x="7805420" y="1274064"/>
                  </a:lnTo>
                  <a:lnTo>
                    <a:pt x="7854091" y="1268453"/>
                  </a:lnTo>
                  <a:lnTo>
                    <a:pt x="7898780" y="1252471"/>
                  </a:lnTo>
                  <a:lnTo>
                    <a:pt x="7938207" y="1227397"/>
                  </a:lnTo>
                  <a:lnTo>
                    <a:pt x="7971097" y="1194507"/>
                  </a:lnTo>
                  <a:lnTo>
                    <a:pt x="7996171" y="1155080"/>
                  </a:lnTo>
                  <a:lnTo>
                    <a:pt x="8012153" y="1110391"/>
                  </a:lnTo>
                  <a:lnTo>
                    <a:pt x="8017763" y="1061720"/>
                  </a:lnTo>
                  <a:lnTo>
                    <a:pt x="8017763" y="212344"/>
                  </a:lnTo>
                  <a:lnTo>
                    <a:pt x="8012153" y="163672"/>
                  </a:lnTo>
                  <a:lnTo>
                    <a:pt x="7996171" y="118983"/>
                  </a:lnTo>
                  <a:lnTo>
                    <a:pt x="7971097" y="79556"/>
                  </a:lnTo>
                  <a:lnTo>
                    <a:pt x="7938207" y="46666"/>
                  </a:lnTo>
                  <a:lnTo>
                    <a:pt x="7898780" y="21592"/>
                  </a:lnTo>
                  <a:lnTo>
                    <a:pt x="7854091" y="5610"/>
                  </a:lnTo>
                  <a:lnTo>
                    <a:pt x="78054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0445" y="3469386"/>
              <a:ext cx="8018145" cy="1274445"/>
            </a:xfrm>
            <a:custGeom>
              <a:avLst/>
              <a:gdLst/>
              <a:ahLst/>
              <a:cxnLst/>
              <a:rect l="l" t="t" r="r" b="b"/>
              <a:pathLst>
                <a:path w="8018145" h="1274445">
                  <a:moveTo>
                    <a:pt x="0" y="212344"/>
                  </a:moveTo>
                  <a:lnTo>
                    <a:pt x="5608" y="163672"/>
                  </a:lnTo>
                  <a:lnTo>
                    <a:pt x="21583" y="118983"/>
                  </a:lnTo>
                  <a:lnTo>
                    <a:pt x="46650" y="79556"/>
                  </a:lnTo>
                  <a:lnTo>
                    <a:pt x="79534" y="46666"/>
                  </a:lnTo>
                  <a:lnTo>
                    <a:pt x="118961" y="21592"/>
                  </a:lnTo>
                  <a:lnTo>
                    <a:pt x="163656" y="5610"/>
                  </a:lnTo>
                  <a:lnTo>
                    <a:pt x="212344" y="0"/>
                  </a:lnTo>
                  <a:lnTo>
                    <a:pt x="7805420" y="0"/>
                  </a:lnTo>
                  <a:lnTo>
                    <a:pt x="7854091" y="5610"/>
                  </a:lnTo>
                  <a:lnTo>
                    <a:pt x="7898780" y="21592"/>
                  </a:lnTo>
                  <a:lnTo>
                    <a:pt x="7938207" y="46666"/>
                  </a:lnTo>
                  <a:lnTo>
                    <a:pt x="7971097" y="79556"/>
                  </a:lnTo>
                  <a:lnTo>
                    <a:pt x="7996171" y="118983"/>
                  </a:lnTo>
                  <a:lnTo>
                    <a:pt x="8012153" y="163672"/>
                  </a:lnTo>
                  <a:lnTo>
                    <a:pt x="8017763" y="212344"/>
                  </a:lnTo>
                  <a:lnTo>
                    <a:pt x="8017763" y="1061720"/>
                  </a:lnTo>
                  <a:lnTo>
                    <a:pt x="8012153" y="1110391"/>
                  </a:lnTo>
                  <a:lnTo>
                    <a:pt x="7996171" y="1155080"/>
                  </a:lnTo>
                  <a:lnTo>
                    <a:pt x="7971097" y="1194507"/>
                  </a:lnTo>
                  <a:lnTo>
                    <a:pt x="7938207" y="1227397"/>
                  </a:lnTo>
                  <a:lnTo>
                    <a:pt x="7898780" y="1252471"/>
                  </a:lnTo>
                  <a:lnTo>
                    <a:pt x="7854091" y="1268453"/>
                  </a:lnTo>
                  <a:lnTo>
                    <a:pt x="7805420" y="1274064"/>
                  </a:lnTo>
                  <a:lnTo>
                    <a:pt x="212344" y="1274064"/>
                  </a:lnTo>
                  <a:lnTo>
                    <a:pt x="163656" y="1268453"/>
                  </a:lnTo>
                  <a:lnTo>
                    <a:pt x="118961" y="1252471"/>
                  </a:lnTo>
                  <a:lnTo>
                    <a:pt x="79534" y="1227397"/>
                  </a:lnTo>
                  <a:lnTo>
                    <a:pt x="46650" y="1194507"/>
                  </a:lnTo>
                  <a:lnTo>
                    <a:pt x="21583" y="1155080"/>
                  </a:lnTo>
                  <a:lnTo>
                    <a:pt x="5608" y="1110391"/>
                  </a:lnTo>
                  <a:lnTo>
                    <a:pt x="0" y="1061720"/>
                  </a:lnTo>
                  <a:lnTo>
                    <a:pt x="0" y="212344"/>
                  </a:lnTo>
                  <a:close/>
                </a:path>
              </a:pathLst>
            </a:custGeom>
            <a:ln w="25908">
              <a:solidFill>
                <a:srgbClr val="5E5A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61517" y="1187272"/>
            <a:ext cx="7534275" cy="4786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">
              <a:lnSpc>
                <a:spcPts val="2735"/>
              </a:lnSpc>
              <a:spcBef>
                <a:spcPts val="100"/>
              </a:spcBef>
            </a:pPr>
            <a:r>
              <a:rPr sz="2400" b="1" spc="-5" dirty="0">
                <a:solidFill>
                  <a:srgbClr val="800000"/>
                </a:solidFill>
                <a:latin typeface="Times New Roman"/>
                <a:cs typeface="Times New Roman"/>
              </a:rPr>
              <a:t>система</a:t>
            </a:r>
            <a:r>
              <a:rPr sz="2400" b="1" spc="-1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800000"/>
                </a:solidFill>
                <a:latin typeface="Times New Roman"/>
                <a:cs typeface="Times New Roman"/>
              </a:rPr>
              <a:t>внутрішніх</a:t>
            </a:r>
            <a:r>
              <a:rPr sz="2400" b="1" spc="2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800000"/>
                </a:solidFill>
                <a:latin typeface="Times New Roman"/>
                <a:cs typeface="Times New Roman"/>
              </a:rPr>
              <a:t>моніторингів</a:t>
            </a:r>
            <a:r>
              <a:rPr sz="2400" b="1" spc="3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800000"/>
                </a:solidFill>
                <a:latin typeface="Times New Roman"/>
                <a:cs typeface="Times New Roman"/>
              </a:rPr>
              <a:t>для</a:t>
            </a:r>
            <a:r>
              <a:rPr sz="2400" b="1" spc="1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800000"/>
                </a:solidFill>
                <a:latin typeface="Times New Roman"/>
                <a:cs typeface="Times New Roman"/>
              </a:rPr>
              <a:t>відстеження</a:t>
            </a:r>
            <a:r>
              <a:rPr sz="2400" b="1" spc="-1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400" b="1" spc="5" dirty="0">
                <a:solidFill>
                  <a:srgbClr val="800000"/>
                </a:solidFill>
                <a:latin typeface="Times New Roman"/>
                <a:cs typeface="Times New Roman"/>
              </a:rPr>
              <a:t>та</a:t>
            </a:r>
            <a:endParaRPr sz="2400">
              <a:latin typeface="Times New Roman"/>
              <a:cs typeface="Times New Roman"/>
            </a:endParaRPr>
          </a:p>
          <a:p>
            <a:pPr marL="31750">
              <a:lnSpc>
                <a:spcPts val="2735"/>
              </a:lnSpc>
            </a:pPr>
            <a:r>
              <a:rPr sz="2400" b="1" spc="-5" dirty="0">
                <a:solidFill>
                  <a:srgbClr val="800000"/>
                </a:solidFill>
                <a:latin typeface="Times New Roman"/>
                <a:cs typeface="Times New Roman"/>
              </a:rPr>
              <a:t>коригування</a:t>
            </a:r>
            <a:r>
              <a:rPr sz="2400" b="1" spc="3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400" b="1" spc="-30" dirty="0">
                <a:solidFill>
                  <a:srgbClr val="800000"/>
                </a:solidFill>
                <a:latin typeface="Times New Roman"/>
                <a:cs typeface="Times New Roman"/>
              </a:rPr>
              <a:t>результатів</a:t>
            </a:r>
            <a:r>
              <a:rPr sz="2400" b="1" spc="-1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800000"/>
                </a:solidFill>
                <a:latin typeface="Times New Roman"/>
                <a:cs typeface="Times New Roman"/>
              </a:rPr>
              <a:t>освітньої</a:t>
            </a:r>
            <a:r>
              <a:rPr sz="2400" b="1" spc="-1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800000"/>
                </a:solidFill>
                <a:latin typeface="Times New Roman"/>
                <a:cs typeface="Times New Roman"/>
              </a:rPr>
              <a:t>діяльності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50">
              <a:latin typeface="Times New Roman"/>
              <a:cs typeface="Times New Roman"/>
            </a:endParaRPr>
          </a:p>
          <a:p>
            <a:pPr marL="285750" indent="-173355">
              <a:lnSpc>
                <a:spcPct val="100000"/>
              </a:lnSpc>
              <a:buChar char="•"/>
              <a:tabLst>
                <a:tab pos="286385" algn="l"/>
              </a:tabLst>
            </a:pPr>
            <a:r>
              <a:rPr sz="1900" spc="-5" dirty="0">
                <a:latin typeface="Times New Roman"/>
                <a:cs typeface="Times New Roman"/>
              </a:rPr>
              <a:t>внутрішнього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моніторингу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якості </a:t>
            </a:r>
            <a:r>
              <a:rPr sz="1900" dirty="0">
                <a:latin typeface="Times New Roman"/>
                <a:cs typeface="Times New Roman"/>
              </a:rPr>
              <a:t>освітньої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діяльності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spc="5" dirty="0">
                <a:latin typeface="Times New Roman"/>
                <a:cs typeface="Times New Roman"/>
              </a:rPr>
              <a:t>та</a:t>
            </a:r>
            <a:r>
              <a:rPr sz="1900" spc="-10" dirty="0">
                <a:latin typeface="Times New Roman"/>
                <a:cs typeface="Times New Roman"/>
              </a:rPr>
              <a:t> якості </a:t>
            </a:r>
            <a:r>
              <a:rPr sz="1900" spc="5" dirty="0">
                <a:latin typeface="Times New Roman"/>
                <a:cs typeface="Times New Roman"/>
              </a:rPr>
              <a:t>освіти</a:t>
            </a:r>
            <a:endParaRPr sz="1900">
              <a:latin typeface="Times New Roman"/>
              <a:cs typeface="Times New Roman"/>
            </a:endParaRPr>
          </a:p>
          <a:p>
            <a:pPr marL="285750" marR="843915" indent="-172720">
              <a:lnSpc>
                <a:spcPts val="2050"/>
              </a:lnSpc>
              <a:spcBef>
                <a:spcPts val="430"/>
              </a:spcBef>
              <a:buChar char="•"/>
              <a:tabLst>
                <a:tab pos="286385" algn="l"/>
              </a:tabLst>
            </a:pPr>
            <a:r>
              <a:rPr sz="1900" spc="-5" dirty="0">
                <a:latin typeface="Times New Roman"/>
                <a:cs typeface="Times New Roman"/>
              </a:rPr>
              <a:t>система самооцінювання </a:t>
            </a:r>
            <a:r>
              <a:rPr sz="1900" spc="-10" dirty="0">
                <a:latin typeface="Times New Roman"/>
                <a:cs typeface="Times New Roman"/>
              </a:rPr>
              <a:t>якості педагогічної </a:t>
            </a:r>
            <a:r>
              <a:rPr sz="1900" spc="5" dirty="0">
                <a:latin typeface="Times New Roman"/>
                <a:cs typeface="Times New Roman"/>
              </a:rPr>
              <a:t>та</a:t>
            </a:r>
            <a:r>
              <a:rPr sz="1900" spc="10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Times New Roman"/>
                <a:cs typeface="Times New Roman"/>
              </a:rPr>
              <a:t>управлінської </a:t>
            </a:r>
            <a:r>
              <a:rPr sz="1900" spc="-459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діяльності;</a:t>
            </a:r>
            <a:endParaRPr sz="1900">
              <a:latin typeface="Times New Roman"/>
              <a:cs typeface="Times New Roman"/>
            </a:endParaRPr>
          </a:p>
          <a:p>
            <a:pPr marL="285750" indent="-173355">
              <a:lnSpc>
                <a:spcPct val="100000"/>
              </a:lnSpc>
              <a:spcBef>
                <a:spcPts val="150"/>
              </a:spcBef>
              <a:buChar char="•"/>
              <a:tabLst>
                <a:tab pos="286385" algn="l"/>
              </a:tabLst>
            </a:pPr>
            <a:r>
              <a:rPr sz="1900" spc="-5" dirty="0">
                <a:latin typeface="Times New Roman"/>
                <a:cs typeface="Times New Roman"/>
              </a:rPr>
              <a:t>система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оцінювання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навчальних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досягнень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учнів.</a:t>
            </a:r>
            <a:endParaRPr sz="1900">
              <a:latin typeface="Times New Roman"/>
              <a:cs typeface="Times New Roman"/>
            </a:endParaRPr>
          </a:p>
          <a:p>
            <a:pPr marL="12700" marR="415290">
              <a:lnSpc>
                <a:spcPts val="2590"/>
              </a:lnSpc>
              <a:spcBef>
                <a:spcPts val="1285"/>
              </a:spcBef>
            </a:pPr>
            <a:r>
              <a:rPr sz="2400" b="1" spc="-10" dirty="0">
                <a:solidFill>
                  <a:srgbClr val="800000"/>
                </a:solidFill>
                <a:latin typeface="Times New Roman"/>
                <a:cs typeface="Times New Roman"/>
              </a:rPr>
              <a:t>інформаційні</a:t>
            </a:r>
            <a:r>
              <a:rPr sz="2400" b="1" spc="3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800000"/>
                </a:solidFill>
                <a:latin typeface="Times New Roman"/>
                <a:cs typeface="Times New Roman"/>
              </a:rPr>
              <a:t>системи</a:t>
            </a:r>
            <a:r>
              <a:rPr sz="2400" b="1" spc="-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800000"/>
                </a:solidFill>
                <a:latin typeface="Times New Roman"/>
                <a:cs typeface="Times New Roman"/>
              </a:rPr>
              <a:t>для</a:t>
            </a:r>
            <a:r>
              <a:rPr sz="2400" b="1" spc="-10" dirty="0">
                <a:solidFill>
                  <a:srgbClr val="800000"/>
                </a:solidFill>
                <a:latin typeface="Times New Roman"/>
                <a:cs typeface="Times New Roman"/>
              </a:rPr>
              <a:t> ефективного</a:t>
            </a:r>
            <a:r>
              <a:rPr sz="2400" b="1" spc="4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800000"/>
                </a:solidFill>
                <a:latin typeface="Times New Roman"/>
                <a:cs typeface="Times New Roman"/>
              </a:rPr>
              <a:t>управління </a:t>
            </a:r>
            <a:r>
              <a:rPr sz="2400" b="1" spc="-58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800000"/>
                </a:solidFill>
                <a:latin typeface="Times New Roman"/>
                <a:cs typeface="Times New Roman"/>
              </a:rPr>
              <a:t>закладом</a:t>
            </a:r>
            <a:r>
              <a:rPr sz="2400" b="1" spc="1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800000"/>
                </a:solidFill>
                <a:latin typeface="Times New Roman"/>
                <a:cs typeface="Times New Roman"/>
              </a:rPr>
              <a:t>освіти</a:t>
            </a:r>
            <a:r>
              <a:rPr sz="2400" b="1" spc="-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400" b="1" spc="10" dirty="0">
                <a:solidFill>
                  <a:srgbClr val="800000"/>
                </a:solidFill>
                <a:latin typeface="Times New Roman"/>
                <a:cs typeface="Times New Roman"/>
              </a:rPr>
              <a:t>та</a:t>
            </a:r>
            <a:r>
              <a:rPr sz="2400" b="1" spc="-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800000"/>
                </a:solidFill>
                <a:latin typeface="Times New Roman"/>
                <a:cs typeface="Times New Roman"/>
              </a:rPr>
              <a:t>забезпечення</a:t>
            </a:r>
            <a:r>
              <a:rPr sz="2400" b="1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800000"/>
                </a:solidFill>
                <a:latin typeface="Times New Roman"/>
                <a:cs typeface="Times New Roman"/>
              </a:rPr>
              <a:t>публічності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560"/>
              </a:lnSpc>
            </a:pPr>
            <a:r>
              <a:rPr sz="2400" b="1" spc="-10" dirty="0">
                <a:solidFill>
                  <a:srgbClr val="800000"/>
                </a:solidFill>
                <a:latin typeface="Times New Roman"/>
                <a:cs typeface="Times New Roman"/>
              </a:rPr>
              <a:t>інформації</a:t>
            </a:r>
            <a:r>
              <a:rPr sz="2400" b="1" spc="1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800000"/>
                </a:solidFill>
                <a:latin typeface="Times New Roman"/>
                <a:cs typeface="Times New Roman"/>
              </a:rPr>
              <a:t>про</a:t>
            </a:r>
            <a:r>
              <a:rPr sz="2400" b="1" spc="-1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800000"/>
                </a:solidFill>
                <a:latin typeface="Times New Roman"/>
                <a:cs typeface="Times New Roman"/>
              </a:rPr>
              <a:t>його </a:t>
            </a:r>
            <a:r>
              <a:rPr sz="2400" b="1" dirty="0">
                <a:solidFill>
                  <a:srgbClr val="800000"/>
                </a:solidFill>
                <a:latin typeface="Times New Roman"/>
                <a:cs typeface="Times New Roman"/>
              </a:rPr>
              <a:t>діяльність</a:t>
            </a:r>
            <a:endParaRPr sz="2400">
              <a:latin typeface="Times New Roman"/>
              <a:cs typeface="Times New Roman"/>
            </a:endParaRPr>
          </a:p>
          <a:p>
            <a:pPr marL="285750" indent="-173355">
              <a:lnSpc>
                <a:spcPct val="100000"/>
              </a:lnSpc>
              <a:spcBef>
                <a:spcPts val="1160"/>
              </a:spcBef>
              <a:buChar char="•"/>
              <a:tabLst>
                <a:tab pos="286385" algn="l"/>
              </a:tabLst>
            </a:pPr>
            <a:r>
              <a:rPr sz="1900" spc="-10" dirty="0">
                <a:latin typeface="Times New Roman"/>
                <a:cs typeface="Times New Roman"/>
              </a:rPr>
              <a:t>сучасна</a:t>
            </a:r>
            <a:r>
              <a:rPr sz="1900" spc="-5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мережа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Інтернет</a:t>
            </a:r>
            <a:endParaRPr sz="1900">
              <a:latin typeface="Times New Roman"/>
              <a:cs typeface="Times New Roman"/>
            </a:endParaRPr>
          </a:p>
          <a:p>
            <a:pPr marL="285750" indent="-173355">
              <a:lnSpc>
                <a:spcPct val="100000"/>
              </a:lnSpc>
              <a:spcBef>
                <a:spcPts val="170"/>
              </a:spcBef>
              <a:buChar char="•"/>
              <a:tabLst>
                <a:tab pos="286385" algn="l"/>
              </a:tabLst>
            </a:pPr>
            <a:r>
              <a:rPr sz="1900" spc="-5" dirty="0">
                <a:latin typeface="Times New Roman"/>
                <a:cs typeface="Times New Roman"/>
              </a:rPr>
              <a:t>технічне</a:t>
            </a:r>
            <a:r>
              <a:rPr sz="1900" spc="-6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забезпечення</a:t>
            </a:r>
            <a:endParaRPr sz="1900">
              <a:latin typeface="Times New Roman"/>
              <a:cs typeface="Times New Roman"/>
            </a:endParaRPr>
          </a:p>
          <a:p>
            <a:pPr marL="285750" indent="-173355">
              <a:lnSpc>
                <a:spcPct val="100000"/>
              </a:lnSpc>
              <a:spcBef>
                <a:spcPts val="180"/>
              </a:spcBef>
              <a:buChar char="•"/>
              <a:tabLst>
                <a:tab pos="286385" algn="l"/>
              </a:tabLst>
            </a:pPr>
            <a:r>
              <a:rPr sz="1900" spc="-5" dirty="0">
                <a:latin typeface="Times New Roman"/>
                <a:cs typeface="Times New Roman"/>
              </a:rPr>
              <a:t>єдиний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інформаційний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простір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закладу</a:t>
            </a:r>
            <a:endParaRPr sz="1900">
              <a:latin typeface="Times New Roman"/>
              <a:cs typeface="Times New Roman"/>
            </a:endParaRPr>
          </a:p>
          <a:p>
            <a:pPr marL="285750" indent="-173355">
              <a:lnSpc>
                <a:spcPct val="100000"/>
              </a:lnSpc>
              <a:spcBef>
                <a:spcPts val="170"/>
              </a:spcBef>
              <a:buChar char="•"/>
              <a:tabLst>
                <a:tab pos="286385" algn="l"/>
              </a:tabLst>
            </a:pPr>
            <a:r>
              <a:rPr sz="1900" spc="-10" dirty="0">
                <a:latin typeface="Times New Roman"/>
                <a:cs typeface="Times New Roman"/>
              </a:rPr>
              <a:t>інформаційні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ресурси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Times New Roman"/>
                <a:cs typeface="Times New Roman"/>
              </a:rPr>
              <a:t>навчального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призначення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379345" y="381761"/>
            <a:ext cx="52177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Основні </a:t>
            </a:r>
            <a:r>
              <a:rPr spc="-5" dirty="0"/>
              <a:t>стратегії</a:t>
            </a:r>
            <a:r>
              <a:rPr spc="-40" dirty="0"/>
              <a:t> </a:t>
            </a:r>
            <a:r>
              <a:rPr dirty="0"/>
              <a:t>і</a:t>
            </a:r>
            <a:r>
              <a:rPr spc="-15" dirty="0"/>
              <a:t> </a:t>
            </a:r>
            <a:r>
              <a:rPr spc="-10" dirty="0"/>
              <a:t>процедури</a:t>
            </a:r>
            <a:r>
              <a:rPr spc="25" dirty="0"/>
              <a:t> </a:t>
            </a:r>
            <a:r>
              <a:rPr spc="-25" dirty="0"/>
              <a:t>ВСЗЯО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472440" y="4571"/>
              <a:ext cx="8353425" cy="6853555"/>
            </a:xfrm>
            <a:custGeom>
              <a:avLst/>
              <a:gdLst/>
              <a:ahLst/>
              <a:cxnLst/>
              <a:rect l="l" t="t" r="r" b="b"/>
              <a:pathLst>
                <a:path w="8353425" h="6853555">
                  <a:moveTo>
                    <a:pt x="8353044" y="0"/>
                  </a:moveTo>
                  <a:lnTo>
                    <a:pt x="0" y="0"/>
                  </a:lnTo>
                  <a:lnTo>
                    <a:pt x="0" y="6853425"/>
                  </a:lnTo>
                  <a:lnTo>
                    <a:pt x="8353044" y="6853425"/>
                  </a:lnTo>
                  <a:lnTo>
                    <a:pt x="8353044" y="0"/>
                  </a:lnTo>
                  <a:close/>
                </a:path>
              </a:pathLst>
            </a:custGeom>
            <a:solidFill>
              <a:srgbClr val="FFFFFF">
                <a:alpha val="5529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20445" y="982217"/>
              <a:ext cx="8018145" cy="1082040"/>
            </a:xfrm>
            <a:custGeom>
              <a:avLst/>
              <a:gdLst/>
              <a:ahLst/>
              <a:cxnLst/>
              <a:rect l="l" t="t" r="r" b="b"/>
              <a:pathLst>
                <a:path w="8018145" h="1082039">
                  <a:moveTo>
                    <a:pt x="7837424" y="0"/>
                  </a:moveTo>
                  <a:lnTo>
                    <a:pt x="180352" y="0"/>
                  </a:lnTo>
                  <a:lnTo>
                    <a:pt x="132407" y="6444"/>
                  </a:lnTo>
                  <a:lnTo>
                    <a:pt x="89325" y="24628"/>
                  </a:lnTo>
                  <a:lnTo>
                    <a:pt x="52824" y="52832"/>
                  </a:lnTo>
                  <a:lnTo>
                    <a:pt x="24623" y="89332"/>
                  </a:lnTo>
                  <a:lnTo>
                    <a:pt x="6442" y="132409"/>
                  </a:lnTo>
                  <a:lnTo>
                    <a:pt x="0" y="180340"/>
                  </a:lnTo>
                  <a:lnTo>
                    <a:pt x="0" y="901700"/>
                  </a:lnTo>
                  <a:lnTo>
                    <a:pt x="6442" y="949630"/>
                  </a:lnTo>
                  <a:lnTo>
                    <a:pt x="24623" y="992707"/>
                  </a:lnTo>
                  <a:lnTo>
                    <a:pt x="52824" y="1029208"/>
                  </a:lnTo>
                  <a:lnTo>
                    <a:pt x="89325" y="1057411"/>
                  </a:lnTo>
                  <a:lnTo>
                    <a:pt x="132407" y="1075595"/>
                  </a:lnTo>
                  <a:lnTo>
                    <a:pt x="180352" y="1082040"/>
                  </a:lnTo>
                  <a:lnTo>
                    <a:pt x="7837424" y="1082040"/>
                  </a:lnTo>
                  <a:lnTo>
                    <a:pt x="7885354" y="1075595"/>
                  </a:lnTo>
                  <a:lnTo>
                    <a:pt x="7928431" y="1057411"/>
                  </a:lnTo>
                  <a:lnTo>
                    <a:pt x="7964932" y="1029208"/>
                  </a:lnTo>
                  <a:lnTo>
                    <a:pt x="7993135" y="992707"/>
                  </a:lnTo>
                  <a:lnTo>
                    <a:pt x="8011319" y="949630"/>
                  </a:lnTo>
                  <a:lnTo>
                    <a:pt x="8017763" y="901700"/>
                  </a:lnTo>
                  <a:lnTo>
                    <a:pt x="8017763" y="180340"/>
                  </a:lnTo>
                  <a:lnTo>
                    <a:pt x="8011319" y="132409"/>
                  </a:lnTo>
                  <a:lnTo>
                    <a:pt x="7993135" y="89332"/>
                  </a:lnTo>
                  <a:lnTo>
                    <a:pt x="7964932" y="52831"/>
                  </a:lnTo>
                  <a:lnTo>
                    <a:pt x="7928431" y="24628"/>
                  </a:lnTo>
                  <a:lnTo>
                    <a:pt x="7885354" y="6444"/>
                  </a:lnTo>
                  <a:lnTo>
                    <a:pt x="78374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520445" y="982217"/>
            <a:ext cx="8018145" cy="1082040"/>
          </a:xfrm>
          <a:custGeom>
            <a:avLst/>
            <a:gdLst/>
            <a:ahLst/>
            <a:cxnLst/>
            <a:rect l="l" t="t" r="r" b="b"/>
            <a:pathLst>
              <a:path w="8018145" h="1082039">
                <a:moveTo>
                  <a:pt x="0" y="180340"/>
                </a:moveTo>
                <a:lnTo>
                  <a:pt x="6442" y="132409"/>
                </a:lnTo>
                <a:lnTo>
                  <a:pt x="24623" y="89332"/>
                </a:lnTo>
                <a:lnTo>
                  <a:pt x="52824" y="52832"/>
                </a:lnTo>
                <a:lnTo>
                  <a:pt x="89325" y="24628"/>
                </a:lnTo>
                <a:lnTo>
                  <a:pt x="132407" y="6444"/>
                </a:lnTo>
                <a:lnTo>
                  <a:pt x="180352" y="0"/>
                </a:lnTo>
                <a:lnTo>
                  <a:pt x="7837424" y="0"/>
                </a:lnTo>
                <a:lnTo>
                  <a:pt x="7885354" y="6444"/>
                </a:lnTo>
                <a:lnTo>
                  <a:pt x="7928431" y="24628"/>
                </a:lnTo>
                <a:lnTo>
                  <a:pt x="7964932" y="52831"/>
                </a:lnTo>
                <a:lnTo>
                  <a:pt x="7993135" y="89332"/>
                </a:lnTo>
                <a:lnTo>
                  <a:pt x="8011319" y="132409"/>
                </a:lnTo>
                <a:lnTo>
                  <a:pt x="8017763" y="180340"/>
                </a:lnTo>
                <a:lnTo>
                  <a:pt x="8017763" y="901700"/>
                </a:lnTo>
                <a:lnTo>
                  <a:pt x="8011319" y="949630"/>
                </a:lnTo>
                <a:lnTo>
                  <a:pt x="7993135" y="992707"/>
                </a:lnTo>
                <a:lnTo>
                  <a:pt x="7964932" y="1029208"/>
                </a:lnTo>
                <a:lnTo>
                  <a:pt x="7928431" y="1057411"/>
                </a:lnTo>
                <a:lnTo>
                  <a:pt x="7885354" y="1075595"/>
                </a:lnTo>
                <a:lnTo>
                  <a:pt x="7837424" y="1082040"/>
                </a:lnTo>
                <a:lnTo>
                  <a:pt x="180352" y="1082040"/>
                </a:lnTo>
                <a:lnTo>
                  <a:pt x="132407" y="1075595"/>
                </a:lnTo>
                <a:lnTo>
                  <a:pt x="89325" y="1057411"/>
                </a:lnTo>
                <a:lnTo>
                  <a:pt x="52824" y="1029208"/>
                </a:lnTo>
                <a:lnTo>
                  <a:pt x="24623" y="992707"/>
                </a:lnTo>
                <a:lnTo>
                  <a:pt x="6442" y="949630"/>
                </a:lnTo>
                <a:lnTo>
                  <a:pt x="0" y="901700"/>
                </a:lnTo>
                <a:lnTo>
                  <a:pt x="0" y="180340"/>
                </a:lnTo>
                <a:close/>
              </a:path>
            </a:pathLst>
          </a:custGeom>
          <a:ln w="25907">
            <a:solidFill>
              <a:srgbClr val="5E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67308" y="1070559"/>
            <a:ext cx="7595870" cy="495808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202565">
              <a:lnSpc>
                <a:spcPts val="3030"/>
              </a:lnSpc>
              <a:spcBef>
                <a:spcPts val="475"/>
              </a:spcBef>
            </a:pPr>
            <a:r>
              <a:rPr sz="2800" b="1" spc="-15" dirty="0" err="1">
                <a:solidFill>
                  <a:srgbClr val="800000"/>
                </a:solidFill>
                <a:latin typeface="Times New Roman"/>
                <a:cs typeface="Times New Roman"/>
              </a:rPr>
              <a:t>Створення</a:t>
            </a:r>
            <a:r>
              <a:rPr sz="2800" b="1" spc="4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 smtClean="0">
                <a:solidFill>
                  <a:srgbClr val="800000"/>
                </a:solidFill>
                <a:latin typeface="Times New Roman"/>
                <a:cs typeface="Times New Roman"/>
              </a:rPr>
              <a:t>у</a:t>
            </a:r>
            <a:r>
              <a:rPr sz="2800" b="1" spc="-25" dirty="0" smtClean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800" b="1" spc="-685" dirty="0" smtClean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800000"/>
                </a:solidFill>
                <a:latin typeface="Times New Roman"/>
                <a:cs typeface="Times New Roman"/>
              </a:rPr>
              <a:t>інклюзивного</a:t>
            </a:r>
            <a:r>
              <a:rPr sz="2800" b="1" spc="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800000"/>
                </a:solidFill>
                <a:latin typeface="Times New Roman"/>
                <a:cs typeface="Times New Roman"/>
              </a:rPr>
              <a:t>освітнього</a:t>
            </a:r>
            <a:r>
              <a:rPr sz="2800" b="1" spc="1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800000"/>
                </a:solidFill>
                <a:latin typeface="Times New Roman"/>
                <a:cs typeface="Times New Roman"/>
              </a:rPr>
              <a:t>середовища</a:t>
            </a:r>
            <a:endParaRPr sz="2800" dirty="0">
              <a:latin typeface="Times New Roman"/>
              <a:cs typeface="Times New Roman"/>
            </a:endParaRPr>
          </a:p>
          <a:p>
            <a:pPr marL="335915" indent="-229235">
              <a:lnSpc>
                <a:spcPct val="100000"/>
              </a:lnSpc>
              <a:spcBef>
                <a:spcPts val="1220"/>
              </a:spcBef>
              <a:buChar char="•"/>
              <a:tabLst>
                <a:tab pos="335915" algn="l"/>
                <a:tab pos="336550" algn="l"/>
              </a:tabLst>
            </a:pPr>
            <a:r>
              <a:rPr sz="2200" spc="-10" dirty="0">
                <a:latin typeface="Times New Roman"/>
                <a:cs typeface="Times New Roman"/>
              </a:rPr>
              <a:t>організація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безбар’єрного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простору</a:t>
            </a:r>
            <a:endParaRPr sz="2200" dirty="0">
              <a:latin typeface="Times New Roman"/>
              <a:cs typeface="Times New Roman"/>
            </a:endParaRPr>
          </a:p>
          <a:p>
            <a:pPr marL="335915" indent="-229235">
              <a:lnSpc>
                <a:spcPct val="100000"/>
              </a:lnSpc>
              <a:spcBef>
                <a:spcPts val="130"/>
              </a:spcBef>
              <a:buChar char="•"/>
              <a:tabLst>
                <a:tab pos="335915" algn="l"/>
                <a:tab pos="336550" algn="l"/>
              </a:tabLst>
            </a:pPr>
            <a:r>
              <a:rPr sz="2200" spc="-15" dirty="0">
                <a:latin typeface="Times New Roman"/>
                <a:cs typeface="Times New Roman"/>
              </a:rPr>
              <a:t>облаштування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ресурсної</a:t>
            </a:r>
            <a:r>
              <a:rPr sz="2200" spc="-15" dirty="0">
                <a:latin typeface="Times New Roman"/>
                <a:cs typeface="Times New Roman"/>
              </a:rPr>
              <a:t> кімнати</a:t>
            </a:r>
            <a:endParaRPr sz="2200" dirty="0">
              <a:latin typeface="Times New Roman"/>
              <a:cs typeface="Times New Roman"/>
            </a:endParaRPr>
          </a:p>
          <a:p>
            <a:pPr marL="335915" indent="-229235">
              <a:lnSpc>
                <a:spcPct val="100000"/>
              </a:lnSpc>
              <a:spcBef>
                <a:spcPts val="150"/>
              </a:spcBef>
              <a:buChar char="•"/>
              <a:tabLst>
                <a:tab pos="335915" algn="l"/>
                <a:tab pos="336550" algn="l"/>
              </a:tabLst>
            </a:pPr>
            <a:r>
              <a:rPr sz="2200" spc="-5" dirty="0">
                <a:latin typeface="Times New Roman"/>
                <a:cs typeface="Times New Roman"/>
              </a:rPr>
              <a:t>застосування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допоміжних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технологій</a:t>
            </a:r>
            <a:endParaRPr sz="2200" dirty="0">
              <a:latin typeface="Times New Roman"/>
              <a:cs typeface="Times New Roman"/>
            </a:endParaRPr>
          </a:p>
          <a:p>
            <a:pPr marL="335915" marR="185420" indent="-228600">
              <a:lnSpc>
                <a:spcPts val="2380"/>
              </a:lnSpc>
              <a:spcBef>
                <a:spcPts val="425"/>
              </a:spcBef>
              <a:buChar char="•"/>
              <a:tabLst>
                <a:tab pos="335915" algn="l"/>
                <a:tab pos="336550" algn="l"/>
              </a:tabLst>
            </a:pPr>
            <a:r>
              <a:rPr sz="2200" spc="-5" dirty="0">
                <a:latin typeface="Times New Roman"/>
                <a:cs typeface="Times New Roman"/>
              </a:rPr>
              <a:t>створення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комплексної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системи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заходів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із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супроводу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учня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з </a:t>
            </a:r>
            <a:r>
              <a:rPr sz="2200" spc="-5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особливими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освітніми</a:t>
            </a:r>
            <a:r>
              <a:rPr sz="2200" spc="-5" dirty="0">
                <a:latin typeface="Times New Roman"/>
                <a:cs typeface="Times New Roman"/>
              </a:rPr>
              <a:t> потребами</a:t>
            </a:r>
            <a:endParaRPr sz="2200" dirty="0">
              <a:latin typeface="Times New Roman"/>
              <a:cs typeface="Times New Roman"/>
            </a:endParaRPr>
          </a:p>
          <a:p>
            <a:pPr marL="335915" marR="206375" indent="-228600">
              <a:lnSpc>
                <a:spcPts val="2380"/>
              </a:lnSpc>
              <a:spcBef>
                <a:spcPts val="390"/>
              </a:spcBef>
              <a:buChar char="•"/>
              <a:tabLst>
                <a:tab pos="335915" algn="l"/>
                <a:tab pos="336550" algn="l"/>
              </a:tabLst>
            </a:pPr>
            <a:r>
              <a:rPr sz="2200" spc="-5" dirty="0">
                <a:latin typeface="Times New Roman"/>
                <a:cs typeface="Times New Roman"/>
              </a:rPr>
              <a:t>адаптація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та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модифікація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типової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освітньої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програми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або її </a:t>
            </a:r>
            <a:r>
              <a:rPr sz="2200" spc="-53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компонентів</a:t>
            </a:r>
            <a:endParaRPr sz="2200" dirty="0">
              <a:latin typeface="Times New Roman"/>
              <a:cs typeface="Times New Roman"/>
            </a:endParaRPr>
          </a:p>
          <a:p>
            <a:pPr marL="335915" marR="278765" indent="-228600">
              <a:lnSpc>
                <a:spcPct val="90000"/>
              </a:lnSpc>
              <a:spcBef>
                <a:spcPts val="370"/>
              </a:spcBef>
              <a:buChar char="•"/>
              <a:tabLst>
                <a:tab pos="335915" algn="l"/>
                <a:tab pos="336550" algn="l"/>
              </a:tabLst>
            </a:pPr>
            <a:r>
              <a:rPr sz="2200" spc="-10" dirty="0">
                <a:latin typeface="Times New Roman"/>
                <a:cs typeface="Times New Roman"/>
              </a:rPr>
              <a:t>здійснення</a:t>
            </a:r>
            <a:r>
              <a:rPr sz="2200" spc="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належного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психолого-педагогічного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супроводу </a:t>
            </a:r>
            <a:r>
              <a:rPr sz="2200" spc="-5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формування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у дітей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з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особливими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освітніми </a:t>
            </a:r>
            <a:r>
              <a:rPr sz="2200" spc="-5" dirty="0">
                <a:latin typeface="Times New Roman"/>
                <a:cs typeface="Times New Roman"/>
              </a:rPr>
              <a:t>потребами 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почуття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поваги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і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власної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гідності, </a:t>
            </a:r>
            <a:r>
              <a:rPr sz="2200" spc="-5" dirty="0">
                <a:latin typeface="Times New Roman"/>
                <a:cs typeface="Times New Roman"/>
              </a:rPr>
              <a:t>усвідомлення своєї </a:t>
            </a:r>
            <a:r>
              <a:rPr sz="2200" dirty="0">
                <a:latin typeface="Times New Roman"/>
                <a:cs typeface="Times New Roman"/>
              </a:rPr>
              <a:t> повноцінності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та </a:t>
            </a:r>
            <a:r>
              <a:rPr sz="2200" spc="-5" dirty="0">
                <a:latin typeface="Times New Roman"/>
                <a:cs typeface="Times New Roman"/>
              </a:rPr>
              <a:t>значущості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у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суспільстві.</a:t>
            </a:r>
            <a:endParaRPr sz="2200" dirty="0">
              <a:latin typeface="Times New Roman"/>
              <a:cs typeface="Times New Roman"/>
            </a:endParaRPr>
          </a:p>
          <a:p>
            <a:pPr marL="335915" indent="-229235">
              <a:lnSpc>
                <a:spcPct val="100000"/>
              </a:lnSpc>
              <a:spcBef>
                <a:spcPts val="130"/>
              </a:spcBef>
              <a:buChar char="•"/>
              <a:tabLst>
                <a:tab pos="335915" algn="l"/>
                <a:tab pos="336550" algn="l"/>
              </a:tabLst>
            </a:pPr>
            <a:r>
              <a:rPr sz="2200" dirty="0">
                <a:latin typeface="Times New Roman"/>
                <a:cs typeface="Times New Roman"/>
              </a:rPr>
              <a:t>професійне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зростання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керівних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та </a:t>
            </a:r>
            <a:r>
              <a:rPr sz="2200" spc="-15" dirty="0">
                <a:latin typeface="Times New Roman"/>
                <a:cs typeface="Times New Roman"/>
              </a:rPr>
              <a:t>педагогічних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працівників;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79345" y="381761"/>
            <a:ext cx="52177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Основні </a:t>
            </a:r>
            <a:r>
              <a:rPr spc="-5" dirty="0"/>
              <a:t>стратегії</a:t>
            </a:r>
            <a:r>
              <a:rPr spc="-40" dirty="0"/>
              <a:t> </a:t>
            </a:r>
            <a:r>
              <a:rPr dirty="0"/>
              <a:t>і</a:t>
            </a:r>
            <a:r>
              <a:rPr spc="-15" dirty="0"/>
              <a:t> </a:t>
            </a:r>
            <a:r>
              <a:rPr spc="-10" dirty="0"/>
              <a:t>процедури</a:t>
            </a:r>
            <a:r>
              <a:rPr spc="25" dirty="0"/>
              <a:t> </a:t>
            </a:r>
            <a:r>
              <a:rPr spc="-25" dirty="0"/>
              <a:t>ВСЗЯО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2440" y="4571"/>
            <a:ext cx="8353425" cy="6853555"/>
          </a:xfrm>
          <a:custGeom>
            <a:avLst/>
            <a:gdLst/>
            <a:ahLst/>
            <a:cxnLst/>
            <a:rect l="l" t="t" r="r" b="b"/>
            <a:pathLst>
              <a:path w="8353425" h="6853555">
                <a:moveTo>
                  <a:pt x="8353044" y="0"/>
                </a:moveTo>
                <a:lnTo>
                  <a:pt x="0" y="0"/>
                </a:lnTo>
                <a:lnTo>
                  <a:pt x="0" y="6853425"/>
                </a:lnTo>
                <a:lnTo>
                  <a:pt x="8353044" y="6853425"/>
                </a:lnTo>
                <a:lnTo>
                  <a:pt x="8353044" y="0"/>
                </a:lnTo>
                <a:close/>
              </a:path>
            </a:pathLst>
          </a:custGeom>
          <a:solidFill>
            <a:srgbClr val="FFFFFF">
              <a:alpha val="5529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65580" y="637768"/>
            <a:ext cx="7197090" cy="5588709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60020" indent="-147955">
              <a:lnSpc>
                <a:spcPct val="100000"/>
              </a:lnSpc>
              <a:spcBef>
                <a:spcPts val="580"/>
              </a:spcBef>
              <a:buChar char="-"/>
              <a:tabLst>
                <a:tab pos="160655" algn="l"/>
              </a:tabLst>
            </a:pPr>
            <a:r>
              <a:rPr sz="2000" dirty="0">
                <a:solidFill>
                  <a:srgbClr val="41401F"/>
                </a:solidFill>
                <a:latin typeface="Times New Roman"/>
                <a:cs typeface="Times New Roman"/>
              </a:rPr>
              <a:t>державний стандарт</a:t>
            </a:r>
            <a:r>
              <a:rPr sz="2000" spc="-2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1401F"/>
                </a:solidFill>
                <a:latin typeface="Times New Roman"/>
                <a:cs typeface="Times New Roman"/>
              </a:rPr>
              <a:t>загальної</a:t>
            </a:r>
            <a:r>
              <a:rPr sz="2000" spc="1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1401F"/>
                </a:solidFill>
                <a:latin typeface="Times New Roman"/>
                <a:cs typeface="Times New Roman"/>
              </a:rPr>
              <a:t>середньої</a:t>
            </a:r>
            <a:r>
              <a:rPr sz="2000" spc="-3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41401F"/>
                </a:solidFill>
                <a:latin typeface="Times New Roman"/>
                <a:cs typeface="Times New Roman"/>
              </a:rPr>
              <a:t>освіти;</a:t>
            </a:r>
            <a:endParaRPr sz="2000" dirty="0">
              <a:latin typeface="Times New Roman"/>
              <a:cs typeface="Times New Roman"/>
            </a:endParaRPr>
          </a:p>
          <a:p>
            <a:pPr marL="160020" indent="-147955">
              <a:lnSpc>
                <a:spcPct val="100000"/>
              </a:lnSpc>
              <a:spcBef>
                <a:spcPts val="480"/>
              </a:spcBef>
              <a:buChar char="-"/>
              <a:tabLst>
                <a:tab pos="160655" algn="l"/>
              </a:tabLst>
            </a:pPr>
            <a:r>
              <a:rPr sz="2000" dirty="0">
                <a:solidFill>
                  <a:srgbClr val="41401F"/>
                </a:solidFill>
                <a:latin typeface="Times New Roman"/>
                <a:cs typeface="Times New Roman"/>
              </a:rPr>
              <a:t>типові</a:t>
            </a:r>
            <a:r>
              <a:rPr sz="2000" spc="-2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41401F"/>
                </a:solidFill>
                <a:latin typeface="Times New Roman"/>
                <a:cs typeface="Times New Roman"/>
              </a:rPr>
              <a:t>освітні</a:t>
            </a:r>
            <a:r>
              <a:rPr sz="2000" spc="-2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1401F"/>
                </a:solidFill>
                <a:latin typeface="Times New Roman"/>
                <a:cs typeface="Times New Roman"/>
              </a:rPr>
              <a:t>програми;</a:t>
            </a:r>
            <a:endParaRPr sz="2000" dirty="0">
              <a:latin typeface="Times New Roman"/>
              <a:cs typeface="Times New Roman"/>
            </a:endParaRPr>
          </a:p>
          <a:p>
            <a:pPr marL="160020" indent="-147955">
              <a:lnSpc>
                <a:spcPct val="100000"/>
              </a:lnSpc>
              <a:spcBef>
                <a:spcPts val="480"/>
              </a:spcBef>
              <a:buChar char="-"/>
              <a:tabLst>
                <a:tab pos="160655" algn="l"/>
              </a:tabLst>
            </a:pPr>
            <a:r>
              <a:rPr sz="2000" spc="-10" dirty="0" err="1">
                <a:solidFill>
                  <a:srgbClr val="41401F"/>
                </a:solidFill>
                <a:latin typeface="Times New Roman"/>
                <a:cs typeface="Times New Roman"/>
              </a:rPr>
              <a:t>статут</a:t>
            </a:r>
            <a:r>
              <a:rPr sz="200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lang="uk-UA" sz="2000" spc="-1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lang="uk-UA" sz="2000" spc="-15" dirty="0" smtClean="0">
                <a:solidFill>
                  <a:srgbClr val="41401F"/>
                </a:solidFill>
                <a:latin typeface="Times New Roman"/>
                <a:cs typeface="Times New Roman"/>
              </a:rPr>
              <a:t>закладу</a:t>
            </a:r>
            <a:r>
              <a:rPr sz="2000" spc="-25" dirty="0" smtClean="0">
                <a:solidFill>
                  <a:srgbClr val="41401F"/>
                </a:solidFill>
                <a:latin typeface="Times New Roman"/>
                <a:cs typeface="Times New Roman"/>
              </a:rPr>
              <a:t>;</a:t>
            </a:r>
            <a:endParaRPr sz="2000" dirty="0">
              <a:latin typeface="Times New Roman"/>
              <a:cs typeface="Times New Roman"/>
            </a:endParaRPr>
          </a:p>
          <a:p>
            <a:pPr marL="160020" indent="-147955">
              <a:lnSpc>
                <a:spcPct val="100000"/>
              </a:lnSpc>
              <a:spcBef>
                <a:spcPts val="480"/>
              </a:spcBef>
              <a:buChar char="-"/>
              <a:tabLst>
                <a:tab pos="160655" algn="l"/>
              </a:tabLst>
            </a:pPr>
            <a:r>
              <a:rPr sz="2000" spc="-5" dirty="0">
                <a:solidFill>
                  <a:srgbClr val="41401F"/>
                </a:solidFill>
                <a:latin typeface="Times New Roman"/>
                <a:cs typeface="Times New Roman"/>
              </a:rPr>
              <a:t>стратегія</a:t>
            </a:r>
            <a:r>
              <a:rPr sz="2000" spc="-1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1401F"/>
                </a:solidFill>
                <a:latin typeface="Times New Roman"/>
                <a:cs typeface="Times New Roman"/>
              </a:rPr>
              <a:t>розвитку</a:t>
            </a:r>
            <a:r>
              <a:rPr sz="2000" spc="-2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lang="uk-UA" sz="2000" spc="-10" dirty="0" smtClean="0">
                <a:solidFill>
                  <a:srgbClr val="41401F"/>
                </a:solidFill>
                <a:latin typeface="Times New Roman"/>
                <a:cs typeface="Times New Roman"/>
              </a:rPr>
              <a:t>закладу</a:t>
            </a:r>
            <a:r>
              <a:rPr sz="2000" spc="-25" dirty="0" smtClean="0">
                <a:solidFill>
                  <a:srgbClr val="41401F"/>
                </a:solidFill>
                <a:latin typeface="Times New Roman"/>
                <a:cs typeface="Times New Roman"/>
              </a:rPr>
              <a:t>;</a:t>
            </a:r>
            <a:endParaRPr sz="2000" dirty="0">
              <a:latin typeface="Times New Roman"/>
              <a:cs typeface="Times New Roman"/>
            </a:endParaRPr>
          </a:p>
          <a:p>
            <a:pPr marL="160020" indent="-147955">
              <a:lnSpc>
                <a:spcPct val="100000"/>
              </a:lnSpc>
              <a:spcBef>
                <a:spcPts val="480"/>
              </a:spcBef>
              <a:buChar char="-"/>
              <a:tabLst>
                <a:tab pos="160655" algn="l"/>
              </a:tabLst>
            </a:pPr>
            <a:r>
              <a:rPr sz="2000" dirty="0">
                <a:solidFill>
                  <a:srgbClr val="41401F"/>
                </a:solidFill>
                <a:latin typeface="Times New Roman"/>
                <a:cs typeface="Times New Roman"/>
              </a:rPr>
              <a:t>річний</a:t>
            </a:r>
            <a:r>
              <a:rPr sz="2000" spc="-1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1401F"/>
                </a:solidFill>
                <a:latin typeface="Times New Roman"/>
                <a:cs typeface="Times New Roman"/>
              </a:rPr>
              <a:t>план </a:t>
            </a:r>
            <a:r>
              <a:rPr sz="2000" dirty="0" err="1">
                <a:solidFill>
                  <a:srgbClr val="41401F"/>
                </a:solidFill>
                <a:latin typeface="Times New Roman"/>
                <a:cs typeface="Times New Roman"/>
              </a:rPr>
              <a:t>роботи</a:t>
            </a:r>
            <a:r>
              <a:rPr sz="2000" spc="-4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lang="uk-UA" sz="2000" spc="-1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lang="uk-UA" sz="2000" spc="-10" dirty="0" smtClean="0">
                <a:solidFill>
                  <a:srgbClr val="41401F"/>
                </a:solidFill>
                <a:latin typeface="Times New Roman"/>
                <a:cs typeface="Times New Roman"/>
              </a:rPr>
              <a:t>закладу</a:t>
            </a:r>
            <a:r>
              <a:rPr sz="2000" spc="-25" dirty="0" smtClean="0">
                <a:solidFill>
                  <a:srgbClr val="41401F"/>
                </a:solidFill>
                <a:latin typeface="Times New Roman"/>
                <a:cs typeface="Times New Roman"/>
              </a:rPr>
              <a:t>;</a:t>
            </a:r>
            <a:endParaRPr sz="2000" dirty="0">
              <a:latin typeface="Times New Roman"/>
              <a:cs typeface="Times New Roman"/>
            </a:endParaRPr>
          </a:p>
          <a:p>
            <a:pPr marL="160020" indent="-147955">
              <a:lnSpc>
                <a:spcPct val="100000"/>
              </a:lnSpc>
              <a:spcBef>
                <a:spcPts val="480"/>
              </a:spcBef>
              <a:buChar char="-"/>
              <a:tabLst>
                <a:tab pos="160655" algn="l"/>
              </a:tabLst>
            </a:pPr>
            <a:r>
              <a:rPr sz="2000" spc="5" dirty="0">
                <a:solidFill>
                  <a:srgbClr val="41401F"/>
                </a:solidFill>
                <a:latin typeface="Times New Roman"/>
                <a:cs typeface="Times New Roman"/>
              </a:rPr>
              <a:t>освітня</a:t>
            </a:r>
            <a:r>
              <a:rPr sz="2000" spc="-1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rgbClr val="41401F"/>
                </a:solidFill>
                <a:latin typeface="Times New Roman"/>
                <a:cs typeface="Times New Roman"/>
              </a:rPr>
              <a:t>програма</a:t>
            </a:r>
            <a:r>
              <a:rPr sz="2000" spc="-3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lang="uk-UA" sz="2000" spc="-10" dirty="0" smtClean="0">
                <a:solidFill>
                  <a:srgbClr val="41401F"/>
                </a:solidFill>
                <a:latin typeface="Times New Roman"/>
                <a:cs typeface="Times New Roman"/>
              </a:rPr>
              <a:t>закладу</a:t>
            </a:r>
            <a:r>
              <a:rPr sz="2000" spc="-25" dirty="0" smtClean="0">
                <a:solidFill>
                  <a:srgbClr val="41401F"/>
                </a:solidFill>
                <a:latin typeface="Times New Roman"/>
                <a:cs typeface="Times New Roman"/>
              </a:rPr>
              <a:t>;</a:t>
            </a:r>
            <a:endParaRPr sz="2000" dirty="0">
              <a:latin typeface="Times New Roman"/>
              <a:cs typeface="Times New Roman"/>
            </a:endParaRPr>
          </a:p>
          <a:p>
            <a:pPr marL="160020" indent="-147955">
              <a:lnSpc>
                <a:spcPct val="100000"/>
              </a:lnSpc>
              <a:spcBef>
                <a:spcPts val="480"/>
              </a:spcBef>
              <a:buChar char="-"/>
              <a:tabLst>
                <a:tab pos="160655" algn="l"/>
              </a:tabLst>
            </a:pPr>
            <a:r>
              <a:rPr sz="2000" spc="-5" dirty="0">
                <a:solidFill>
                  <a:srgbClr val="41401F"/>
                </a:solidFill>
                <a:latin typeface="Times New Roman"/>
                <a:cs typeface="Times New Roman"/>
              </a:rPr>
              <a:t>штатний</a:t>
            </a:r>
            <a:r>
              <a:rPr sz="2000" spc="-1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rgbClr val="41401F"/>
                </a:solidFill>
                <a:latin typeface="Times New Roman"/>
                <a:cs typeface="Times New Roman"/>
              </a:rPr>
              <a:t>розпис</a:t>
            </a:r>
            <a:r>
              <a:rPr sz="2000" spc="-2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lang="uk-UA" sz="2000" spc="-1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lang="uk-UA" sz="2000" spc="-10" dirty="0" smtClean="0">
                <a:solidFill>
                  <a:srgbClr val="41401F"/>
                </a:solidFill>
                <a:latin typeface="Times New Roman"/>
                <a:cs typeface="Times New Roman"/>
              </a:rPr>
              <a:t> закладу</a:t>
            </a:r>
            <a:r>
              <a:rPr sz="2000" spc="-25" dirty="0" smtClean="0">
                <a:solidFill>
                  <a:srgbClr val="41401F"/>
                </a:solidFill>
                <a:latin typeface="Times New Roman"/>
                <a:cs typeface="Times New Roman"/>
              </a:rPr>
              <a:t>;</a:t>
            </a:r>
            <a:endParaRPr sz="2000" dirty="0">
              <a:latin typeface="Times New Roman"/>
              <a:cs typeface="Times New Roman"/>
            </a:endParaRPr>
          </a:p>
          <a:p>
            <a:pPr marL="160020" indent="-147955">
              <a:lnSpc>
                <a:spcPct val="100000"/>
              </a:lnSpc>
              <a:spcBef>
                <a:spcPts val="480"/>
              </a:spcBef>
              <a:buChar char="-"/>
              <a:tabLst>
                <a:tab pos="160655" algn="l"/>
              </a:tabLst>
            </a:pPr>
            <a:r>
              <a:rPr sz="2000" spc="-5" dirty="0">
                <a:solidFill>
                  <a:srgbClr val="41401F"/>
                </a:solidFill>
                <a:latin typeface="Times New Roman"/>
                <a:cs typeface="Times New Roman"/>
              </a:rPr>
              <a:t>календарно-тематичне</a:t>
            </a:r>
            <a:r>
              <a:rPr sz="2000" spc="-3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1401F"/>
                </a:solidFill>
                <a:latin typeface="Times New Roman"/>
                <a:cs typeface="Times New Roman"/>
              </a:rPr>
              <a:t>планування</a:t>
            </a:r>
            <a:r>
              <a:rPr sz="2000" spc="2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1401F"/>
                </a:solidFill>
                <a:latin typeface="Times New Roman"/>
                <a:cs typeface="Times New Roman"/>
              </a:rPr>
              <a:t>вчителів</a:t>
            </a:r>
            <a:r>
              <a:rPr sz="2000" spc="-5" dirty="0">
                <a:solidFill>
                  <a:srgbClr val="41401F"/>
                </a:solidFill>
                <a:latin typeface="Times New Roman"/>
                <a:cs typeface="Times New Roman"/>
              </a:rPr>
              <a:t> на </a:t>
            </a:r>
            <a:r>
              <a:rPr sz="2000" spc="5" dirty="0">
                <a:solidFill>
                  <a:srgbClr val="41401F"/>
                </a:solidFill>
                <a:latin typeface="Times New Roman"/>
                <a:cs typeface="Times New Roman"/>
              </a:rPr>
              <a:t>основі</a:t>
            </a:r>
            <a:r>
              <a:rPr sz="2000" spc="-1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1401F"/>
                </a:solidFill>
                <a:latin typeface="Times New Roman"/>
                <a:cs typeface="Times New Roman"/>
              </a:rPr>
              <a:t>чинних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2000" spc="-10" dirty="0">
                <a:solidFill>
                  <a:srgbClr val="41401F"/>
                </a:solidFill>
                <a:latin typeface="Times New Roman"/>
                <a:cs typeface="Times New Roman"/>
              </a:rPr>
              <a:t>навчальних</a:t>
            </a:r>
            <a:r>
              <a:rPr sz="200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1401F"/>
                </a:solidFill>
                <a:latin typeface="Times New Roman"/>
                <a:cs typeface="Times New Roman"/>
              </a:rPr>
              <a:t>програм</a:t>
            </a:r>
            <a:r>
              <a:rPr sz="2000" spc="-2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1401F"/>
                </a:solidFill>
                <a:latin typeface="Times New Roman"/>
                <a:cs typeface="Times New Roman"/>
              </a:rPr>
              <a:t>вивчення</a:t>
            </a:r>
            <a:r>
              <a:rPr sz="2000" spc="1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1401F"/>
                </a:solidFill>
                <a:latin typeface="Times New Roman"/>
                <a:cs typeface="Times New Roman"/>
              </a:rPr>
              <a:t>предметів;</a:t>
            </a:r>
            <a:endParaRPr sz="2000" dirty="0">
              <a:latin typeface="Times New Roman"/>
              <a:cs typeface="Times New Roman"/>
            </a:endParaRPr>
          </a:p>
          <a:p>
            <a:pPr marL="160020" indent="-147955">
              <a:lnSpc>
                <a:spcPct val="100000"/>
              </a:lnSpc>
              <a:spcBef>
                <a:spcPts val="480"/>
              </a:spcBef>
              <a:buChar char="-"/>
              <a:tabLst>
                <a:tab pos="160655" algn="l"/>
              </a:tabLst>
            </a:pPr>
            <a:r>
              <a:rPr sz="2000" spc="-10" dirty="0">
                <a:solidFill>
                  <a:srgbClr val="41401F"/>
                </a:solidFill>
                <a:latin typeface="Times New Roman"/>
                <a:cs typeface="Times New Roman"/>
              </a:rPr>
              <a:t>методики</a:t>
            </a:r>
            <a:r>
              <a:rPr sz="2000" spc="-1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2000" spc="10" dirty="0">
                <a:solidFill>
                  <a:srgbClr val="41401F"/>
                </a:solidFill>
                <a:latin typeface="Times New Roman"/>
                <a:cs typeface="Times New Roman"/>
              </a:rPr>
              <a:t>та</a:t>
            </a:r>
            <a:r>
              <a:rPr sz="2000" spc="-1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1401F"/>
                </a:solidFill>
                <a:latin typeface="Times New Roman"/>
                <a:cs typeface="Times New Roman"/>
              </a:rPr>
              <a:t>технології</a:t>
            </a:r>
            <a:r>
              <a:rPr sz="2000" spc="-1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1401F"/>
                </a:solidFill>
                <a:latin typeface="Times New Roman"/>
                <a:cs typeface="Times New Roman"/>
              </a:rPr>
              <a:t>організації</a:t>
            </a:r>
            <a:r>
              <a:rPr sz="2000" spc="-1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1401F"/>
                </a:solidFill>
                <a:latin typeface="Times New Roman"/>
                <a:cs typeface="Times New Roman"/>
              </a:rPr>
              <a:t>освітнього</a:t>
            </a:r>
            <a:r>
              <a:rPr sz="2000" dirty="0">
                <a:solidFill>
                  <a:srgbClr val="41401F"/>
                </a:solidFill>
                <a:latin typeface="Times New Roman"/>
                <a:cs typeface="Times New Roman"/>
              </a:rPr>
              <a:t> процесу;</a:t>
            </a:r>
            <a:endParaRPr sz="2000" dirty="0">
              <a:latin typeface="Times New Roman"/>
              <a:cs typeface="Times New Roman"/>
            </a:endParaRPr>
          </a:p>
          <a:p>
            <a:pPr marL="12700" marR="5080">
              <a:lnSpc>
                <a:spcPts val="2880"/>
              </a:lnSpc>
              <a:spcBef>
                <a:spcPts val="175"/>
              </a:spcBef>
              <a:buChar char="-"/>
              <a:tabLst>
                <a:tab pos="160655" algn="l"/>
              </a:tabLst>
            </a:pPr>
            <a:r>
              <a:rPr sz="2000" spc="-10" dirty="0">
                <a:solidFill>
                  <a:srgbClr val="41401F"/>
                </a:solidFill>
                <a:latin typeface="Times New Roman"/>
                <a:cs typeface="Times New Roman"/>
              </a:rPr>
              <a:t>методики</a:t>
            </a:r>
            <a:r>
              <a:rPr sz="2000" spc="-2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1401F"/>
                </a:solidFill>
                <a:latin typeface="Times New Roman"/>
                <a:cs typeface="Times New Roman"/>
              </a:rPr>
              <a:t>роботи</a:t>
            </a:r>
            <a:r>
              <a:rPr sz="2000" spc="-4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1401F"/>
                </a:solidFill>
                <a:latin typeface="Times New Roman"/>
                <a:cs typeface="Times New Roman"/>
              </a:rPr>
              <a:t>з</a:t>
            </a:r>
            <a:r>
              <a:rPr sz="2000" spc="-2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1401F"/>
                </a:solidFill>
                <a:latin typeface="Times New Roman"/>
                <a:cs typeface="Times New Roman"/>
              </a:rPr>
              <a:t>дітьми</a:t>
            </a:r>
            <a:r>
              <a:rPr sz="2000" spc="-2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1401F"/>
                </a:solidFill>
                <a:latin typeface="Times New Roman"/>
                <a:cs typeface="Times New Roman"/>
              </a:rPr>
              <a:t>з</a:t>
            </a:r>
            <a:r>
              <a:rPr sz="2000" spc="-1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1401F"/>
                </a:solidFill>
                <a:latin typeface="Times New Roman"/>
                <a:cs typeface="Times New Roman"/>
              </a:rPr>
              <a:t>особливими</a:t>
            </a:r>
            <a:r>
              <a:rPr sz="2000" spc="-2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41401F"/>
                </a:solidFill>
                <a:latin typeface="Times New Roman"/>
                <a:cs typeface="Times New Roman"/>
              </a:rPr>
              <a:t>освітніми</a:t>
            </a:r>
            <a:r>
              <a:rPr sz="2000" spc="-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1401F"/>
                </a:solidFill>
                <a:latin typeface="Times New Roman"/>
                <a:cs typeface="Times New Roman"/>
              </a:rPr>
              <a:t>потребами</a:t>
            </a:r>
            <a:r>
              <a:rPr sz="2000" spc="-4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1401F"/>
                </a:solidFill>
                <a:latin typeface="Times New Roman"/>
                <a:cs typeface="Times New Roman"/>
              </a:rPr>
              <a:t>(за </a:t>
            </a:r>
            <a:r>
              <a:rPr sz="2000" spc="-484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1401F"/>
                </a:solidFill>
                <a:latin typeface="Times New Roman"/>
                <a:cs typeface="Times New Roman"/>
              </a:rPr>
              <a:t>наявності</a:t>
            </a:r>
            <a:r>
              <a:rPr sz="2000" spc="-5" dirty="0">
                <a:solidFill>
                  <a:srgbClr val="41401F"/>
                </a:solidFill>
                <a:latin typeface="Times New Roman"/>
                <a:cs typeface="Times New Roman"/>
              </a:rPr>
              <a:t> учнів</a:t>
            </a:r>
            <a:r>
              <a:rPr sz="200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1401F"/>
                </a:solidFill>
                <a:latin typeface="Times New Roman"/>
                <a:cs typeface="Times New Roman"/>
              </a:rPr>
              <a:t>відповідної</a:t>
            </a:r>
            <a:r>
              <a:rPr sz="2000" spc="-2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41401F"/>
                </a:solidFill>
                <a:latin typeface="Times New Roman"/>
                <a:cs typeface="Times New Roman"/>
              </a:rPr>
              <a:t>категорії);</a:t>
            </a:r>
            <a:endParaRPr sz="2000" dirty="0">
              <a:latin typeface="Times New Roman"/>
              <a:cs typeface="Times New Roman"/>
            </a:endParaRPr>
          </a:p>
          <a:p>
            <a:pPr marL="12700" marR="556895">
              <a:lnSpc>
                <a:spcPts val="2880"/>
              </a:lnSpc>
              <a:buChar char="-"/>
              <a:tabLst>
                <a:tab pos="160655" algn="l"/>
              </a:tabLst>
            </a:pPr>
            <a:r>
              <a:rPr sz="2000" spc="-15" dirty="0">
                <a:solidFill>
                  <a:srgbClr val="41401F"/>
                </a:solidFill>
                <a:latin typeface="Times New Roman"/>
                <a:cs typeface="Times New Roman"/>
              </a:rPr>
              <a:t>колективний</a:t>
            </a:r>
            <a:r>
              <a:rPr sz="2000" spc="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1401F"/>
                </a:solidFill>
                <a:latin typeface="Times New Roman"/>
                <a:cs typeface="Times New Roman"/>
              </a:rPr>
              <a:t>договір,</a:t>
            </a:r>
            <a:r>
              <a:rPr sz="2000" spc="-2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1401F"/>
                </a:solidFill>
                <a:latin typeface="Times New Roman"/>
                <a:cs typeface="Times New Roman"/>
              </a:rPr>
              <a:t>що</a:t>
            </a:r>
            <a:r>
              <a:rPr sz="2000" spc="-15" dirty="0">
                <a:solidFill>
                  <a:srgbClr val="41401F"/>
                </a:solidFill>
                <a:latin typeface="Times New Roman"/>
                <a:cs typeface="Times New Roman"/>
              </a:rPr>
              <a:t> включає</a:t>
            </a:r>
            <a:r>
              <a:rPr sz="2000" spc="-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1401F"/>
                </a:solidFill>
                <a:latin typeface="Times New Roman"/>
                <a:cs typeface="Times New Roman"/>
              </a:rPr>
              <a:t>систему</a:t>
            </a:r>
            <a:r>
              <a:rPr sz="2000" spc="-10" dirty="0">
                <a:solidFill>
                  <a:srgbClr val="41401F"/>
                </a:solidFill>
                <a:latin typeface="Times New Roman"/>
                <a:cs typeface="Times New Roman"/>
              </a:rPr>
              <a:t> матеріального</a:t>
            </a:r>
            <a:r>
              <a:rPr sz="200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2000" spc="10" dirty="0">
                <a:solidFill>
                  <a:srgbClr val="41401F"/>
                </a:solidFill>
                <a:latin typeface="Times New Roman"/>
                <a:cs typeface="Times New Roman"/>
              </a:rPr>
              <a:t>та </a:t>
            </a:r>
            <a:r>
              <a:rPr sz="2000" spc="-484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1401F"/>
                </a:solidFill>
                <a:latin typeface="Times New Roman"/>
                <a:cs typeface="Times New Roman"/>
              </a:rPr>
              <a:t>морального</a:t>
            </a:r>
            <a:r>
              <a:rPr sz="2000" spc="-2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41401F"/>
                </a:solidFill>
                <a:latin typeface="Times New Roman"/>
                <a:cs typeface="Times New Roman"/>
              </a:rPr>
              <a:t>заохочення;</a:t>
            </a:r>
            <a:endParaRPr sz="2000" dirty="0">
              <a:latin typeface="Times New Roman"/>
              <a:cs typeface="Times New Roman"/>
            </a:endParaRPr>
          </a:p>
          <a:p>
            <a:pPr marL="160020" indent="-147955">
              <a:lnSpc>
                <a:spcPct val="100000"/>
              </a:lnSpc>
              <a:spcBef>
                <a:spcPts val="305"/>
              </a:spcBef>
              <a:buChar char="-"/>
              <a:tabLst>
                <a:tab pos="160655" algn="l"/>
              </a:tabLst>
            </a:pPr>
            <a:r>
              <a:rPr sz="2000" spc="-5" dirty="0">
                <a:solidFill>
                  <a:srgbClr val="41401F"/>
                </a:solidFill>
                <a:latin typeface="Times New Roman"/>
                <a:cs typeface="Times New Roman"/>
              </a:rPr>
              <a:t>плани</a:t>
            </a:r>
            <a:r>
              <a:rPr sz="2000" spc="3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1401F"/>
                </a:solidFill>
                <a:latin typeface="Times New Roman"/>
                <a:cs typeface="Times New Roman"/>
              </a:rPr>
              <a:t>підвищення</a:t>
            </a:r>
            <a:r>
              <a:rPr sz="2000" spc="1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1401F"/>
                </a:solidFill>
                <a:latin typeface="Times New Roman"/>
                <a:cs typeface="Times New Roman"/>
              </a:rPr>
              <a:t>кваліфікації</a:t>
            </a:r>
            <a:r>
              <a:rPr sz="2000" spc="2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1401F"/>
                </a:solidFill>
                <a:latin typeface="Times New Roman"/>
                <a:cs typeface="Times New Roman"/>
              </a:rPr>
              <a:t>педагогічних</a:t>
            </a:r>
            <a:r>
              <a:rPr sz="2000" spc="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1401F"/>
                </a:solidFill>
                <a:latin typeface="Times New Roman"/>
                <a:cs typeface="Times New Roman"/>
              </a:rPr>
              <a:t>працівників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94001" y="186639"/>
            <a:ext cx="53848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800000"/>
                </a:solidFill>
              </a:rPr>
              <a:t>Р</a:t>
            </a:r>
            <a:r>
              <a:rPr spc="-10" dirty="0"/>
              <a:t>есурси </a:t>
            </a:r>
            <a:r>
              <a:rPr dirty="0"/>
              <a:t>організації</a:t>
            </a:r>
            <a:r>
              <a:rPr spc="-20" dirty="0"/>
              <a:t> </a:t>
            </a:r>
            <a:r>
              <a:rPr spc="-10" dirty="0"/>
              <a:t>освітнього</a:t>
            </a:r>
            <a:r>
              <a:rPr spc="-20" dirty="0"/>
              <a:t> </a:t>
            </a:r>
            <a:r>
              <a:rPr spc="-5" dirty="0"/>
              <a:t>процесу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9288" y="0"/>
            <a:ext cx="8353425" cy="6858000"/>
          </a:xfrm>
          <a:custGeom>
            <a:avLst/>
            <a:gdLst/>
            <a:ahLst/>
            <a:cxnLst/>
            <a:rect l="l" t="t" r="r" b="b"/>
            <a:pathLst>
              <a:path w="8353425" h="6858000">
                <a:moveTo>
                  <a:pt x="8353044" y="0"/>
                </a:moveTo>
                <a:lnTo>
                  <a:pt x="0" y="0"/>
                </a:lnTo>
                <a:lnTo>
                  <a:pt x="0" y="6858000"/>
                </a:lnTo>
                <a:lnTo>
                  <a:pt x="8353044" y="6858000"/>
                </a:lnTo>
                <a:lnTo>
                  <a:pt x="8353044" y="0"/>
                </a:lnTo>
                <a:close/>
              </a:path>
            </a:pathLst>
          </a:custGeom>
          <a:solidFill>
            <a:srgbClr val="FFFFFF">
              <a:alpha val="5529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92682" y="1363954"/>
            <a:ext cx="7169784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6205">
              <a:lnSpc>
                <a:spcPct val="120100"/>
              </a:lnSpc>
              <a:spcBef>
                <a:spcPts val="100"/>
              </a:spcBef>
              <a:buChar char="-"/>
              <a:tabLst>
                <a:tab pos="160655" algn="l"/>
              </a:tabLst>
            </a:pPr>
            <a:r>
              <a:rPr sz="2000" spc="-10" dirty="0">
                <a:solidFill>
                  <a:srgbClr val="41401F"/>
                </a:solidFill>
                <a:latin typeface="Times New Roman"/>
                <a:cs typeface="Times New Roman"/>
              </a:rPr>
              <a:t>оприлюднення</a:t>
            </a:r>
            <a:r>
              <a:rPr sz="2000" dirty="0">
                <a:solidFill>
                  <a:srgbClr val="41401F"/>
                </a:solidFill>
                <a:latin typeface="Times New Roman"/>
                <a:cs typeface="Times New Roman"/>
              </a:rPr>
              <a:t> правил</a:t>
            </a:r>
            <a:r>
              <a:rPr sz="2000" spc="1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1401F"/>
                </a:solidFill>
                <a:latin typeface="Times New Roman"/>
                <a:cs typeface="Times New Roman"/>
              </a:rPr>
              <a:t>поведінки</a:t>
            </a:r>
            <a:r>
              <a:rPr sz="200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1401F"/>
                </a:solidFill>
                <a:latin typeface="Times New Roman"/>
                <a:cs typeface="Times New Roman"/>
              </a:rPr>
              <a:t>здобувача</a:t>
            </a:r>
            <a:r>
              <a:rPr sz="2000" spc="-3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2000" spc="10" dirty="0">
                <a:solidFill>
                  <a:srgbClr val="41401F"/>
                </a:solidFill>
                <a:latin typeface="Times New Roman"/>
                <a:cs typeface="Times New Roman"/>
              </a:rPr>
              <a:t>освіти</a:t>
            </a:r>
            <a:r>
              <a:rPr sz="2000" spc="-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1401F"/>
                </a:solidFill>
                <a:latin typeface="Times New Roman"/>
                <a:cs typeface="Times New Roman"/>
              </a:rPr>
              <a:t>в</a:t>
            </a:r>
            <a:r>
              <a:rPr sz="2000" spc="1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2000" spc="-15" dirty="0" err="1" smtClean="0">
                <a:solidFill>
                  <a:srgbClr val="41401F"/>
                </a:solidFill>
                <a:latin typeface="Times New Roman"/>
                <a:cs typeface="Times New Roman"/>
              </a:rPr>
              <a:t>навчально</a:t>
            </a:r>
            <a:r>
              <a:rPr lang="uk-UA" sz="2000" spc="-15" dirty="0" err="1" smtClean="0">
                <a:solidFill>
                  <a:srgbClr val="41401F"/>
                </a:solidFill>
                <a:latin typeface="Times New Roman"/>
                <a:cs typeface="Times New Roman"/>
              </a:rPr>
              <a:t>му</a:t>
            </a:r>
            <a:r>
              <a:rPr lang="uk-UA" sz="2000" spc="-15" dirty="0" smtClean="0">
                <a:solidFill>
                  <a:srgbClr val="41401F"/>
                </a:solidFill>
                <a:latin typeface="Times New Roman"/>
                <a:cs typeface="Times New Roman"/>
              </a:rPr>
              <a:t> закладі</a:t>
            </a:r>
            <a:r>
              <a:rPr sz="2000" spc="-20" dirty="0" smtClean="0">
                <a:solidFill>
                  <a:srgbClr val="41401F"/>
                </a:solidFill>
                <a:latin typeface="Times New Roman"/>
                <a:cs typeface="Times New Roman"/>
              </a:rPr>
              <a:t>;</a:t>
            </a:r>
            <a:endParaRPr sz="2000" dirty="0">
              <a:latin typeface="Times New Roman"/>
              <a:cs typeface="Times New Roman"/>
            </a:endParaRPr>
          </a:p>
          <a:p>
            <a:pPr marL="12700" marR="628650" lvl="1" indent="63500">
              <a:lnSpc>
                <a:spcPct val="120000"/>
              </a:lnSpc>
              <a:buChar char="-"/>
              <a:tabLst>
                <a:tab pos="225425" algn="l"/>
              </a:tabLst>
            </a:pPr>
            <a:r>
              <a:rPr sz="2000" spc="-5" dirty="0">
                <a:solidFill>
                  <a:srgbClr val="41401F"/>
                </a:solidFill>
                <a:latin typeface="Times New Roman"/>
                <a:cs typeface="Times New Roman"/>
              </a:rPr>
              <a:t>розробка </a:t>
            </a:r>
            <a:r>
              <a:rPr sz="2000" spc="10" dirty="0">
                <a:solidFill>
                  <a:srgbClr val="41401F"/>
                </a:solidFill>
                <a:latin typeface="Times New Roman"/>
                <a:cs typeface="Times New Roman"/>
              </a:rPr>
              <a:t>та </a:t>
            </a:r>
            <a:r>
              <a:rPr sz="2000" spc="-10" dirty="0">
                <a:solidFill>
                  <a:srgbClr val="41401F"/>
                </a:solidFill>
                <a:latin typeface="Times New Roman"/>
                <a:cs typeface="Times New Roman"/>
              </a:rPr>
              <a:t>оприлюднення </a:t>
            </a:r>
            <a:r>
              <a:rPr sz="2000" spc="-5" dirty="0">
                <a:solidFill>
                  <a:srgbClr val="41401F"/>
                </a:solidFill>
                <a:latin typeface="Times New Roman"/>
                <a:cs typeface="Times New Roman"/>
              </a:rPr>
              <a:t>плану </a:t>
            </a:r>
            <a:r>
              <a:rPr sz="2000" spc="-15" dirty="0">
                <a:solidFill>
                  <a:srgbClr val="41401F"/>
                </a:solidFill>
                <a:latin typeface="Times New Roman"/>
                <a:cs typeface="Times New Roman"/>
              </a:rPr>
              <a:t>заходів, </a:t>
            </a:r>
            <a:r>
              <a:rPr sz="2000" spc="-5" dirty="0">
                <a:solidFill>
                  <a:srgbClr val="41401F"/>
                </a:solidFill>
                <a:latin typeface="Times New Roman"/>
                <a:cs typeface="Times New Roman"/>
              </a:rPr>
              <a:t>спрямованих на </a:t>
            </a:r>
            <a:r>
              <a:rPr sz="2000" spc="-484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1401F"/>
                </a:solidFill>
                <a:latin typeface="Times New Roman"/>
                <a:cs typeface="Times New Roman"/>
              </a:rPr>
              <a:t>запобігання</a:t>
            </a:r>
            <a:r>
              <a:rPr sz="200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2000" spc="10" dirty="0">
                <a:solidFill>
                  <a:srgbClr val="41401F"/>
                </a:solidFill>
                <a:latin typeface="Times New Roman"/>
                <a:cs typeface="Times New Roman"/>
              </a:rPr>
              <a:t>та</a:t>
            </a:r>
            <a:r>
              <a:rPr sz="200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1401F"/>
                </a:solidFill>
                <a:latin typeface="Times New Roman"/>
                <a:cs typeface="Times New Roman"/>
              </a:rPr>
              <a:t>протидію</a:t>
            </a:r>
            <a:r>
              <a:rPr sz="2000" spc="-2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41401F"/>
                </a:solidFill>
                <a:latin typeface="Times New Roman"/>
                <a:cs typeface="Times New Roman"/>
              </a:rPr>
              <a:t>булінгу</a:t>
            </a:r>
            <a:r>
              <a:rPr sz="2000" spc="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1401F"/>
                </a:solidFill>
                <a:latin typeface="Times New Roman"/>
                <a:cs typeface="Times New Roman"/>
              </a:rPr>
              <a:t>(цькуванню)</a:t>
            </a:r>
            <a:r>
              <a:rPr sz="2000" spc="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2000" dirty="0" smtClean="0">
                <a:solidFill>
                  <a:srgbClr val="41401F"/>
                </a:solidFill>
                <a:latin typeface="Times New Roman"/>
                <a:cs typeface="Times New Roman"/>
              </a:rPr>
              <a:t>в</a:t>
            </a:r>
            <a:r>
              <a:rPr lang="uk-UA" sz="2000" dirty="0" smtClean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lang="uk-UA" sz="2000" spc="5" dirty="0" smtClean="0">
                <a:solidFill>
                  <a:srgbClr val="41401F"/>
                </a:solidFill>
                <a:latin typeface="Times New Roman"/>
                <a:cs typeface="Times New Roman"/>
              </a:rPr>
              <a:t>закладі</a:t>
            </a:r>
            <a:r>
              <a:rPr sz="2000" spc="-20" dirty="0" smtClean="0">
                <a:solidFill>
                  <a:srgbClr val="41401F"/>
                </a:solidFill>
                <a:latin typeface="Times New Roman"/>
                <a:cs typeface="Times New Roman"/>
              </a:rPr>
              <a:t>;</a:t>
            </a:r>
            <a:endParaRPr sz="2000" dirty="0">
              <a:latin typeface="Times New Roman"/>
              <a:cs typeface="Times New Roman"/>
            </a:endParaRPr>
          </a:p>
          <a:p>
            <a:pPr marL="12700" marR="625475">
              <a:lnSpc>
                <a:spcPct val="120000"/>
              </a:lnSpc>
              <a:buChar char="-"/>
              <a:tabLst>
                <a:tab pos="160655" algn="l"/>
              </a:tabLst>
            </a:pPr>
            <a:r>
              <a:rPr sz="2000" spc="-5" dirty="0">
                <a:solidFill>
                  <a:srgbClr val="41401F"/>
                </a:solidFill>
                <a:latin typeface="Times New Roman"/>
                <a:cs typeface="Times New Roman"/>
              </a:rPr>
              <a:t>розробка </a:t>
            </a:r>
            <a:r>
              <a:rPr sz="2000" spc="10" dirty="0">
                <a:solidFill>
                  <a:srgbClr val="41401F"/>
                </a:solidFill>
                <a:latin typeface="Times New Roman"/>
                <a:cs typeface="Times New Roman"/>
              </a:rPr>
              <a:t>та </a:t>
            </a:r>
            <a:r>
              <a:rPr sz="2000" spc="-10" dirty="0">
                <a:solidFill>
                  <a:srgbClr val="41401F"/>
                </a:solidFill>
                <a:latin typeface="Times New Roman"/>
                <a:cs typeface="Times New Roman"/>
              </a:rPr>
              <a:t>оприлюднення </a:t>
            </a:r>
            <a:r>
              <a:rPr sz="2000" spc="-5" dirty="0">
                <a:solidFill>
                  <a:srgbClr val="41401F"/>
                </a:solidFill>
                <a:latin typeface="Times New Roman"/>
                <a:cs typeface="Times New Roman"/>
              </a:rPr>
              <a:t>порядку </a:t>
            </a:r>
            <a:r>
              <a:rPr sz="2000" spc="-10" dirty="0">
                <a:solidFill>
                  <a:srgbClr val="41401F"/>
                </a:solidFill>
                <a:latin typeface="Times New Roman"/>
                <a:cs typeface="Times New Roman"/>
              </a:rPr>
              <a:t>подання </a:t>
            </a:r>
            <a:r>
              <a:rPr sz="2000" spc="10" dirty="0">
                <a:solidFill>
                  <a:srgbClr val="41401F"/>
                </a:solidFill>
                <a:latin typeface="Times New Roman"/>
                <a:cs typeface="Times New Roman"/>
              </a:rPr>
              <a:t>та </a:t>
            </a:r>
            <a:r>
              <a:rPr sz="2000" spc="-15" dirty="0">
                <a:solidFill>
                  <a:srgbClr val="41401F"/>
                </a:solidFill>
                <a:latin typeface="Times New Roman"/>
                <a:cs typeface="Times New Roman"/>
              </a:rPr>
              <a:t>розгляду </a:t>
            </a:r>
            <a:r>
              <a:rPr sz="2000" dirty="0">
                <a:solidFill>
                  <a:srgbClr val="41401F"/>
                </a:solidFill>
                <a:latin typeface="Times New Roman"/>
                <a:cs typeface="Times New Roman"/>
              </a:rPr>
              <a:t>(з </a:t>
            </a:r>
            <a:r>
              <a:rPr sz="2000" spc="-484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1401F"/>
                </a:solidFill>
                <a:latin typeface="Times New Roman"/>
                <a:cs typeface="Times New Roman"/>
              </a:rPr>
              <a:t>дотриманням </a:t>
            </a:r>
            <a:r>
              <a:rPr sz="2000" spc="-5" dirty="0">
                <a:solidFill>
                  <a:srgbClr val="41401F"/>
                </a:solidFill>
                <a:latin typeface="Times New Roman"/>
                <a:cs typeface="Times New Roman"/>
              </a:rPr>
              <a:t>конфіденційності) заяв про випадки </a:t>
            </a:r>
            <a:r>
              <a:rPr sz="2000" spc="-30" dirty="0">
                <a:solidFill>
                  <a:srgbClr val="41401F"/>
                </a:solidFill>
                <a:latin typeface="Times New Roman"/>
                <a:cs typeface="Times New Roman"/>
              </a:rPr>
              <a:t>булінгу </a:t>
            </a:r>
            <a:r>
              <a:rPr sz="2000" spc="-2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1401F"/>
                </a:solidFill>
                <a:latin typeface="Times New Roman"/>
                <a:cs typeface="Times New Roman"/>
              </a:rPr>
              <a:t>(цькування)</a:t>
            </a:r>
            <a:r>
              <a:rPr sz="2000" dirty="0">
                <a:solidFill>
                  <a:srgbClr val="41401F"/>
                </a:solidFill>
                <a:latin typeface="Times New Roman"/>
                <a:cs typeface="Times New Roman"/>
              </a:rPr>
              <a:t> в</a:t>
            </a:r>
            <a:r>
              <a:rPr sz="2000" spc="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lang="uk-UA" sz="2000" spc="-1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lang="uk-UA" sz="2000" spc="-10" dirty="0" smtClean="0">
                <a:solidFill>
                  <a:srgbClr val="41401F"/>
                </a:solidFill>
                <a:latin typeface="Times New Roman"/>
                <a:cs typeface="Times New Roman"/>
              </a:rPr>
              <a:t> закладі</a:t>
            </a:r>
            <a:r>
              <a:rPr sz="2000" spc="-20" dirty="0" smtClean="0">
                <a:solidFill>
                  <a:srgbClr val="41401F"/>
                </a:solidFill>
                <a:latin typeface="Times New Roman"/>
                <a:cs typeface="Times New Roman"/>
              </a:rPr>
              <a:t>;</a:t>
            </a:r>
            <a:endParaRPr sz="2000" dirty="0">
              <a:latin typeface="Times New Roman"/>
              <a:cs typeface="Times New Roman"/>
            </a:endParaRPr>
          </a:p>
          <a:p>
            <a:pPr marL="12700" marR="5080" lvl="1" indent="63500">
              <a:lnSpc>
                <a:spcPct val="120000"/>
              </a:lnSpc>
              <a:spcBef>
                <a:spcPts val="5"/>
              </a:spcBef>
              <a:buChar char="-"/>
              <a:tabLst>
                <a:tab pos="225425" algn="l"/>
              </a:tabLst>
            </a:pPr>
            <a:r>
              <a:rPr sz="2000" spc="-5" dirty="0">
                <a:solidFill>
                  <a:srgbClr val="41401F"/>
                </a:solidFill>
                <a:latin typeface="Times New Roman"/>
                <a:cs typeface="Times New Roman"/>
              </a:rPr>
              <a:t>розробка </a:t>
            </a:r>
            <a:r>
              <a:rPr sz="2000" spc="10" dirty="0">
                <a:solidFill>
                  <a:srgbClr val="41401F"/>
                </a:solidFill>
                <a:latin typeface="Times New Roman"/>
                <a:cs typeface="Times New Roman"/>
              </a:rPr>
              <a:t>та </a:t>
            </a:r>
            <a:r>
              <a:rPr sz="2000" spc="-10" dirty="0">
                <a:solidFill>
                  <a:srgbClr val="41401F"/>
                </a:solidFill>
                <a:latin typeface="Times New Roman"/>
                <a:cs typeface="Times New Roman"/>
              </a:rPr>
              <a:t>оприлюднення </a:t>
            </a:r>
            <a:r>
              <a:rPr sz="2000" spc="-5" dirty="0">
                <a:solidFill>
                  <a:srgbClr val="41401F"/>
                </a:solidFill>
                <a:latin typeface="Times New Roman"/>
                <a:cs typeface="Times New Roman"/>
              </a:rPr>
              <a:t>порядку реагування на доведені </a:t>
            </a:r>
            <a:r>
              <a:rPr sz="200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1401F"/>
                </a:solidFill>
                <a:latin typeface="Times New Roman"/>
                <a:cs typeface="Times New Roman"/>
              </a:rPr>
              <a:t>випадки</a:t>
            </a:r>
            <a:r>
              <a:rPr sz="200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41401F"/>
                </a:solidFill>
                <a:latin typeface="Times New Roman"/>
                <a:cs typeface="Times New Roman"/>
              </a:rPr>
              <a:t>булінгу</a:t>
            </a:r>
            <a:r>
              <a:rPr sz="2000" spc="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1401F"/>
                </a:solidFill>
                <a:latin typeface="Times New Roman"/>
                <a:cs typeface="Times New Roman"/>
              </a:rPr>
              <a:t>(цькування)</a:t>
            </a:r>
            <a:r>
              <a:rPr sz="2000" spc="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1401F"/>
                </a:solidFill>
                <a:latin typeface="Times New Roman"/>
                <a:cs typeface="Times New Roman"/>
              </a:rPr>
              <a:t>в</a:t>
            </a:r>
            <a:r>
              <a:rPr sz="2000" spc="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lang="uk-UA" sz="2000" spc="-1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lang="uk-UA" sz="2000" spc="-10" dirty="0" smtClean="0">
                <a:solidFill>
                  <a:srgbClr val="41401F"/>
                </a:solidFill>
                <a:latin typeface="Times New Roman"/>
                <a:cs typeface="Times New Roman"/>
              </a:rPr>
              <a:t>закладі </a:t>
            </a:r>
            <a:r>
              <a:rPr sz="2000" spc="10" dirty="0" err="1" smtClean="0">
                <a:solidFill>
                  <a:srgbClr val="41401F"/>
                </a:solidFill>
                <a:latin typeface="Times New Roman"/>
                <a:cs typeface="Times New Roman"/>
              </a:rPr>
              <a:t>та</a:t>
            </a:r>
            <a:r>
              <a:rPr sz="2000" spc="10" dirty="0" smtClean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2000" spc="-484" dirty="0" smtClean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1401F"/>
                </a:solidFill>
                <a:latin typeface="Times New Roman"/>
                <a:cs typeface="Times New Roman"/>
              </a:rPr>
              <a:t>відповідальності</a:t>
            </a:r>
            <a:r>
              <a:rPr sz="2000" spc="-1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41401F"/>
                </a:solidFill>
                <a:latin typeface="Times New Roman"/>
                <a:cs typeface="Times New Roman"/>
              </a:rPr>
              <a:t>осіб,</a:t>
            </a:r>
            <a:r>
              <a:rPr sz="2000" spc="-2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1401F"/>
                </a:solidFill>
                <a:latin typeface="Times New Roman"/>
                <a:cs typeface="Times New Roman"/>
              </a:rPr>
              <a:t>причетних</a:t>
            </a:r>
            <a:r>
              <a:rPr sz="2000" dirty="0">
                <a:solidFill>
                  <a:srgbClr val="41401F"/>
                </a:solidFill>
                <a:latin typeface="Times New Roman"/>
                <a:cs typeface="Times New Roman"/>
              </a:rPr>
              <a:t> до</a:t>
            </a:r>
            <a:r>
              <a:rPr sz="2000" spc="-15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41401F"/>
                </a:solidFill>
                <a:latin typeface="Times New Roman"/>
                <a:cs typeface="Times New Roman"/>
              </a:rPr>
              <a:t>булінгу</a:t>
            </a:r>
            <a:r>
              <a:rPr sz="2000" spc="10" dirty="0">
                <a:solidFill>
                  <a:srgbClr val="41401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1401F"/>
                </a:solidFill>
                <a:latin typeface="Times New Roman"/>
                <a:cs typeface="Times New Roman"/>
              </a:rPr>
              <a:t>(цькування)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75586" y="439877"/>
            <a:ext cx="63138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Запобігання</a:t>
            </a:r>
            <a:r>
              <a:rPr spc="20" dirty="0"/>
              <a:t> </a:t>
            </a:r>
            <a:r>
              <a:rPr spc="5" dirty="0"/>
              <a:t>та</a:t>
            </a:r>
            <a:r>
              <a:rPr spc="15" dirty="0"/>
              <a:t> </a:t>
            </a:r>
            <a:r>
              <a:rPr spc="-10" dirty="0"/>
              <a:t>протидія</a:t>
            </a:r>
            <a:r>
              <a:rPr spc="25" dirty="0"/>
              <a:t> </a:t>
            </a:r>
            <a:r>
              <a:rPr spc="-30" dirty="0"/>
              <a:t>булінгу</a:t>
            </a:r>
            <a:r>
              <a:rPr spc="15" dirty="0"/>
              <a:t> </a:t>
            </a:r>
            <a:r>
              <a:rPr spc="-10" dirty="0"/>
              <a:t>(цькуванню)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467868" y="0"/>
              <a:ext cx="8353425" cy="6858000"/>
            </a:xfrm>
            <a:custGeom>
              <a:avLst/>
              <a:gdLst/>
              <a:ahLst/>
              <a:cxnLst/>
              <a:rect l="l" t="t" r="r" b="b"/>
              <a:pathLst>
                <a:path w="8353425" h="6858000">
                  <a:moveTo>
                    <a:pt x="8353044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353044" y="6858000"/>
                  </a:lnTo>
                  <a:lnTo>
                    <a:pt x="8353044" y="0"/>
                  </a:lnTo>
                  <a:close/>
                </a:path>
              </a:pathLst>
            </a:custGeom>
            <a:solidFill>
              <a:srgbClr val="FFFFFF">
                <a:alpha val="5529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87701" y="1550669"/>
              <a:ext cx="608330" cy="3470275"/>
            </a:xfrm>
            <a:custGeom>
              <a:avLst/>
              <a:gdLst/>
              <a:ahLst/>
              <a:cxnLst/>
              <a:rect l="l" t="t" r="r" b="b"/>
              <a:pathLst>
                <a:path w="608330" h="3470275">
                  <a:moveTo>
                    <a:pt x="0" y="1734312"/>
                  </a:moveTo>
                  <a:lnTo>
                    <a:pt x="304038" y="1734312"/>
                  </a:lnTo>
                  <a:lnTo>
                    <a:pt x="304038" y="3470148"/>
                  </a:lnTo>
                  <a:lnTo>
                    <a:pt x="608076" y="3470148"/>
                  </a:lnTo>
                </a:path>
                <a:path w="608330" h="3470275">
                  <a:moveTo>
                    <a:pt x="0" y="1734312"/>
                  </a:moveTo>
                  <a:lnTo>
                    <a:pt x="304038" y="1734312"/>
                  </a:lnTo>
                  <a:lnTo>
                    <a:pt x="304038" y="2313431"/>
                  </a:lnTo>
                  <a:lnTo>
                    <a:pt x="608076" y="2313431"/>
                  </a:lnTo>
                </a:path>
                <a:path w="608330" h="3470275">
                  <a:moveTo>
                    <a:pt x="0" y="1734312"/>
                  </a:moveTo>
                  <a:lnTo>
                    <a:pt x="304038" y="1734312"/>
                  </a:lnTo>
                  <a:lnTo>
                    <a:pt x="304038" y="1156715"/>
                  </a:lnTo>
                  <a:lnTo>
                    <a:pt x="608076" y="1156715"/>
                  </a:lnTo>
                </a:path>
                <a:path w="608330" h="3470275">
                  <a:moveTo>
                    <a:pt x="0" y="1734312"/>
                  </a:moveTo>
                  <a:lnTo>
                    <a:pt x="304038" y="1734312"/>
                  </a:lnTo>
                  <a:lnTo>
                    <a:pt x="304038" y="0"/>
                  </a:lnTo>
                  <a:lnTo>
                    <a:pt x="608076" y="0"/>
                  </a:lnTo>
                </a:path>
              </a:pathLst>
            </a:custGeom>
            <a:ln w="25908">
              <a:solidFill>
                <a:srgbClr val="524F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9200" y="1508760"/>
              <a:ext cx="1005865" cy="359206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1872" y="1528572"/>
              <a:ext cx="925067" cy="351129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288822" y="1816168"/>
            <a:ext cx="855980" cy="2941320"/>
          </a:xfrm>
          <a:prstGeom prst="rect">
            <a:avLst/>
          </a:prstGeom>
        </p:spPr>
        <p:txBody>
          <a:bodyPr vert="vert270" wrap="square" lIns="0" tIns="19685" rIns="0" bIns="0" rtlCol="0">
            <a:spAutoFit/>
          </a:bodyPr>
          <a:lstStyle/>
          <a:p>
            <a:pPr marL="12700" marR="5080" algn="ctr">
              <a:lnSpc>
                <a:spcPts val="2160"/>
              </a:lnSpc>
              <a:spcBef>
                <a:spcPts val="155"/>
              </a:spcBef>
            </a:pPr>
            <a:r>
              <a:rPr sz="2000" b="1" spc="-20" dirty="0">
                <a:solidFill>
                  <a:srgbClr val="800000"/>
                </a:solidFill>
                <a:latin typeface="Times New Roman"/>
                <a:cs typeface="Times New Roman"/>
              </a:rPr>
              <a:t>Методи </a:t>
            </a:r>
            <a:r>
              <a:rPr sz="2000" b="1" spc="-10" dirty="0">
                <a:solidFill>
                  <a:srgbClr val="800000"/>
                </a:solidFill>
                <a:latin typeface="Times New Roman"/>
                <a:cs typeface="Times New Roman"/>
              </a:rPr>
              <a:t>збору інформації, </a:t>
            </a:r>
            <a:r>
              <a:rPr sz="2000" b="1" spc="-49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800000"/>
                </a:solidFill>
                <a:latin typeface="Times New Roman"/>
                <a:cs typeface="Times New Roman"/>
              </a:rPr>
              <a:t>інструменти </a:t>
            </a:r>
            <a:r>
              <a:rPr sz="2000" b="1" dirty="0">
                <a:solidFill>
                  <a:srgbClr val="800000"/>
                </a:solidFill>
                <a:latin typeface="Times New Roman"/>
                <a:cs typeface="Times New Roman"/>
              </a:rPr>
              <a:t>та </a:t>
            </a:r>
            <a:r>
              <a:rPr sz="2000" b="1" spc="-5" dirty="0">
                <a:solidFill>
                  <a:srgbClr val="800000"/>
                </a:solidFill>
                <a:latin typeface="Times New Roman"/>
                <a:cs typeface="Times New Roman"/>
              </a:rPr>
              <a:t>джерела </a:t>
            </a:r>
            <a:r>
              <a:rPr sz="2000" b="1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800000"/>
                </a:solidFill>
                <a:latin typeface="Times New Roman"/>
                <a:cs typeface="Times New Roman"/>
              </a:rPr>
              <a:t>отримання</a:t>
            </a:r>
            <a:r>
              <a:rPr sz="2000" b="1" spc="-3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800000"/>
                </a:solidFill>
                <a:latin typeface="Times New Roman"/>
                <a:cs typeface="Times New Roman"/>
              </a:rPr>
              <a:t>інформації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752344" y="1063726"/>
            <a:ext cx="5328285" cy="1006475"/>
            <a:chOff x="2752344" y="1063726"/>
            <a:chExt cx="5328285" cy="100647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52344" y="1063726"/>
              <a:ext cx="5327904" cy="100586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95016" y="1086612"/>
              <a:ext cx="5247132" cy="925068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795016" y="1086611"/>
            <a:ext cx="5253355" cy="925194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solidFill>
                  <a:srgbClr val="800000"/>
                </a:solidFill>
              </a:rPr>
              <a:t>Опитування</a:t>
            </a:r>
            <a:endParaRPr sz="2000"/>
          </a:p>
        </p:txBody>
      </p:sp>
      <p:grpSp>
        <p:nvGrpSpPr>
          <p:cNvPr id="12" name="object 12"/>
          <p:cNvGrpSpPr/>
          <p:nvPr/>
        </p:nvGrpSpPr>
        <p:grpSpPr>
          <a:xfrm>
            <a:off x="2752344" y="2220442"/>
            <a:ext cx="5346700" cy="1006475"/>
            <a:chOff x="2752344" y="2220442"/>
            <a:chExt cx="5346700" cy="1006475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52344" y="2220442"/>
              <a:ext cx="5346191" cy="100586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95016" y="2243327"/>
              <a:ext cx="5265420" cy="925068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2795016" y="2243327"/>
            <a:ext cx="5253355" cy="925194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Times New Roman"/>
              <a:cs typeface="Times New Roman"/>
            </a:endParaRPr>
          </a:p>
          <a:p>
            <a:pPr marL="13335" algn="ctr">
              <a:lnSpc>
                <a:spcPct val="100000"/>
              </a:lnSpc>
              <a:spcBef>
                <a:spcPts val="5"/>
              </a:spcBef>
            </a:pPr>
            <a:r>
              <a:rPr sz="2000" b="1" spc="-15" dirty="0">
                <a:solidFill>
                  <a:srgbClr val="800000"/>
                </a:solidFill>
                <a:latin typeface="Times New Roman"/>
                <a:cs typeface="Times New Roman"/>
              </a:rPr>
              <a:t>Вивчення</a:t>
            </a:r>
            <a:r>
              <a:rPr sz="2000" b="1" spc="-2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800000"/>
                </a:solidFill>
                <a:latin typeface="Times New Roman"/>
                <a:cs typeface="Times New Roman"/>
              </a:rPr>
              <a:t>документації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752344" y="3377158"/>
            <a:ext cx="5328285" cy="1006475"/>
            <a:chOff x="2752344" y="3377158"/>
            <a:chExt cx="5328285" cy="1006475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52344" y="3377158"/>
              <a:ext cx="5327904" cy="100586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95016" y="3400043"/>
              <a:ext cx="5247132" cy="925067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2795016" y="3400044"/>
            <a:ext cx="5253355" cy="925194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spc="-5" dirty="0">
                <a:solidFill>
                  <a:srgbClr val="800000"/>
                </a:solidFill>
                <a:latin typeface="Times New Roman"/>
                <a:cs typeface="Times New Roman"/>
              </a:rPr>
              <a:t>Моніторинг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752344" y="4533874"/>
            <a:ext cx="5334000" cy="1006475"/>
            <a:chOff x="2752344" y="4533874"/>
            <a:chExt cx="5334000" cy="1006475"/>
          </a:xfrm>
        </p:grpSpPr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52344" y="4533874"/>
              <a:ext cx="5334000" cy="100586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95016" y="4556759"/>
              <a:ext cx="5253228" cy="925067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2795016" y="4556759"/>
            <a:ext cx="5253355" cy="925194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algn="ctr">
              <a:lnSpc>
                <a:spcPts val="2280"/>
              </a:lnSpc>
              <a:spcBef>
                <a:spcPts val="1185"/>
              </a:spcBef>
            </a:pPr>
            <a:r>
              <a:rPr sz="2000" b="1" dirty="0">
                <a:solidFill>
                  <a:srgbClr val="800000"/>
                </a:solidFill>
                <a:latin typeface="Times New Roman"/>
                <a:cs typeface="Times New Roman"/>
              </a:rPr>
              <a:t>Аналіз</a:t>
            </a:r>
            <a:r>
              <a:rPr sz="2000" b="1" spc="-4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800000"/>
                </a:solidFill>
                <a:latin typeface="Times New Roman"/>
                <a:cs typeface="Times New Roman"/>
              </a:rPr>
              <a:t>даних</a:t>
            </a:r>
            <a:r>
              <a:rPr sz="2000" b="1" spc="-1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800000"/>
                </a:solidFill>
                <a:latin typeface="Times New Roman"/>
                <a:cs typeface="Times New Roman"/>
              </a:rPr>
              <a:t>та</a:t>
            </a:r>
            <a:r>
              <a:rPr sz="2000" b="1" spc="-5" dirty="0">
                <a:solidFill>
                  <a:srgbClr val="800000"/>
                </a:solidFill>
                <a:latin typeface="Times New Roman"/>
                <a:cs typeface="Times New Roman"/>
              </a:rPr>
              <a:t> показників,</a:t>
            </a:r>
            <a:r>
              <a:rPr sz="2000" b="1" spc="-4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800000"/>
                </a:solidFill>
                <a:latin typeface="Times New Roman"/>
                <a:cs typeface="Times New Roman"/>
              </a:rPr>
              <a:t>які</a:t>
            </a:r>
            <a:r>
              <a:rPr sz="2000" b="1" spc="-1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800000"/>
                </a:solidFill>
                <a:latin typeface="Times New Roman"/>
                <a:cs typeface="Times New Roman"/>
              </a:rPr>
              <a:t>впливають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ts val="2280"/>
              </a:lnSpc>
            </a:pPr>
            <a:r>
              <a:rPr sz="2000" b="1" spc="-5" dirty="0">
                <a:solidFill>
                  <a:srgbClr val="800000"/>
                </a:solidFill>
                <a:latin typeface="Times New Roman"/>
                <a:cs typeface="Times New Roman"/>
              </a:rPr>
              <a:t>на</a:t>
            </a:r>
            <a:r>
              <a:rPr sz="2000" b="1" spc="-2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800000"/>
                </a:solidFill>
                <a:latin typeface="Times New Roman"/>
                <a:cs typeface="Times New Roman"/>
              </a:rPr>
              <a:t>освітню</a:t>
            </a:r>
            <a:r>
              <a:rPr sz="2000" b="1" spc="-3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800000"/>
                </a:solidFill>
                <a:latin typeface="Times New Roman"/>
                <a:cs typeface="Times New Roman"/>
              </a:rPr>
              <a:t>діяльність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1527</Words>
  <Application>Microsoft Office PowerPoint</Application>
  <PresentationFormat>Экран (4:3)</PresentationFormat>
  <Paragraphs>345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Положення про ВСЗЯО,  алгоритм впровадження</vt:lpstr>
      <vt:lpstr>Слайд 2</vt:lpstr>
      <vt:lpstr>Слайд 3</vt:lpstr>
      <vt:lpstr>стратегія та процедури внутрішньої системи  забезпечення якості освіти</vt:lpstr>
      <vt:lpstr>Основні стратегії і процедури ВСЗЯО</vt:lpstr>
      <vt:lpstr>Основні стратегії і процедури ВСЗЯО</vt:lpstr>
      <vt:lpstr>Ресурси організації освітнього процесу</vt:lpstr>
      <vt:lpstr>Запобігання та протидія булінгу (цькуванню)</vt:lpstr>
      <vt:lpstr> Опитування</vt:lpstr>
      <vt:lpstr>СИСТЕМА ТА МЕХАНІЗМИ ЗАБЕЗПЕЧЕННЯ</vt:lpstr>
      <vt:lpstr>АКАДЕМІЧНА ДОБРОЧЕСНІСТЬ  ЗАБЕЗПЕЧУЄТЬСЯ</vt:lpstr>
      <vt:lpstr>АКАДЕМІЧНА ДОБРОЧЕСНІСТЬ  ЗАБЕЗПЕЧУЄТЬСЯ</vt:lpstr>
      <vt:lpstr>Слайд 13</vt:lpstr>
      <vt:lpstr>КРИТЕРІЇ, ПРАВИЛА І ПРОЦЕДУРИ  ОЦІНЮВАННЯ ЗДОБУВАЧІВ ОСВІТИ</vt:lpstr>
      <vt:lpstr>КРИТЕРІЇ, ПРАВИЛА І ПРОЦЕДУРИ ОЦІНЮВАННЯ  ПЕДАГОГІЧНОЇ ДІЯЛЬНОСТІ ПЕДАГОГІЧНИХ ПРАЦІВНИКІВ</vt:lpstr>
      <vt:lpstr>КРИТЕРІЇ, ПРАВИЛА ТА ПРОЦЕДУРИ ОЦІНЮВАННЯ УПРАВЛІНСЬКОЇ ДІЯЛЬНОСТІ  КЕРІВНИХ ПРАЦІВНИКІВ</vt:lpstr>
      <vt:lpstr>ЗАКЛЮЧНІ ПОЛОЖЕННЯ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школа йосипівська</cp:lastModifiedBy>
  <cp:revision>5</cp:revision>
  <dcterms:created xsi:type="dcterms:W3CDTF">2021-10-27T17:03:10Z</dcterms:created>
  <dcterms:modified xsi:type="dcterms:W3CDTF">2022-01-10T10:07:13Z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2021-04-16T00:00:00Z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2021-10-27T00:00:00Z</vt:filetime>
  </property>
</Properties>
</file>