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4" r:id="rId35"/>
    <p:sldId id="292" r:id="rId36"/>
    <p:sldId id="293" r:id="rId3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869" autoAdjust="0"/>
  </p:normalViewPr>
  <p:slideViewPr>
    <p:cSldViewPr>
      <p:cViewPr>
        <p:scale>
          <a:sx n="70" d="100"/>
          <a:sy n="70" d="100"/>
        </p:scale>
        <p:origin x="-135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6;&#1110;&#1072;&#1075;&#1088;&#1072;&#1084;&#1080;\&#1092;&#1086;&#1088;&#1084;&#1091;&#1083;&#1072;%20&#1075;&#1086;&#1090;&#1086;&#1074;&#1072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76;&#1110;&#1072;&#1075;&#1088;&#1072;&#1084;&#1080;\&#1092;&#1086;&#1088;&#1084;&#1091;&#1083;&#1072;%20&#1075;&#1086;&#1090;&#1086;&#1074;&#1072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6;&#1110;&#1072;&#1075;&#1088;&#1072;&#1084;&#1080;\&#1092;&#1086;&#1088;&#1084;&#1091;&#1083;&#1072;%20&#1075;&#1086;&#1090;&#1086;&#107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title>
      <c:tx>
        <c:rich>
          <a:bodyPr/>
          <a:lstStyle/>
          <a:p>
            <a:pPr>
              <a:defRPr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800" baseline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aseline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800" baseline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aseline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2800" baseline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aseline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baseline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sz="2800" baseline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української літератури</a:t>
            </a:r>
          </a:p>
          <a:p>
            <a:pPr>
              <a:defRPr/>
            </a:pPr>
            <a:r>
              <a:rPr lang="ru-RU" sz="2800" baseline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2018-2019 </a:t>
            </a:r>
            <a:r>
              <a:rPr lang="ru-RU" sz="2800" baseline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ru-RU" sz="2800" baseline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571194225721792"/>
          <c:y val="1.47317023522459E-3"/>
        </c:manualLayout>
      </c:layout>
      <c:overlay val="1"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8143044619422637E-2"/>
          <c:y val="0.18439081137223851"/>
          <c:w val="0.83611111111111114"/>
          <c:h val="0.7536727734469600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/>
                      <a:t>0%</a:t>
                    </a: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sz="2000">
                        <a:latin typeface="Times New Roman" pitchFamily="18" charset="0"/>
                        <a:cs typeface="Times New Roman" pitchFamily="18" charset="0"/>
                      </a:rPr>
                      <a:t>19</a:t>
                    </a:r>
                    <a:r>
                      <a:rPr lang="en-US" sz="200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uk-UA" sz="2000">
                        <a:latin typeface="Times New Roman" pitchFamily="18" charset="0"/>
                        <a:cs typeface="Times New Roman" pitchFamily="18" charset="0"/>
                      </a:rPr>
                      <a:t>38</a:t>
                    </a:r>
                    <a:r>
                      <a:rPr lang="en-US" sz="200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dLblPos val="ctr"/>
              <c:showVal val="1"/>
            </c:dLbl>
            <c:dLbl>
              <c:idx val="3"/>
              <c:layout>
                <c:manualLayout>
                  <c:x val="0.23857774684241825"/>
                  <c:y val="7.995235009588892E-3"/>
                </c:manualLayout>
              </c:layout>
              <c:tx>
                <c:rich>
                  <a:bodyPr/>
                  <a:lstStyle/>
                  <a:p>
                    <a:r>
                      <a:rPr lang="uk-UA" sz="2400">
                        <a:latin typeface="Times New Roman" pitchFamily="18" charset="0"/>
                        <a:cs typeface="Times New Roman" pitchFamily="18" charset="0"/>
                      </a:rPr>
                      <a:t>43</a:t>
                    </a:r>
                    <a:r>
                      <a:rPr lang="en-US" sz="2400"/>
                      <a:t>%</a:t>
                    </a:r>
                  </a:p>
                </c:rich>
              </c:tx>
              <c:dLblPos val="bestFit"/>
              <c:showVal val="1"/>
            </c:dLbl>
            <c:dLblPos val="ctr"/>
            <c:showVal val="1"/>
            <c:showLeaderLines val="1"/>
          </c:dLbls>
          <c:cat>
            <c:strRef>
              <c:f>Лист1!$G$1:$J$1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Лист1!$G$3:$J$3</c:f>
              <c:numCache>
                <c:formatCode>0%</c:formatCode>
                <c:ptCount val="4"/>
                <c:pt idx="0">
                  <c:v>0</c:v>
                </c:pt>
                <c:pt idx="1">
                  <c:v>0.18446601941747584</c:v>
                </c:pt>
                <c:pt idx="2">
                  <c:v>0.36893203883495157</c:v>
                </c:pt>
                <c:pt idx="3">
                  <c:v>0.44660194174757295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.34935586176727945"/>
          <c:y val="0.85725384328577503"/>
          <c:w val="0.37906605424321965"/>
          <c:h val="0.1260794876173065"/>
        </c:manualLayout>
      </c:layout>
      <c:txPr>
        <a:bodyPr/>
        <a:lstStyle/>
        <a:p>
          <a:pPr>
            <a:defRPr sz="1570" baseline="0"/>
          </a:pPr>
          <a:endParaRPr lang="uk-UA"/>
        </a:p>
      </c:txPr>
    </c:legend>
    <c:plotVisOnly val="1"/>
    <c:dispBlanksAs val="zero"/>
  </c:chart>
  <c:spPr>
    <a:solidFill>
      <a:schemeClr val="accent1">
        <a:lumMod val="40000"/>
        <a:lumOff val="60000"/>
      </a:scheme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800" baseline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aseline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800" baseline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aseline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2800" baseline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aseline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baseline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aseline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зарубіжної</a:t>
            </a:r>
            <a:r>
              <a:rPr lang="uk-UA" sz="2800" baseline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літератури</a:t>
            </a:r>
          </a:p>
          <a:p>
            <a:pPr>
              <a:defRPr/>
            </a:pPr>
            <a:r>
              <a:rPr lang="ru-RU" sz="2800" baseline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2018-2019 </a:t>
            </a:r>
            <a:r>
              <a:rPr lang="ru-RU" sz="2800" baseline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ru-RU" sz="2800" baseline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626750385483584"/>
          <c:y val="3.3250207813798841E-3"/>
        </c:manualLayout>
      </c:layout>
      <c:overlay val="1"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1476390036880744E-2"/>
          <c:y val="0.16957605985037413"/>
          <c:w val="0.83611111111111114"/>
          <c:h val="0.75367277344696004"/>
        </c:manualLayout>
      </c:layout>
      <c:pie3DChart>
        <c:varyColors val="1"/>
        <c:ser>
          <c:idx val="0"/>
          <c:order val="0"/>
          <c:explosion val="21"/>
          <c:dLbls>
            <c:dLbl>
              <c:idx val="0"/>
              <c:layout>
                <c:manualLayout>
                  <c:x val="-2.9167213473315846E-2"/>
                  <c:y val="0.10751299322149216"/>
                </c:manualLayout>
              </c:layout>
              <c:tx>
                <c:rich>
                  <a:bodyPr/>
                  <a:lstStyle/>
                  <a:p>
                    <a:r>
                      <a:rPr lang="en-US" sz="2400" baseline="0" dirty="0"/>
                      <a:t>0%</a:t>
                    </a:r>
                    <a:endParaRPr lang="en-US" sz="2400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0.15516655730533674"/>
                  <c:y val="6.1188985300231175E-2"/>
                </c:manualLayout>
              </c:layout>
              <c:tx>
                <c:rich>
                  <a:bodyPr/>
                  <a:lstStyle/>
                  <a:p>
                    <a:r>
                      <a:rPr lang="uk-UA" sz="3200" baseline="0" dirty="0">
                        <a:latin typeface="Times New Roman" pitchFamily="18" charset="0"/>
                        <a:cs typeface="Times New Roman" pitchFamily="18" charset="0"/>
                      </a:rPr>
                      <a:t>18</a:t>
                    </a:r>
                    <a:r>
                      <a:rPr lang="en-US" sz="3200" baseline="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32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2740" baseline="0"/>
                    </a:pPr>
                    <a:r>
                      <a:rPr lang="uk-UA" sz="3200" baseline="0" dirty="0">
                        <a:latin typeface="Times New Roman" pitchFamily="18" charset="0"/>
                        <a:cs typeface="Times New Roman" pitchFamily="18" charset="0"/>
                      </a:rPr>
                      <a:t>37</a:t>
                    </a:r>
                    <a:r>
                      <a:rPr lang="en-US" sz="3200" baseline="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dLblPos val="ctr"/>
              <c:showVal val="1"/>
            </c:dLbl>
            <c:dLbl>
              <c:idx val="3"/>
              <c:layout>
                <c:manualLayout>
                  <c:x val="0.23857774684241825"/>
                  <c:y val="7.9952350095888903E-3"/>
                </c:manualLayout>
              </c:layout>
              <c:tx>
                <c:rich>
                  <a:bodyPr/>
                  <a:lstStyle/>
                  <a:p>
                    <a:r>
                      <a:rPr lang="uk-UA" sz="3600" baseline="0" dirty="0">
                        <a:latin typeface="Times New Roman" pitchFamily="18" charset="0"/>
                        <a:cs typeface="Times New Roman" pitchFamily="18" charset="0"/>
                      </a:rPr>
                      <a:t>45</a:t>
                    </a:r>
                    <a:r>
                      <a:rPr lang="en-US" sz="3600" baseline="0" dirty="0"/>
                      <a:t>%</a:t>
                    </a:r>
                    <a:endParaRPr lang="en-US" sz="3600" dirty="0"/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130" baseline="0"/>
                </a:pPr>
                <a:endParaRPr lang="uk-UA"/>
              </a:p>
            </c:txPr>
            <c:dLblPos val="ctr"/>
            <c:showVal val="1"/>
            <c:showLeaderLines val="1"/>
          </c:dLbls>
          <c:cat>
            <c:strRef>
              <c:f>Лист1!$G$1:$J$1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Лист1!$G$3:$J$3</c:f>
              <c:numCache>
                <c:formatCode>0%</c:formatCode>
                <c:ptCount val="4"/>
                <c:pt idx="0">
                  <c:v>0</c:v>
                </c:pt>
                <c:pt idx="1">
                  <c:v>0.18446601941747584</c:v>
                </c:pt>
                <c:pt idx="2">
                  <c:v>0.36893203883495157</c:v>
                </c:pt>
                <c:pt idx="3">
                  <c:v>0.44660194174757284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550" baseline="0"/>
          </a:pPr>
          <a:endParaRPr lang="uk-UA"/>
        </a:p>
      </c:txPr>
    </c:legend>
    <c:plotVisOnly val="1"/>
    <c:dispBlanksAs val="zero"/>
  </c:chart>
  <c:spPr>
    <a:solidFill>
      <a:sysClr val="window" lastClr="FFFFFF"/>
    </a:solidFill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cat>
            <c:strRef>
              <c:f>Аркуш1!$A$1:$A$2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Аркуш1!$B$1:$B$2</c:f>
              <c:numCache>
                <c:formatCode>General</c:formatCode>
                <c:ptCount val="2"/>
                <c:pt idx="0">
                  <c:v>8.7000000000000011</c:v>
                </c:pt>
                <c:pt idx="1">
                  <c:v>9.3000000000000007</c:v>
                </c:pt>
              </c:numCache>
            </c:numRef>
          </c:val>
        </c:ser>
        <c:dLbls/>
        <c:shape val="cone"/>
        <c:axId val="81696640"/>
        <c:axId val="81698176"/>
        <c:axId val="0"/>
      </c:bar3DChart>
      <c:catAx>
        <c:axId val="81696640"/>
        <c:scaling>
          <c:orientation val="minMax"/>
        </c:scaling>
        <c:axPos val="b"/>
        <c:tickLblPos val="nextTo"/>
        <c:crossAx val="81698176"/>
        <c:crosses val="autoZero"/>
        <c:auto val="1"/>
        <c:lblAlgn val="ctr"/>
        <c:lblOffset val="100"/>
      </c:catAx>
      <c:valAx>
        <c:axId val="81698176"/>
        <c:scaling>
          <c:orientation val="minMax"/>
        </c:scaling>
        <c:axPos val="l"/>
        <c:majorGridlines/>
        <c:numFmt formatCode="General" sourceLinked="1"/>
        <c:tickLblPos val="nextTo"/>
        <c:crossAx val="81696640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кут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кут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кут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Округлений прямокут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Округлений прямокут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кут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кут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кут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кут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17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1872F-D759-4EA6-9305-75BDBE0E2BE3}" type="datetimeFigureOut">
              <a:rPr lang="uk-UA">
                <a:solidFill>
                  <a:srgbClr val="438086"/>
                </a:solidFill>
              </a:rPr>
              <a:pPr>
                <a:defRPr/>
              </a:pPr>
              <a:t>11.08.2020</a:t>
            </a:fld>
            <a:endParaRPr lang="uk-UA">
              <a:solidFill>
                <a:srgbClr val="438086"/>
              </a:solidFill>
            </a:endParaRPr>
          </a:p>
        </p:txBody>
      </p:sp>
      <p:sp>
        <p:nvSpPr>
          <p:cNvPr id="18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438086"/>
              </a:solidFill>
            </a:endParaRPr>
          </a:p>
        </p:txBody>
      </p:sp>
      <p:sp>
        <p:nvSpPr>
          <p:cNvPr id="1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34E503B-11E8-4990-83FB-04736FCD13FD}" type="slidenum">
              <a:rPr lang="uk-U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225476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AB0F-993F-4968-9B37-2B20B9ADACA9}" type="datetimeFigureOut">
              <a:rPr lang="uk-UA">
                <a:solidFill>
                  <a:srgbClr val="438086"/>
                </a:solidFill>
              </a:rPr>
              <a:pPr>
                <a:defRPr/>
              </a:pPr>
              <a:t>11.08.2020</a:t>
            </a:fld>
            <a:endParaRPr lang="uk-UA">
              <a:solidFill>
                <a:srgbClr val="438086"/>
              </a:solidFill>
            </a:endParaRPr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438086"/>
              </a:solidFill>
            </a:endParaRPr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FEA01-FD69-494D-B7E6-E52D75D8A73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27886622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0E85F-FF05-4AD9-A372-FA5955074390}" type="datetimeFigureOut">
              <a:rPr lang="uk-UA">
                <a:solidFill>
                  <a:srgbClr val="438086"/>
                </a:solidFill>
              </a:rPr>
              <a:pPr>
                <a:defRPr/>
              </a:pPr>
              <a:t>11.08.2020</a:t>
            </a:fld>
            <a:endParaRPr lang="uk-UA">
              <a:solidFill>
                <a:srgbClr val="438086"/>
              </a:solidFill>
            </a:endParaRPr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438086"/>
              </a:solidFill>
            </a:endParaRPr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A8EF4-EBE0-4CD7-94C2-E4DF58CA9D9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87900677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BB924-4C25-4A53-AD2A-30F453D5EE4B}" type="datetimeFigureOut">
              <a:rPr lang="uk-UA">
                <a:solidFill>
                  <a:srgbClr val="438086"/>
                </a:solidFill>
              </a:rPr>
              <a:pPr>
                <a:defRPr/>
              </a:pPr>
              <a:t>11.08.2020</a:t>
            </a:fld>
            <a:endParaRPr lang="uk-UA">
              <a:solidFill>
                <a:srgbClr val="438086"/>
              </a:solidFill>
            </a:endParaRPr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438086"/>
              </a:solidFill>
            </a:endParaRPr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C283-3DBB-43E8-B6DC-0008967CD38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5619482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CE3CC-E8BE-4329-AB11-3B880E9398D2}" type="datetimeFigureOut">
              <a:rPr lang="uk-UA">
                <a:solidFill>
                  <a:srgbClr val="438086"/>
                </a:solidFill>
              </a:rPr>
              <a:pPr>
                <a:defRPr/>
              </a:pPr>
              <a:t>11.08.2020</a:t>
            </a:fld>
            <a:endParaRPr lang="uk-UA">
              <a:solidFill>
                <a:srgbClr val="438086"/>
              </a:solidFill>
            </a:endParaRPr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438086"/>
              </a:solidFill>
            </a:endParaRPr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5D26B-5C4D-4024-9C12-A4A7F87F52F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06046475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52ADE-A287-4A97-B9D8-7DDC7D267634}" type="datetimeFigureOut">
              <a:rPr lang="uk-UA">
                <a:solidFill>
                  <a:srgbClr val="438086"/>
                </a:solidFill>
              </a:rPr>
              <a:pPr>
                <a:defRPr/>
              </a:pPr>
              <a:t>11.08.2020</a:t>
            </a:fld>
            <a:endParaRPr lang="uk-UA">
              <a:solidFill>
                <a:srgbClr val="438086"/>
              </a:solidFill>
            </a:endParaRPr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438086"/>
              </a:solidFill>
            </a:endParaRPr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3DEC4-0335-4B95-9B17-B7A4D702792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73807766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5D4D8C-64F6-4D45-BFE4-064A7B2E733E}" type="datetimeFigureOut">
              <a:rPr lang="uk-UA">
                <a:solidFill>
                  <a:srgbClr val="438086"/>
                </a:solidFill>
              </a:rPr>
              <a:pPr>
                <a:defRPr/>
              </a:pPr>
              <a:t>11.08.2020</a:t>
            </a:fld>
            <a:endParaRPr lang="uk-UA">
              <a:solidFill>
                <a:srgbClr val="438086"/>
              </a:solidFill>
            </a:endParaRPr>
          </a:p>
        </p:txBody>
      </p:sp>
      <p:sp>
        <p:nvSpPr>
          <p:cNvPr id="8" name="Місце для номера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870BA6-2597-496E-AA1C-D1B3E4B9A76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9" name="Місце для нижнього колонтитула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18340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0C57E-F6DA-4AB0-B8BA-4F81A2501616}" type="datetimeFigureOut">
              <a:rPr lang="uk-UA">
                <a:solidFill>
                  <a:srgbClr val="438086"/>
                </a:solidFill>
              </a:rPr>
              <a:pPr>
                <a:defRPr/>
              </a:pPr>
              <a:t>11.08.2020</a:t>
            </a:fld>
            <a:endParaRPr lang="uk-UA">
              <a:solidFill>
                <a:srgbClr val="438086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438086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67B5-6E5C-458E-8209-17D8B40047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11715157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734CA-E1FF-4C61-9DF3-99926BFFA001}" type="datetimeFigureOut">
              <a:rPr lang="uk-UA">
                <a:solidFill>
                  <a:srgbClr val="438086"/>
                </a:solidFill>
              </a:rPr>
              <a:pPr>
                <a:defRPr/>
              </a:pPr>
              <a:t>11.08.2020</a:t>
            </a:fld>
            <a:endParaRPr lang="uk-UA">
              <a:solidFill>
                <a:srgbClr val="438086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438086"/>
              </a:solidFill>
            </a:endParaRPr>
          </a:p>
        </p:txBody>
      </p:sp>
      <p:sp>
        <p:nvSpPr>
          <p:cNvPr id="4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59784-2DFF-44B3-B7FC-9CE17D10DF8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79352614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07684-4C9D-4384-9D5D-6FCD93A43FDD}" type="datetimeFigureOut">
              <a:rPr lang="uk-UA">
                <a:solidFill>
                  <a:srgbClr val="438086"/>
                </a:solidFill>
              </a:rPr>
              <a:pPr>
                <a:defRPr/>
              </a:pPr>
              <a:t>11.08.2020</a:t>
            </a:fld>
            <a:endParaRPr lang="uk-UA">
              <a:solidFill>
                <a:srgbClr val="438086"/>
              </a:solidFill>
            </a:endParaRPr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438086"/>
              </a:solidFill>
            </a:endParaRPr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279F-30F2-4537-8FCF-E08429626D0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84630410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4FE12-990D-4C7D-993E-435E298FA22B}" type="datetimeFigureOut">
              <a:rPr lang="uk-UA">
                <a:solidFill>
                  <a:srgbClr val="438086"/>
                </a:solidFill>
              </a:rPr>
              <a:pPr>
                <a:defRPr/>
              </a:pPr>
              <a:t>11.08.2020</a:t>
            </a:fld>
            <a:endParaRPr lang="uk-UA">
              <a:solidFill>
                <a:srgbClr val="438086"/>
              </a:solidFill>
            </a:endParaRPr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438086"/>
              </a:solidFill>
            </a:endParaRPr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7D50-0468-4DF0-99B3-CB4DE9C6F71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98577780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кут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кут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кут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кут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Округлений прямокут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Округлений прямокут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кут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кут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кут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кут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кут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кут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759" name="Місце для заголовка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  <a:endParaRPr lang="en-US" altLang="uk-UA" smtClean="0"/>
          </a:p>
        </p:txBody>
      </p:sp>
      <p:sp>
        <p:nvSpPr>
          <p:cNvPr id="31760" name="Місце для тексту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  <a:endParaRPr lang="en-US" altLang="uk-UA" smtClean="0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5C0AE8-E9B3-43C7-8638-64EC00B891F3}" type="datetimeFigureOut">
              <a:rPr lang="uk-UA">
                <a:solidFill>
                  <a:srgbClr val="438086"/>
                </a:solidFill>
              </a:rPr>
              <a:pPr>
                <a:defRPr/>
              </a:pPr>
              <a:t>11.08.2020</a:t>
            </a:fld>
            <a:endParaRPr lang="uk-UA">
              <a:solidFill>
                <a:srgbClr val="438086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>
              <a:solidFill>
                <a:srgbClr val="438086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0BB507-C920-41F7-A542-F3796177D0F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1557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500062" y="547255"/>
            <a:ext cx="83581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srgbClr val="FFC000"/>
                </a:solidFill>
                <a:latin typeface="Times New Roman" pitchFamily="18" charset="0"/>
              </a:rPr>
              <a:t>Моніторинг навчальних досягнень учнів з предметів за  2018-20</a:t>
            </a:r>
            <a:r>
              <a:rPr lang="en-US" altLang="uk-UA" sz="4000" b="1">
                <a:solidFill>
                  <a:srgbClr val="FFC000"/>
                </a:solidFill>
                <a:latin typeface="Times New Roman" pitchFamily="18" charset="0"/>
              </a:rPr>
              <a:t>1</a:t>
            </a:r>
            <a:r>
              <a:rPr lang="uk-UA" altLang="uk-UA" sz="4000" b="1">
                <a:solidFill>
                  <a:srgbClr val="FFC000"/>
                </a:solidFill>
                <a:latin typeface="Times New Roman" pitchFamily="18" charset="0"/>
              </a:rPr>
              <a:t>9 н. р.</a:t>
            </a:r>
            <a:r>
              <a:rPr lang="ru-RU" altLang="uk-UA" sz="4000" b="1">
                <a:solidFill>
                  <a:srgbClr val="FFC000"/>
                </a:solidFill>
                <a:latin typeface="Times New Roman" pitchFamily="18" charset="0"/>
              </a:rPr>
              <a:t/>
            </a:r>
            <a:br>
              <a:rPr lang="ru-RU" altLang="uk-UA" sz="4000" b="1">
                <a:solidFill>
                  <a:srgbClr val="FFC000"/>
                </a:solidFill>
                <a:latin typeface="Times New Roman" pitchFamily="18" charset="0"/>
              </a:rPr>
            </a:br>
            <a:endParaRPr lang="ru-RU" altLang="uk-UA" sz="4000" b="1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438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3405" y="0"/>
            <a:ext cx="940427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233" y="0"/>
            <a:ext cx="92764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170365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2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49993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233" y="0"/>
            <a:ext cx="92764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30954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2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097329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925" y="0"/>
            <a:ext cx="92918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09130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2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613847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233" y="0"/>
            <a:ext cx="92764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0977170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2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1754822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2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0516695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966"/>
            <a:ext cx="9144000" cy="676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9766167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234" y="0"/>
            <a:ext cx="9318753" cy="68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5024914"/>
      </p:ext>
    </p:extLst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233" y="0"/>
            <a:ext cx="92764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1491517"/>
      </p:ext>
    </p:extLst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233" y="0"/>
            <a:ext cx="92764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6283747"/>
      </p:ext>
    </p:extLst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233" y="0"/>
            <a:ext cx="92764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3814345"/>
      </p:ext>
    </p:extLst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233" y="0"/>
            <a:ext cx="92764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184424"/>
      </p:ext>
    </p:extLst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234" y="0"/>
            <a:ext cx="9318753" cy="68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5809237"/>
      </p:ext>
    </p:extLst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233" y="0"/>
            <a:ext cx="92764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3091123"/>
      </p:ext>
    </p:extLst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233" y="0"/>
            <a:ext cx="92764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2515964"/>
      </p:ext>
    </p:extLst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234" y="0"/>
            <a:ext cx="9210233" cy="680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1585058"/>
      </p:ext>
    </p:extLst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233" y="0"/>
            <a:ext cx="92764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5608155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90986996"/>
              </p:ext>
            </p:extLst>
          </p:nvPr>
        </p:nvGraphicFramePr>
        <p:xfrm>
          <a:off x="-8206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29484783"/>
      </p:ext>
    </p:extLst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233" y="0"/>
            <a:ext cx="92764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0719164"/>
      </p:ext>
    </p:extLst>
  </p:cSld>
  <p:clrMapOvr>
    <a:masterClrMapping/>
  </p:clrMapOvr>
  <p:transition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233" y="0"/>
            <a:ext cx="92764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4260546"/>
      </p:ext>
    </p:extLst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966"/>
            <a:ext cx="9210234" cy="680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9869891"/>
      </p:ext>
    </p:extLst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112" y="-29166"/>
            <a:ext cx="92651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3351056"/>
      </p:ext>
    </p:extLst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24" name="TextBox 2"/>
          <p:cNvSpPr txBox="1">
            <a:spLocks noChangeArrowheads="1"/>
          </p:cNvSpPr>
          <p:nvPr/>
        </p:nvSpPr>
        <p:spPr bwMode="auto">
          <a:xfrm>
            <a:off x="500063" y="0"/>
            <a:ext cx="7632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uk-UA" sz="2800" b="1" dirty="0">
                <a:solidFill>
                  <a:srgbClr val="C00000"/>
                </a:solidFill>
                <a:latin typeface="Georgia" pitchFamily="18" charset="0"/>
              </a:rPr>
              <a:t>Середній бал по школі </a:t>
            </a:r>
            <a:r>
              <a:rPr lang="uk-UA" altLang="uk-UA" sz="2800" b="1" dirty="0">
                <a:solidFill>
                  <a:srgbClr val="7030A0"/>
                </a:solidFill>
                <a:latin typeface="Georgia" pitchFamily="18" charset="0"/>
              </a:rPr>
              <a:t>– </a:t>
            </a:r>
            <a:r>
              <a:rPr lang="uk-UA" altLang="uk-UA" sz="28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9,2</a:t>
            </a:r>
            <a:endParaRPr lang="ru-RU" altLang="uk-UA" sz="28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я 1"/>
          <p:cNvGraphicFramePr>
            <a:graphicFrameLocks noGrp="1"/>
          </p:cNvGraphicFramePr>
          <p:nvPr/>
        </p:nvGraphicFramePr>
        <p:xfrm>
          <a:off x="642938" y="571500"/>
          <a:ext cx="8072494" cy="6072231"/>
        </p:xfrm>
        <a:graphic>
          <a:graphicData uri="http://schemas.openxmlformats.org/drawingml/2006/table">
            <a:tbl>
              <a:tblPr/>
              <a:tblGrid>
                <a:gridCol w="926111"/>
                <a:gridCol w="5107194"/>
                <a:gridCol w="2039189"/>
              </a:tblGrid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з/п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середній бал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Українська мова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Українська література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Зарубіжна література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Англійська мова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Алгебра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Геометрія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Інформатика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Географія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Художня культура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Біологія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Природознавство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Хімія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Історія України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Всесвітня історія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Правознавство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Християнська етика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Музичне мистецтво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Фізична культура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Основи здоров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Образотворче мистецтво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Трудове навчання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Людина і світ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Астрономія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Екологія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Захист Вітчизни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Початкова військова підготовка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Технології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Мистецтво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Громадянська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2" marR="3958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35554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04663"/>
            <a:ext cx="5306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ередній</a:t>
            </a: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 по школі – 9,2</a:t>
            </a:r>
            <a:endParaRPr lang="uk-U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8178888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4444193"/>
      </p:ext>
    </p:extLst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іаграма 5"/>
          <p:cNvGraphicFramePr/>
          <p:nvPr/>
        </p:nvGraphicFramePr>
        <p:xfrm>
          <a:off x="0" y="1428736"/>
          <a:ext cx="8715404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1472" y="357166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Коливання середнього балу навчальних досягнень учнів по школі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1777069957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06301208"/>
              </p:ext>
            </p:extLst>
          </p:nvPr>
        </p:nvGraphicFramePr>
        <p:xfrm>
          <a:off x="29019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994687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966"/>
            <a:ext cx="9144000" cy="676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62216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966"/>
            <a:ext cx="9144000" cy="676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80328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691260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233" y="0"/>
            <a:ext cx="92764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19325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2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58060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іська">
  <a:themeElements>
    <a:clrScheme name="Міська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Міська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ісь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229</Words>
  <Application>Microsoft Office PowerPoint</Application>
  <PresentationFormat>Экран (4:3)</PresentationFormat>
  <Paragraphs>115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Міська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Користувач Windows</cp:lastModifiedBy>
  <cp:revision>20</cp:revision>
  <dcterms:created xsi:type="dcterms:W3CDTF">2019-06-11T14:28:49Z</dcterms:created>
  <dcterms:modified xsi:type="dcterms:W3CDTF">2020-08-11T11:08:45Z</dcterms:modified>
</cp:coreProperties>
</file>