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8"/>
  </p:notesMasterIdLst>
  <p:sldIdLst>
    <p:sldId id="298" r:id="rId2"/>
    <p:sldId id="257" r:id="rId3"/>
    <p:sldId id="258" r:id="rId4"/>
    <p:sldId id="295" r:id="rId5"/>
    <p:sldId id="284" r:id="rId6"/>
    <p:sldId id="293" r:id="rId7"/>
    <p:sldId id="259" r:id="rId8"/>
    <p:sldId id="303" r:id="rId9"/>
    <p:sldId id="274" r:id="rId10"/>
    <p:sldId id="263" r:id="rId11"/>
    <p:sldId id="306" r:id="rId12"/>
    <p:sldId id="267" r:id="rId13"/>
    <p:sldId id="290" r:id="rId14"/>
    <p:sldId id="291" r:id="rId15"/>
    <p:sldId id="276" r:id="rId16"/>
    <p:sldId id="305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4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49B22-95BE-4B52-972E-D278330D0021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C5553-709B-4C9C-A3DC-3AC03E3E9D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69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90A66AE-81F5-474A-B74B-EE41E9320F19}" type="datetimeFigureOut">
              <a:rPr lang="uk-UA" smtClean="0"/>
              <a:t>08.02.2017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712968" cy="1648544"/>
          </a:xfrm>
        </p:spPr>
        <p:txBody>
          <a:bodyPr/>
          <a:lstStyle/>
          <a:p>
            <a:pPr algn="r"/>
            <a:r>
              <a:rPr lang="uk-UA" sz="3600" dirty="0" smtClean="0">
                <a:solidFill>
                  <a:srgbClr val="FFC000"/>
                </a:solidFill>
              </a:rPr>
              <a:t>Явтухівський НВК</a:t>
            </a:r>
            <a:br>
              <a:rPr lang="uk-UA" sz="3600" dirty="0" smtClean="0">
                <a:solidFill>
                  <a:srgbClr val="FFC000"/>
                </a:solidFill>
              </a:rPr>
            </a:br>
            <a:r>
              <a:rPr lang="uk-UA" sz="2800" dirty="0" smtClean="0">
                <a:solidFill>
                  <a:srgbClr val="FFC000"/>
                </a:solidFill>
              </a:rPr>
              <a:t>«загальноосвітній навчальний заклад  І-ІІ ступенів – дошкільний навчальний заклад»</a:t>
            </a:r>
            <a:endParaRPr lang="uk-UA" sz="2800" dirty="0">
              <a:solidFill>
                <a:srgbClr val="FFC000"/>
              </a:solidFill>
            </a:endParaRPr>
          </a:p>
        </p:txBody>
      </p:sp>
      <p:pic>
        <p:nvPicPr>
          <p:cNvPr id="17410" name="Picture 2" descr="C:\Users\Учень2\Desktop\презинтація\Антону Михайловичу\фото №1\IMG_20140905_143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657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2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79513" y="260648"/>
            <a:ext cx="8784976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Робота методичних об</a:t>
            </a:r>
            <a:r>
              <a:rPr lang="en-US" sz="4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uk-UA" sz="4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єднань</a:t>
            </a:r>
            <a:endParaRPr lang="uk-UA" sz="4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в закладі працюють три методичних об</a:t>
            </a:r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єднання : </a:t>
            </a:r>
          </a:p>
          <a:p>
            <a:pPr algn="ctr"/>
            <a:r>
              <a:rPr 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- вчителів початкових класів;</a:t>
            </a:r>
          </a:p>
          <a:p>
            <a:pPr algn="ctr"/>
            <a:r>
              <a:rPr lang="uk-UA" sz="2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                - вчителів </a:t>
            </a:r>
            <a:r>
              <a:rPr lang="uk-UA" sz="28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природничо</a:t>
            </a:r>
            <a:r>
              <a:rPr lang="uk-UA" sz="2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– математичного</a:t>
            </a:r>
          </a:p>
          <a:p>
            <a:pPr algn="ctr"/>
            <a:r>
              <a:rPr lang="uk-UA" sz="2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циклу;</a:t>
            </a:r>
          </a:p>
          <a:p>
            <a:pPr algn="ctr"/>
            <a:r>
              <a:rPr 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- вчителів гуманітарного циклу.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87160"/>
            <a:ext cx="264067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979712" y="3246081"/>
            <a:ext cx="69847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rgbClr val="FFFF00"/>
                </a:solidFill>
              </a:rPr>
              <a:t> </a:t>
            </a:r>
            <a:r>
              <a:rPr lang="uk-UA" sz="3600" b="1" i="1" dirty="0">
                <a:solidFill>
                  <a:srgbClr val="FFC000"/>
                </a:solidFill>
              </a:rPr>
              <a:t>Методична </a:t>
            </a:r>
            <a:r>
              <a:rPr lang="uk-UA" sz="3600" b="1" i="1" dirty="0" smtClean="0">
                <a:solidFill>
                  <a:srgbClr val="FFC000"/>
                </a:solidFill>
              </a:rPr>
              <a:t>проблема школи </a:t>
            </a:r>
            <a:r>
              <a:rPr lang="uk-UA" sz="3600" b="1" i="1" dirty="0">
                <a:solidFill>
                  <a:srgbClr val="FFC000"/>
                </a:solidFill>
              </a:rPr>
              <a:t>: </a:t>
            </a:r>
            <a:endParaRPr lang="uk-UA" sz="3600" b="1" i="1" dirty="0" smtClean="0">
              <a:solidFill>
                <a:srgbClr val="FFC000"/>
              </a:solidFill>
            </a:endParaRPr>
          </a:p>
          <a:p>
            <a:pPr lvl="2"/>
            <a:r>
              <a:rPr lang="uk-UA" sz="2400" b="1" i="1" dirty="0" smtClean="0"/>
              <a:t>Робота </a:t>
            </a:r>
            <a:r>
              <a:rPr lang="uk-UA" sz="2400" b="1" i="1" dirty="0"/>
              <a:t>шкільних</a:t>
            </a:r>
          </a:p>
          <a:p>
            <a:pPr lvl="2"/>
            <a:r>
              <a:rPr lang="uk-UA" sz="2400" b="1" i="1" dirty="0" err="1" smtClean="0"/>
              <a:t>методобєднань</a:t>
            </a:r>
            <a:r>
              <a:rPr lang="uk-UA" sz="2400" b="1" i="1" dirty="0" smtClean="0"/>
              <a:t> </a:t>
            </a:r>
            <a:r>
              <a:rPr lang="uk-UA" sz="2400" b="1" i="1" dirty="0"/>
              <a:t>по впровадженню </a:t>
            </a:r>
            <a:r>
              <a:rPr lang="uk-UA" sz="2400" b="1" i="1" dirty="0" smtClean="0"/>
              <a:t>нових прогресивних форм та методів навчально-виховної діяльності </a:t>
            </a:r>
            <a:r>
              <a:rPr lang="uk-UA" sz="2400" b="1" i="1" dirty="0"/>
              <a:t>з метою  </a:t>
            </a:r>
            <a:r>
              <a:rPr lang="uk-UA" sz="2400" b="1" i="1" dirty="0" smtClean="0"/>
              <a:t>формування </a:t>
            </a:r>
            <a:r>
              <a:rPr lang="uk-UA" sz="2400" b="1" i="1" dirty="0"/>
              <a:t>творчої та </a:t>
            </a:r>
            <a:r>
              <a:rPr lang="uk-UA" sz="2400" b="1" i="1" dirty="0" err="1"/>
              <a:t>життєвокомпетентної</a:t>
            </a:r>
            <a:r>
              <a:rPr lang="uk-UA" sz="2400" b="1" i="1" dirty="0"/>
              <a:t> </a:t>
            </a:r>
            <a:r>
              <a:rPr lang="uk-UA" sz="2400" b="1" i="1" dirty="0" smtClean="0"/>
              <a:t>особистості. 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27244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323528" y="2420889"/>
            <a:ext cx="6552728" cy="4027842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  <a:defRPr/>
            </a:pPr>
            <a:r>
              <a:rPr lang="uk-UA" sz="2800" dirty="0" smtClean="0"/>
              <a:t>засідання методичної ради;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uk-UA" sz="2800" dirty="0" smtClean="0"/>
              <a:t>засідання </a:t>
            </a:r>
            <a:r>
              <a:rPr lang="uk-UA" sz="2800" dirty="0"/>
              <a:t>методичних об’єднань;</a:t>
            </a:r>
            <a:endParaRPr lang="ru-RU" sz="2800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uk-UA" sz="2800" dirty="0" err="1"/>
              <a:t>взаємовідвідування</a:t>
            </a:r>
            <a:r>
              <a:rPr lang="uk-UA" sz="2800" dirty="0"/>
              <a:t>  уроків і позакласних форм роботи із школярами;</a:t>
            </a:r>
            <a:endParaRPr lang="ru-RU" sz="2800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uk-UA" sz="2800" dirty="0"/>
              <a:t>творчі </a:t>
            </a:r>
            <a:r>
              <a:rPr lang="uk-UA" sz="2800" dirty="0" smtClean="0"/>
              <a:t>зустрічі                                                   з </a:t>
            </a:r>
            <a:r>
              <a:rPr lang="uk-UA" sz="2800" dirty="0"/>
              <a:t>колегами по фаху;</a:t>
            </a:r>
            <a:endParaRPr lang="ru-RU" sz="2800" dirty="0"/>
          </a:p>
          <a:p>
            <a:pPr marL="18288" indent="0"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3040" y="476672"/>
            <a:ext cx="8640960" cy="2088232"/>
          </a:xfrm>
        </p:spPr>
        <p:txBody>
          <a:bodyPr/>
          <a:lstStyle/>
          <a:p>
            <a:r>
              <a:rPr lang="uk-UA" sz="4800" dirty="0">
                <a:solidFill>
                  <a:srgbClr val="FFFF00"/>
                </a:solidFill>
              </a:rPr>
              <a:t>Основні форми проведення методичної роботи:</a:t>
            </a:r>
            <a:br>
              <a:rPr lang="uk-UA" sz="4800" dirty="0">
                <a:solidFill>
                  <a:srgbClr val="FFFF00"/>
                </a:solidFill>
              </a:rPr>
            </a:br>
            <a:endParaRPr lang="uk-UA" sz="4800" dirty="0">
              <a:solidFill>
                <a:srgbClr val="FFFF00"/>
              </a:solidFill>
            </a:endParaRPr>
          </a:p>
        </p:txBody>
      </p:sp>
      <p:pic>
        <p:nvPicPr>
          <p:cNvPr id="16386" name="Picture 2" descr="C:\Users\Учень2\Desktop\1334208181_s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45024"/>
            <a:ext cx="2972174" cy="28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85169" y="188640"/>
            <a:ext cx="85042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Контингент учнів</a:t>
            </a:r>
            <a:endParaRPr lang="uk-UA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267744" y="1450203"/>
            <a:ext cx="3243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2016-2017</a:t>
            </a:r>
            <a:endParaRPr lang="uk-UA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0203"/>
            <a:ext cx="1191273" cy="126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Учень2\Desktop\pervoklassni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00" y="3669130"/>
            <a:ext cx="2420445" cy="284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425480" y="3236259"/>
            <a:ext cx="6246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дошкільна</a:t>
            </a:r>
            <a:r>
              <a:rPr lang="ru-RU" sz="3200" dirty="0"/>
              <a:t> </a:t>
            </a:r>
            <a:r>
              <a:rPr lang="ru-RU" sz="3200" dirty="0" err="1"/>
              <a:t>група</a:t>
            </a:r>
            <a:r>
              <a:rPr lang="ru-RU" sz="3200" dirty="0"/>
              <a:t> – 6</a:t>
            </a:r>
          </a:p>
          <a:p>
            <a:r>
              <a:rPr lang="ru-RU" sz="3200" dirty="0"/>
              <a:t>1-4 </a:t>
            </a:r>
            <a:r>
              <a:rPr lang="ru-RU" sz="3200" dirty="0" err="1"/>
              <a:t>класи</a:t>
            </a:r>
            <a:r>
              <a:rPr lang="ru-RU" sz="3200" dirty="0"/>
              <a:t> – 13</a:t>
            </a:r>
          </a:p>
          <a:p>
            <a:r>
              <a:rPr lang="ru-RU" sz="3200" dirty="0"/>
              <a:t>5-9 </a:t>
            </a:r>
            <a:r>
              <a:rPr lang="ru-RU" sz="3200" dirty="0" err="1"/>
              <a:t>класи</a:t>
            </a:r>
            <a:r>
              <a:rPr lang="ru-RU" sz="3200" dirty="0"/>
              <a:t> – 20</a:t>
            </a:r>
          </a:p>
          <a:p>
            <a:r>
              <a:rPr lang="ru-RU" sz="3200" dirty="0" err="1"/>
              <a:t>учнів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навчаються</a:t>
            </a:r>
            <a:r>
              <a:rPr lang="ru-RU" sz="3200" dirty="0"/>
              <a:t> </a:t>
            </a:r>
          </a:p>
          <a:p>
            <a:r>
              <a:rPr lang="ru-RU" sz="3200" dirty="0"/>
              <a:t>за </a:t>
            </a:r>
            <a:r>
              <a:rPr lang="ru-RU" sz="3200" dirty="0" err="1"/>
              <a:t>індивідуальною</a:t>
            </a:r>
            <a:r>
              <a:rPr lang="ru-RU" sz="3200" dirty="0"/>
              <a:t> формою - 21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68" y="2444461"/>
            <a:ext cx="1908052" cy="193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3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611560" y="1988840"/>
            <a:ext cx="6096000" cy="3657599"/>
          </a:xfrm>
        </p:spPr>
        <p:txBody>
          <a:bodyPr>
            <a:normAutofit lnSpcReduction="10000"/>
          </a:bodyPr>
          <a:lstStyle/>
          <a:p>
            <a:r>
              <a:rPr lang="uk-UA" sz="2800" b="1" dirty="0" smtClean="0"/>
              <a:t>Гурток «Студія образотворчого мистецтва» Керівник гуртка – </a:t>
            </a:r>
            <a:r>
              <a:rPr lang="uk-UA" sz="2800" b="1" dirty="0" err="1" smtClean="0"/>
              <a:t>Завадська</a:t>
            </a:r>
            <a:r>
              <a:rPr lang="uk-UA" sz="2800" b="1" dirty="0" smtClean="0"/>
              <a:t> Галина Михайлівна</a:t>
            </a:r>
          </a:p>
          <a:p>
            <a:r>
              <a:rPr lang="uk-UA" sz="2800" b="1" dirty="0" smtClean="0"/>
              <a:t>Гурток «Різьба по дереву» та туристичний гурток від БДТЮ на базі Явтухівського НВК Керівник гуртка – Яворський Валерій Юрійович</a:t>
            </a:r>
            <a:endParaRPr lang="uk-UA" sz="2800" b="1" dirty="0"/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543800" cy="1202432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Гурткова робота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14" y="764704"/>
            <a:ext cx="2014434" cy="5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5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899592" y="2636912"/>
            <a:ext cx="6096000" cy="3657599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036" y="188640"/>
            <a:ext cx="7543800" cy="1432520"/>
          </a:xfrm>
        </p:spPr>
        <p:txBody>
          <a:bodyPr/>
          <a:lstStyle/>
          <a:p>
            <a:r>
              <a:rPr lang="uk-UA" sz="4400" dirty="0" smtClean="0">
                <a:solidFill>
                  <a:srgbClr val="FFFF00"/>
                </a:solidFill>
              </a:rPr>
              <a:t>Робота гуртка образотворчого мистецтва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Учень2\Desktop\на презентацію\IMG_0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8" y="2050537"/>
            <a:ext cx="3605598" cy="451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Учень2\Desktop\на презентацію\IMG_0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16107"/>
            <a:ext cx="4536504" cy="382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Учень2\Desktop\презинтація\Створити папку (2)\IMG_20161111_124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95870"/>
            <a:ext cx="5400600" cy="40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Учень2\Desktop\презинтація\Створити папку (2)\IMG_20161111_1258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900">
            <a:off x="3228456" y="2040225"/>
            <a:ext cx="5049140" cy="378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Учень2\Desktop\презинтація\Антону Михайловичу\фото №1\20151223_1233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3359">
            <a:off x="808131" y="3016111"/>
            <a:ext cx="3758489" cy="28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65" y="201665"/>
            <a:ext cx="1224136" cy="199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7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001157" y="188640"/>
            <a:ext cx="71416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Діяльність </a:t>
            </a:r>
          </a:p>
          <a:p>
            <a:pPr algn="ctr"/>
            <a:r>
              <a:rPr lang="uk-UA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підготовчої групи</a:t>
            </a:r>
            <a:endParaRPr lang="uk-UA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C:\Users\Учень2\Desktop\на презентацію\IMG_0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976587" cy="29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Учень2\Desktop\на презентацію\IMG_0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45959"/>
            <a:ext cx="3310256" cy="248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Учень2\Desktop\на презентацію\IMG_0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879" y="1758300"/>
            <a:ext cx="3666042" cy="27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Учень2\Desktop\Створити папку\IMG_20161019_124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3" y="3832845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3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373216"/>
            <a:ext cx="7543800" cy="914400"/>
          </a:xfrm>
        </p:spPr>
        <p:txBody>
          <a:bodyPr/>
          <a:lstStyle/>
          <a:p>
            <a:pPr algn="r"/>
            <a:endParaRPr lang="uk-UA" sz="6000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2493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187623" y="1556792"/>
            <a:ext cx="70855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chemeClr val="bg1"/>
                </a:solidFill>
              </a:rPr>
              <a:t>Школа в с. </a:t>
            </a:r>
            <a:r>
              <a:rPr lang="uk-UA" sz="2800" b="1" i="1" dirty="0" err="1">
                <a:solidFill>
                  <a:schemeClr val="bg1"/>
                </a:solidFill>
              </a:rPr>
              <a:t>Явтухи</a:t>
            </a:r>
            <a:r>
              <a:rPr lang="uk-UA" sz="2800" b="1" i="1" dirty="0">
                <a:solidFill>
                  <a:schemeClr val="bg1"/>
                </a:solidFill>
              </a:rPr>
              <a:t> з'явилась у 20-х роках минулого століття і налічувала в той час 600 учнів.  Класи розташовувались у різних приміщеннях на території села.  Так було до 1964 року, коли була введена в експлуатацію нова будівля школи і налічувалось тоді у ній 360 учнів.</a:t>
            </a:r>
          </a:p>
        </p:txBody>
      </p:sp>
    </p:spTree>
    <p:extLst>
      <p:ext uri="{BB962C8B-B14F-4D97-AF65-F5344CB8AC3E}">
        <p14:creationId xmlns:p14="http://schemas.microsoft.com/office/powerpoint/2010/main" val="11373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794836" y="1807140"/>
            <a:ext cx="417706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Матеріально - технічна база складається </a:t>
            </a:r>
          </a:p>
          <a:p>
            <a:r>
              <a:rPr lang="uk-UA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 двох будівель у яких розташовані</a:t>
            </a:r>
          </a:p>
          <a:p>
            <a: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</a:t>
            </a:r>
            <a:r>
              <a:rPr lang="uk-UA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ласи, кабінет інформатики, методичний</a:t>
            </a:r>
          </a:p>
          <a:p>
            <a:r>
              <a:rPr lang="uk-UA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кабінет, кімната </a:t>
            </a:r>
            <a: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дошкільної групи, </a:t>
            </a:r>
            <a:r>
              <a:rPr lang="uk-UA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харчоблок, майстерня</a:t>
            </a:r>
            <a: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бібліотека.</a:t>
            </a:r>
            <a:b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 території школи також знаходяться</a:t>
            </a:r>
            <a:b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спортивний майданчик і </a:t>
            </a:r>
            <a:r>
              <a:rPr lang="uk-UA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навчально-дослідна ділянка</a:t>
            </a:r>
            <a:endParaRPr lang="uk-UA" sz="20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627487" y="175154"/>
            <a:ext cx="78999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Матеріально – технічна </a:t>
            </a:r>
          </a:p>
          <a:p>
            <a:pPr algn="ctr"/>
            <a:r>
              <a:rPr lang="uk-UA" sz="4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база закладу</a:t>
            </a:r>
            <a:endParaRPr lang="uk-UA" sz="4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C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4340" name="Picture 4" descr="C:\Users\Учень2\Desktop\презинтація\Створити папку (2)\IMG_20161111_115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8023"/>
            <a:ext cx="3667044" cy="275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Учень2\Desktop\презинтація\Створити папку (2)\IMG_20161111_114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92" y="3917122"/>
            <a:ext cx="3333793" cy="25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894" y="476672"/>
            <a:ext cx="8486524" cy="1466452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FFFF00"/>
                </a:solidFill>
              </a:rPr>
              <a:t>Харчоблок та майстерня.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200" i="1" dirty="0" smtClean="0"/>
              <a:t>В майстерні відбуваються заняття гуртка </a:t>
            </a:r>
            <a:r>
              <a:rPr lang="uk-UA" sz="3200" i="1" dirty="0" err="1" smtClean="0"/>
              <a:t>різблення</a:t>
            </a:r>
            <a:r>
              <a:rPr lang="uk-UA" sz="3200" i="1" dirty="0" smtClean="0"/>
              <a:t> по дереву.</a:t>
            </a:r>
            <a:endParaRPr lang="uk-UA" sz="3600" dirty="0"/>
          </a:p>
        </p:txBody>
      </p:sp>
      <p:pic>
        <p:nvPicPr>
          <p:cNvPr id="13315" name="Picture 3" descr="C:\Users\Учень2\Desktop\презинтація\Створити папку (2)\IMG_20161111_122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4" y="3710844"/>
            <a:ext cx="3668790" cy="27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Учень2\Desktop\презинтація\Створити папку (2)\IMG_20161111_122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54" y="1943124"/>
            <a:ext cx="2899575" cy="21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43124"/>
            <a:ext cx="3459516" cy="45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8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404665"/>
            <a:ext cx="7906072" cy="1224136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uk-UA" sz="3600" dirty="0" smtClean="0"/>
              <a:t>Кабінет інформатики  </a:t>
            </a:r>
          </a:p>
          <a:p>
            <a:pPr marL="18288" indent="0">
              <a:buNone/>
            </a:pPr>
            <a:r>
              <a:rPr lang="uk-UA" sz="3600" dirty="0" smtClean="0"/>
              <a:t>та приміщення дошкільної групи</a:t>
            </a:r>
            <a:endParaRPr lang="uk-UA" sz="3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uk-UA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</a:b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756025" cy="462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Учень2\Desktop\на презентацію\IMG_0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2" y="1901933"/>
            <a:ext cx="4084542" cy="306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15" y="2492896"/>
            <a:ext cx="3502683" cy="404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543800" cy="864096"/>
          </a:xfrm>
        </p:spPr>
        <p:txBody>
          <a:bodyPr/>
          <a:lstStyle/>
          <a:p>
            <a:r>
              <a:rPr lang="uk-UA" dirty="0" smtClean="0"/>
              <a:t>Спортивний майданчик</a:t>
            </a:r>
            <a:endParaRPr lang="uk-UA" dirty="0"/>
          </a:p>
        </p:txBody>
      </p:sp>
      <p:pic>
        <p:nvPicPr>
          <p:cNvPr id="8194" name="Picture 2" descr="C:\Users\Учень2\Desktop\Створити папку\IMG_20161019_120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6021"/>
            <a:ext cx="7032538" cy="489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Учень2\Desktop\Створити папку\IMG_20161019_120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82" y="1318682"/>
            <a:ext cx="6532258" cy="48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Учень2\Desktop\Створити папку\IMG_20161019_1203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55" y="1446021"/>
            <a:ext cx="6702043" cy="502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6021"/>
            <a:ext cx="5171926" cy="502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Учень2\Desktop\презинтація\Створити папку (2)\IMG_20161019_1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436">
            <a:off x="3049364" y="2000340"/>
            <a:ext cx="5223856" cy="39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683568" y="332656"/>
            <a:ext cx="792088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uk-UA" sz="4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Кадровий склад</a:t>
            </a:r>
          </a:p>
          <a:p>
            <a:pPr algn="r"/>
            <a:r>
              <a:rPr lang="uk-UA" sz="4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педагогічних </a:t>
            </a:r>
          </a:p>
          <a:p>
            <a:pPr algn="r"/>
            <a:r>
              <a:rPr lang="uk-UA" sz="4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працівників</a:t>
            </a:r>
          </a:p>
          <a:p>
            <a:pPr algn="ctr"/>
            <a:endParaRPr lang="uk-UA" sz="3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4098" name="Picture 2" descr="C:\Users\Учень2\Desktop\11350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823"/>
            <a:ext cx="1999773" cy="246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школа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24211" y="2779485"/>
            <a:ext cx="8239593" cy="387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1619672" y="3933056"/>
            <a:ext cx="6048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solidFill>
                  <a:schemeClr val="bg2"/>
                </a:solidFill>
              </a:rPr>
              <a:t>спеціалісти І категорії – 8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solidFill>
                  <a:schemeClr val="bg2"/>
                </a:solidFill>
              </a:rPr>
              <a:t>спеціалісти ІІ категорії – 1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solidFill>
                  <a:schemeClr val="bg2"/>
                </a:solidFill>
              </a:rPr>
              <a:t>спеціалісти - 5</a:t>
            </a:r>
          </a:p>
        </p:txBody>
      </p:sp>
    </p:spTree>
    <p:extLst>
      <p:ext uri="{BB962C8B-B14F-4D97-AF65-F5344CB8AC3E}">
        <p14:creationId xmlns:p14="http://schemas.microsoft.com/office/powerpoint/2010/main" val="16923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251520" y="3129877"/>
            <a:ext cx="6512296" cy="2732586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uk-UA" sz="3200" b="1" i="1" dirty="0" smtClean="0"/>
              <a:t>Впровадження </a:t>
            </a:r>
          </a:p>
          <a:p>
            <a:pPr marL="18288" indent="0" algn="ctr">
              <a:buNone/>
            </a:pPr>
            <a:r>
              <a:rPr lang="uk-UA" sz="3200" b="1" i="1" dirty="0" err="1" smtClean="0"/>
              <a:t>компетентнісно-</a:t>
            </a:r>
            <a:r>
              <a:rPr lang="uk-UA" sz="3200" b="1" i="1" dirty="0" smtClean="0"/>
              <a:t> орієнованого підходу у навчально – виховний процес через застосування сучасних методів навчання та виховання в контексті організації індивідуальної форми навчання.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7543800" cy="1648544"/>
          </a:xfrm>
        </p:spPr>
        <p:txBody>
          <a:bodyPr/>
          <a:lstStyle/>
          <a:p>
            <a:r>
              <a:rPr lang="uk-UA" sz="6000" dirty="0" smtClean="0">
                <a:solidFill>
                  <a:srgbClr val="FFFF00"/>
                </a:solidFill>
              </a:rPr>
              <a:t>Проблема, над якою працює школа:</a:t>
            </a:r>
            <a:endParaRPr lang="uk-UA" sz="60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84784"/>
            <a:ext cx="2088232" cy="207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0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699303" y="60362"/>
            <a:ext cx="5761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Виховна робота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95536" y="1268760"/>
            <a:ext cx="835292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solidFill>
                  <a:srgbClr val="FFFF00"/>
                </a:solidFill>
              </a:rPr>
              <a:t>Виховна проблема, над якою працює колектив:</a:t>
            </a:r>
          </a:p>
          <a:p>
            <a:pPr lvl="3"/>
            <a:r>
              <a:rPr lang="uk-UA" sz="4000" b="1" i="1" dirty="0" smtClean="0"/>
              <a:t>Виховання </a:t>
            </a:r>
            <a:r>
              <a:rPr lang="uk-UA" sz="4000" b="1" i="1" dirty="0"/>
              <a:t>духовної культури особистості та формування в учнів власної світоглядної позиції. </a:t>
            </a:r>
            <a:endParaRPr lang="uk-UA" sz="4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2" y="4931301"/>
            <a:ext cx="1652588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7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">
  <a:themeElements>
    <a:clrScheme name="Базова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1408</TotalTime>
  <Words>324</Words>
  <Application>Microsoft Office PowerPoint</Application>
  <PresentationFormat>Экран (4:3)</PresentationFormat>
  <Paragraphs>52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Palatino Linotype</vt:lpstr>
      <vt:lpstr>Wingdings</vt:lpstr>
      <vt:lpstr>Базова</vt:lpstr>
      <vt:lpstr>Явтухівський НВК «загальноосвітній навчальний заклад  І-ІІ ступенів – дошкільний навчальний заклад»</vt:lpstr>
      <vt:lpstr>Презентация PowerPoint</vt:lpstr>
      <vt:lpstr>Презентация PowerPoint</vt:lpstr>
      <vt:lpstr>Харчоблок та майстерня. В майстерні відбуваються заняття гуртка різблення по дереву.</vt:lpstr>
      <vt:lpstr> </vt:lpstr>
      <vt:lpstr>Спортивний майданчик</vt:lpstr>
      <vt:lpstr>Презентация PowerPoint</vt:lpstr>
      <vt:lpstr>Проблема, над якою працює школа:</vt:lpstr>
      <vt:lpstr>Презентация PowerPoint</vt:lpstr>
      <vt:lpstr>Презентация PowerPoint</vt:lpstr>
      <vt:lpstr>Основні форми проведення методичної роботи: </vt:lpstr>
      <vt:lpstr>Презентация PowerPoint</vt:lpstr>
      <vt:lpstr>Гурткова робота</vt:lpstr>
      <vt:lpstr>Робота гуртка образотворчого мистецтва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RePack by Diakov</cp:lastModifiedBy>
  <cp:revision>121</cp:revision>
  <dcterms:created xsi:type="dcterms:W3CDTF">2010-02-23T11:30:32Z</dcterms:created>
  <dcterms:modified xsi:type="dcterms:W3CDTF">2017-02-08T09:08:02Z</dcterms:modified>
</cp:coreProperties>
</file>