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755C28-EBAC-4F86-919B-428D632D458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504CC5-4EE1-43A6-893D-734E1EA05DDB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E0CF2-364E-470A-AF64-B6D1502702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490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FDB9A-B20E-4AF7-B768-90A8DC3B61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593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64ED7-221A-4E5C-A307-883CB6C64A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555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0538B2-0009-4BC7-837E-B7A24A07A9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155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5C8F4-CD4C-43F3-94C7-A56B527AB4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819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18805-5B20-43C4-9DE1-BC6E0FCB73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817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6D483-A716-4A15-A9E2-0E69942B97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07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16EBA-6B7E-4F9F-9D45-F0D70EE63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670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0B5F6-F9C4-43C4-82C8-E840932B7E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523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C39B0-31D9-413B-B853-770E4C6D45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831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31795-B6F6-4A3C-B5F8-FB9627EF83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0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9CC8D-F97F-4B0F-B0D9-4B40CB9C80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988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60BF0F-F356-4321-94E6-D07D46AE647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7675" y="476250"/>
            <a:ext cx="5400675" cy="665163"/>
          </a:xfrm>
          <a:noFill/>
        </p:spPr>
        <p:txBody>
          <a:bodyPr anchor="ctr"/>
          <a:lstStyle/>
          <a:p>
            <a:r>
              <a:rPr lang="en-US" altLang="ru-RU" sz="4400">
                <a:solidFill>
                  <a:schemeClr val="bg2"/>
                </a:solidFill>
                <a:latin typeface="Tahoma" panose="020B0604030504040204" pitchFamily="34" charset="0"/>
              </a:rPr>
              <a:t/>
            </a:r>
            <a:br>
              <a:rPr lang="en-US" altLang="ru-RU" sz="4400">
                <a:solidFill>
                  <a:schemeClr val="bg2"/>
                </a:solidFill>
                <a:latin typeface="Tahoma" panose="020B0604030504040204" pitchFamily="34" charset="0"/>
              </a:rPr>
            </a:br>
            <a:r>
              <a:rPr lang="en-US" altLang="ru-RU" sz="4400">
                <a:solidFill>
                  <a:schemeClr val="bg2"/>
                </a:solidFill>
                <a:latin typeface="Tahoma" panose="020B0604030504040204" pitchFamily="34" charset="0"/>
              </a:rPr>
              <a:t/>
            </a:r>
            <a:br>
              <a:rPr lang="en-US" altLang="ru-RU" sz="4400">
                <a:solidFill>
                  <a:schemeClr val="bg2"/>
                </a:solidFill>
                <a:latin typeface="Tahoma" panose="020B0604030504040204" pitchFamily="34" charset="0"/>
              </a:rPr>
            </a:br>
            <a:r>
              <a:rPr lang="en-US" altLang="ru-RU" sz="4400">
                <a:solidFill>
                  <a:schemeClr val="bg2"/>
                </a:solidFill>
                <a:latin typeface="Tahoma" panose="020B0604030504040204" pitchFamily="34" charset="0"/>
              </a:rPr>
              <a:t/>
            </a:r>
            <a:br>
              <a:rPr lang="en-US" altLang="ru-RU" sz="4400">
                <a:solidFill>
                  <a:schemeClr val="bg2"/>
                </a:solidFill>
                <a:latin typeface="Tahoma" panose="020B0604030504040204" pitchFamily="34" charset="0"/>
              </a:rPr>
            </a:br>
            <a:r>
              <a:rPr lang="uk-UA" altLang="ru-RU" sz="4400">
                <a:solidFill>
                  <a:schemeClr val="bg2"/>
                </a:solidFill>
                <a:latin typeface="Tahoma" panose="020B0604030504040204" pitchFamily="34" charset="0"/>
              </a:rPr>
              <a:t>ЗОВНІШНЄ НЕЗАЛЕЖНЕ ОЦІНЮВАННЯ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3141663"/>
            <a:ext cx="446405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dirty="0">
                <a:solidFill>
                  <a:schemeClr val="bg2"/>
                </a:solidFill>
              </a:rPr>
              <a:t>Навчання та інструктаж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644900"/>
            <a:ext cx="3097213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541838" y="5432425"/>
            <a:ext cx="63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ru-RU" altLang="ru-RU"/>
              <a:t> </a:t>
            </a:r>
          </a:p>
        </p:txBody>
      </p:sp>
      <p:sp>
        <p:nvSpPr>
          <p:cNvPr id="429076" name="AutoShape 20"/>
          <p:cNvSpPr>
            <a:spLocks noChangeArrowheads="1"/>
          </p:cNvSpPr>
          <p:nvPr/>
        </p:nvSpPr>
        <p:spPr bwMode="auto">
          <a:xfrm>
            <a:off x="250825" y="765175"/>
            <a:ext cx="8713788" cy="50403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2400"/>
              <a:t>У разі виникнення сумнівів стосовно об'єктивності</a:t>
            </a:r>
          </a:p>
          <a:p>
            <a:r>
              <a:rPr lang="uk-UA" altLang="ru-RU" sz="2400"/>
              <a:t>оцінювання </a:t>
            </a:r>
            <a:r>
              <a:rPr lang="uk-UA" altLang="ru-RU" sz="2400" b="1"/>
              <a:t>апеляційна заява щодо результатів ЗНО</a:t>
            </a:r>
            <a:r>
              <a:rPr lang="uk-UA" altLang="ru-RU" sz="2400"/>
              <a:t> </a:t>
            </a:r>
          </a:p>
          <a:p>
            <a:r>
              <a:rPr lang="uk-UA" altLang="ru-RU" sz="2400"/>
              <a:t>подається протягом 3 днів із моменту офіційного </a:t>
            </a:r>
          </a:p>
          <a:p>
            <a:r>
              <a:rPr lang="uk-UA" altLang="ru-RU" sz="2400"/>
              <a:t>оголошення результатів з відповідного предмета на </a:t>
            </a:r>
          </a:p>
          <a:p>
            <a:r>
              <a:rPr lang="uk-UA" altLang="ru-RU" sz="2400"/>
              <a:t>адресу Українського центру оцінювання якості освіти </a:t>
            </a:r>
          </a:p>
          <a:p>
            <a:r>
              <a:rPr lang="uk-UA" altLang="ru-RU" sz="2400"/>
              <a:t>рекомендованим листом.</a:t>
            </a:r>
          </a:p>
          <a:p>
            <a:endParaRPr lang="uk-UA" altLang="ru-RU" sz="2400"/>
          </a:p>
          <a:p>
            <a:r>
              <a:rPr lang="uk-UA" altLang="ru-RU" sz="2400">
                <a:latin typeface="Calibri" panose="020F0502020204030204" pitchFamily="34" charset="0"/>
              </a:rPr>
              <a:t>Зразок заяви буде розміщено на сайті УЦОЯО.</a:t>
            </a:r>
          </a:p>
          <a:p>
            <a:endParaRPr lang="uk-UA" altLang="ru-RU" sz="2400">
              <a:latin typeface="Calibri" panose="020F0502020204030204" pitchFamily="34" charset="0"/>
            </a:endParaRPr>
          </a:p>
          <a:p>
            <a:r>
              <a:rPr lang="uk-UA" altLang="ru-RU" sz="2400"/>
              <a:t>Розгляд заяви здійснюватиметься апеляційною комісією</a:t>
            </a:r>
          </a:p>
          <a:p>
            <a:r>
              <a:rPr lang="uk-UA" altLang="ru-RU" sz="2400"/>
              <a:t>впродовж 10 днів із часу її надходження. Інформацію </a:t>
            </a:r>
          </a:p>
          <a:p>
            <a:r>
              <a:rPr lang="uk-UA" altLang="ru-RU" sz="2400"/>
              <a:t>щодо розгляду буде подано на персональній </a:t>
            </a:r>
          </a:p>
          <a:p>
            <a:r>
              <a:rPr lang="uk-UA" altLang="ru-RU" sz="2400"/>
              <a:t>інформаційній сторінці. </a:t>
            </a:r>
            <a:endParaRPr lang="ru-RU" alt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20725"/>
          </a:xfrm>
        </p:spPr>
        <p:txBody>
          <a:bodyPr/>
          <a:lstStyle/>
          <a:p>
            <a:r>
              <a:rPr lang="uk-UA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ПО РОБОТІ З ТЕСТАМИ</a:t>
            </a:r>
            <a:endParaRPr lang="ru-RU" alt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r>
              <a:rPr lang="uk-UA" altLang="ru-RU" sz="36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Опановуй програмовий матеріал!</a:t>
            </a:r>
          </a:p>
          <a:p>
            <a:r>
              <a:rPr lang="uk-UA" altLang="ru-RU" sz="36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Тренуйся!</a:t>
            </a:r>
          </a:p>
          <a:p>
            <a:r>
              <a:rPr lang="uk-UA" altLang="ru-RU" sz="36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Випробовуй!</a:t>
            </a:r>
          </a:p>
          <a:p>
            <a:r>
              <a:rPr lang="uk-UA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36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Враховуй час!</a:t>
            </a:r>
          </a:p>
          <a:p>
            <a:r>
              <a:rPr lang="uk-UA" altLang="ru-RU" sz="36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Читай завдання до кінця!</a:t>
            </a:r>
            <a:r>
              <a:rPr lang="uk-UA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uk-UA" altLang="ru-RU" sz="36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Відкинь абсурдні варіанти!</a:t>
            </a:r>
          </a:p>
          <a:p>
            <a:r>
              <a:rPr lang="uk-UA" altLang="ru-RU" sz="36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Скорочуй вибір!</a:t>
            </a:r>
            <a:endParaRPr lang="ru-RU" altLang="ru-RU" sz="3600" b="1" i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ru-RU" altLang="ru-RU" sz="3600">
              <a:latin typeface="Times New Roman" panose="02020603050405020304" pitchFamily="18" charset="0"/>
            </a:endParaRPr>
          </a:p>
          <a:p>
            <a:endParaRPr lang="ru-RU" altLang="ru-RU" sz="3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uk-UA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ПО РОБОТІ З ТЕСТАМИ</a:t>
            </a:r>
            <a:endParaRPr lang="ru-RU" alt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949950"/>
          </a:xfrm>
        </p:spPr>
        <p:txBody>
          <a:bodyPr/>
          <a:lstStyle/>
          <a:p>
            <a:r>
              <a:rPr lang="uk-UA" altLang="ru-RU" sz="36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Пропускай!</a:t>
            </a:r>
            <a:r>
              <a:rPr lang="ru-RU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uk-UA" altLang="ru-RU" sz="36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Виключай!</a:t>
            </a:r>
          </a:p>
          <a:p>
            <a:r>
              <a:rPr lang="uk-UA" altLang="ru-RU" sz="36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Думай тільки про поточне завдання!</a:t>
            </a:r>
            <a:r>
              <a:rPr lang="ru-RU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uk-UA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36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Не засмучуйся</a:t>
            </a:r>
            <a:r>
              <a:rPr lang="uk-UA" altLang="ru-RU" sz="3600" u="sng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uk-UA" altLang="ru-RU" sz="36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Заплануй два кола!</a:t>
            </a:r>
            <a:r>
              <a:rPr lang="ru-RU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uk-UA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36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Вгадуй (довірся логіці)!</a:t>
            </a:r>
          </a:p>
          <a:p>
            <a:r>
              <a:rPr lang="uk-UA" altLang="ru-RU" sz="36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заповнюй бланки відповідей!</a:t>
            </a:r>
          </a:p>
          <a:p>
            <a:r>
              <a:rPr lang="uk-UA" altLang="ru-RU" sz="36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Сумлінно вивчай державну мову</a:t>
            </a:r>
            <a:endParaRPr lang="ru-RU" altLang="ru-RU" sz="3600" b="1" i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3600"/>
          </a:p>
          <a:p>
            <a:endParaRPr lang="ru-RU" altLang="ru-RU"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541838" y="5432425"/>
            <a:ext cx="63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ru-RU" altLang="ru-RU"/>
              <a:t> </a:t>
            </a:r>
          </a:p>
        </p:txBody>
      </p:sp>
      <p:sp>
        <p:nvSpPr>
          <p:cNvPr id="429076" name="AutoShape 20"/>
          <p:cNvSpPr>
            <a:spLocks noChangeArrowheads="1"/>
          </p:cNvSpPr>
          <p:nvPr/>
        </p:nvSpPr>
        <p:spPr bwMode="auto">
          <a:xfrm>
            <a:off x="250825" y="333375"/>
            <a:ext cx="8713788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b="1"/>
              <a:t>Права та обов’язки абітурієнтів, які проходять ЗНО</a:t>
            </a:r>
            <a:endParaRPr lang="ru-RU" altLang="ru-RU" b="1"/>
          </a:p>
        </p:txBody>
      </p:sp>
      <p:sp>
        <p:nvSpPr>
          <p:cNvPr id="2" name="AutoShape 20"/>
          <p:cNvSpPr>
            <a:spLocks noChangeArrowheads="1"/>
          </p:cNvSpPr>
          <p:nvPr/>
        </p:nvSpPr>
        <p:spPr bwMode="auto">
          <a:xfrm>
            <a:off x="250825" y="1406525"/>
            <a:ext cx="8758238" cy="23828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400" b="1"/>
              <a:t>Абітурієнти мають право на: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uk-UA" altLang="ru-RU" sz="1400"/>
              <a:t>виконання тестів, що відповідають вимогам програм ЗНО, затверджених МОН України;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uk-UA" altLang="ru-RU" sz="1400"/>
              <a:t>ввічливе та неупереджене ставлення до себе з боку осіб, відповідальних за проведення тестування;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uk-UA" altLang="ru-RU" sz="1400"/>
              <a:t>безпечні умови під час тестування;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uk-UA" altLang="ru-RU" sz="1400"/>
              <a:t>апеляцію щодо порушення процедури проведення та результатів ЗНО;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uk-UA" altLang="ru-RU" sz="1400"/>
              <a:t>доступ до інформації про мету, програми, порядок проходження ЗНО, форми тестових завдань, 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uk-UA" altLang="ru-RU" sz="1400"/>
              <a:t>час і місце проведення тестувань, форму та час повідомлення  результатів ЗНО.</a:t>
            </a:r>
            <a:endParaRPr lang="ru-RU" altLang="ru-RU" sz="1400"/>
          </a:p>
        </p:txBody>
      </p:sp>
      <p:sp>
        <p:nvSpPr>
          <p:cNvPr id="3" name="AutoShape 20"/>
          <p:cNvSpPr>
            <a:spLocks noChangeArrowheads="1"/>
          </p:cNvSpPr>
          <p:nvPr/>
        </p:nvSpPr>
        <p:spPr bwMode="auto">
          <a:xfrm>
            <a:off x="250825" y="3933825"/>
            <a:ext cx="8713788" cy="24241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400" b="1"/>
              <a:t>Абітурієнти зобов’язані: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uk-UA" altLang="ru-RU" sz="1400"/>
              <a:t>ознайомитися з інформацією про порядок проходження ЗНО;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uk-UA" altLang="ru-RU" sz="1400"/>
              <a:t>своєчасно прибути до визначеного УЦОЯО пункту тестування з документами, 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uk-UA" altLang="ru-RU" sz="1400"/>
              <a:t>необхідними для проходження ЗНО;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uk-UA" altLang="ru-RU" sz="1400"/>
              <a:t>ввічливо ставитися до осіб, які проводять тестування чи беруть участь в ньому;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uk-UA" altLang="ru-RU" sz="1400"/>
              <a:t>виконувати вказівки та вимоги персоналу пункту тестування, що стосуються процедури 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uk-UA" altLang="ru-RU" sz="1400"/>
              <a:t>проведення ЗНО;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uk-UA" altLang="ru-RU" sz="1400"/>
              <a:t>під час перебування в пункті тестування не користуватися в особистих інтересах, 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uk-UA" altLang="ru-RU" sz="1400"/>
              <a:t>а також в інтересах інших осіб мобільними телефонами, фото- й відеоапаратурою, 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uk-UA" altLang="ru-RU" sz="1400"/>
              <a:t>калькуляторами та іншими технічними засобами, друкованими й рукописними матеріалами 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uk-UA" altLang="ru-RU" sz="1400"/>
              <a:t>(підручниками, посібниками, записками тощо), що не передбачені процедурами тестування.</a:t>
            </a:r>
            <a:endParaRPr lang="ru-RU" altLang="ru-RU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064500" cy="508000"/>
          </a:xfrm>
        </p:spPr>
        <p:txBody>
          <a:bodyPr/>
          <a:lstStyle/>
          <a:p>
            <a:r>
              <a:rPr lang="uk-UA" altLang="ru-RU" sz="4000">
                <a:latin typeface="Mistral" panose="03090702030407020403" pitchFamily="66" charset="0"/>
              </a:rPr>
              <a:t>У день тестування заборонено з собою брати на пункт тестування :</a:t>
            </a:r>
            <a:endParaRPr lang="ru-RU" altLang="ru-RU" sz="4000">
              <a:latin typeface="Mistral" panose="03090702030407020403" pitchFamily="66" charset="0"/>
            </a:endParaRPr>
          </a:p>
        </p:txBody>
      </p:sp>
      <p:pic>
        <p:nvPicPr>
          <p:cNvPr id="7171" name="Picture 3" descr="MCj04404100000[1]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4073525"/>
            <a:ext cx="1935162" cy="1733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2" name="Picture 4" descr="MCj0434383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844675"/>
            <a:ext cx="1482725" cy="151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MCj0406184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916113"/>
            <a:ext cx="1733550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MCj0437565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365625"/>
            <a:ext cx="1831975" cy="120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MCj0440450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365625"/>
            <a:ext cx="18288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ученица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420938"/>
            <a:ext cx="1905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541838" y="5432425"/>
            <a:ext cx="63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ru-RU" altLang="ru-RU"/>
              <a:t> </a:t>
            </a:r>
          </a:p>
        </p:txBody>
      </p:sp>
      <p:sp>
        <p:nvSpPr>
          <p:cNvPr id="429076" name="AutoShape 20"/>
          <p:cNvSpPr>
            <a:spLocks noChangeArrowheads="1"/>
          </p:cNvSpPr>
          <p:nvPr/>
        </p:nvSpPr>
        <p:spPr bwMode="auto">
          <a:xfrm>
            <a:off x="250825" y="333375"/>
            <a:ext cx="8713788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b="1"/>
              <a:t>Абітурієнтам, під час тестування, ЗАБОРОНЕНО</a:t>
            </a:r>
            <a:endParaRPr lang="ru-RU" altLang="ru-RU" b="1"/>
          </a:p>
        </p:txBody>
      </p:sp>
      <p:sp>
        <p:nvSpPr>
          <p:cNvPr id="2" name="AutoShape 20"/>
          <p:cNvSpPr>
            <a:spLocks noChangeArrowheads="1"/>
          </p:cNvSpPr>
          <p:nvPr/>
        </p:nvSpPr>
        <p:spPr bwMode="auto">
          <a:xfrm>
            <a:off x="250825" y="1406525"/>
            <a:ext cx="8758238" cy="36782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uk-UA" altLang="ru-RU" sz="2000"/>
              <a:t>спілкуватися з іншими абітурієнтами;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uk-UA" altLang="ru-RU" sz="2000"/>
              <a:t>передавати будь-які предмети та матеріали;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uk-UA" altLang="ru-RU" sz="2000"/>
              <a:t>заважати іншим абітурієнтам у роботі над тестом, 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uk-UA" altLang="ru-RU" sz="2000"/>
              <a:t>а також особам, які проводять ЗНО;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uk-UA" altLang="ru-RU" sz="2000"/>
              <a:t>мати при собі будь-які засоби зв’язку, пристрої зчитування, 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uk-UA" altLang="ru-RU" sz="2000"/>
              <a:t>обробки, збереження та відтворення інформації, 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uk-UA" altLang="ru-RU" sz="2000"/>
              <a:t>друковані чи рукописні матеріали, що не передбачені процедурами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uk-UA" altLang="ru-RU" sz="2000"/>
              <a:t>тестування;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uk-UA" altLang="ru-RU" sz="2000"/>
              <a:t>псувати майно навчального закладу та інших учасників.</a:t>
            </a:r>
            <a:endParaRPr lang="ru-RU" altLang="ru-RU" sz="2000"/>
          </a:p>
        </p:txBody>
      </p:sp>
      <p:sp>
        <p:nvSpPr>
          <p:cNvPr id="3" name="AutoShape 20"/>
          <p:cNvSpPr>
            <a:spLocks noChangeArrowheads="1"/>
          </p:cNvSpPr>
          <p:nvPr/>
        </p:nvSpPr>
        <p:spPr bwMode="auto">
          <a:xfrm>
            <a:off x="250825" y="5516563"/>
            <a:ext cx="8713788" cy="841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2000" b="1"/>
              <a:t>У разі порушення цих вимог абітурієнта буде позбавлено права на </a:t>
            </a:r>
          </a:p>
          <a:p>
            <a:r>
              <a:rPr lang="uk-UA" altLang="ru-RU" sz="2000" b="1"/>
              <a:t>продовження роботи з тестом, а виконані завдання – анульовано</a:t>
            </a:r>
            <a:r>
              <a:rPr lang="ru-RU" altLang="ru-RU" sz="2000" b="1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41838" y="5432425"/>
            <a:ext cx="63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ru-RU" altLang="ru-RU"/>
              <a:t> </a:t>
            </a:r>
          </a:p>
        </p:txBody>
      </p:sp>
      <p:sp>
        <p:nvSpPr>
          <p:cNvPr id="429076" name="AutoShape 20"/>
          <p:cNvSpPr>
            <a:spLocks noChangeArrowheads="1"/>
          </p:cNvSpPr>
          <p:nvPr/>
        </p:nvSpPr>
        <p:spPr bwMode="auto">
          <a:xfrm>
            <a:off x="395288" y="188913"/>
            <a:ext cx="8280400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400" b="1"/>
              <a:t>У ДЕНЬ ТЕСТУВАННЯ</a:t>
            </a:r>
            <a:endParaRPr lang="ru-RU" altLang="ru-RU" sz="2400" b="1"/>
          </a:p>
        </p:txBody>
      </p:sp>
      <p:sp>
        <p:nvSpPr>
          <p:cNvPr id="2" name="AutoShape 20"/>
          <p:cNvSpPr>
            <a:spLocks noChangeArrowheads="1"/>
          </p:cNvSpPr>
          <p:nvPr/>
        </p:nvSpPr>
        <p:spPr bwMode="auto">
          <a:xfrm>
            <a:off x="179388" y="1058863"/>
            <a:ext cx="3744912" cy="2082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200" b="1"/>
              <a:t>Своєчасно прибути до пункту тестування. </a:t>
            </a:r>
          </a:p>
          <a:p>
            <a:r>
              <a:rPr lang="uk-UA" altLang="ru-RU" sz="1200" b="1"/>
              <a:t>Взяти з собою: </a:t>
            </a:r>
          </a:p>
          <a:p>
            <a:pPr>
              <a:buFontTx/>
              <a:buChar char="-"/>
            </a:pPr>
            <a:r>
              <a:rPr lang="uk-UA" altLang="ru-RU" sz="1200" b="1"/>
              <a:t>документ, на підставі якого відбувалась </a:t>
            </a:r>
          </a:p>
          <a:p>
            <a:r>
              <a:rPr lang="uk-UA" altLang="ru-RU" sz="1200" b="1"/>
              <a:t>реєстрація (паспорт або свідоцтво про </a:t>
            </a:r>
          </a:p>
          <a:p>
            <a:r>
              <a:rPr lang="uk-UA" altLang="ru-RU" sz="1200" b="1"/>
              <a:t>народження); </a:t>
            </a:r>
          </a:p>
          <a:p>
            <a:r>
              <a:rPr lang="uk-UA" altLang="ru-RU" sz="1200" b="1"/>
              <a:t>- сертифікат; запрошення-перепустку; </a:t>
            </a:r>
          </a:p>
          <a:p>
            <a:r>
              <a:rPr lang="uk-UA" altLang="ru-RU" sz="1200" b="1"/>
              <a:t>- дві-три капілярні чи гелеві ручки </a:t>
            </a:r>
          </a:p>
          <a:p>
            <a:r>
              <a:rPr lang="uk-UA" altLang="ru-RU" sz="1200" b="1"/>
              <a:t>із чорнилом чорного кольору; </a:t>
            </a:r>
          </a:p>
          <a:p>
            <a:r>
              <a:rPr lang="uk-UA" altLang="ru-RU" sz="1200"/>
              <a:t>- маленьку прозору пляшку </a:t>
            </a:r>
          </a:p>
          <a:p>
            <a:r>
              <a:rPr lang="uk-UA" altLang="ru-RU" sz="1200"/>
              <a:t>з питною водою (за бажанням).</a:t>
            </a:r>
            <a:r>
              <a:rPr lang="ru-RU" altLang="ru-RU" sz="1200" b="1"/>
              <a:t> </a:t>
            </a:r>
          </a:p>
        </p:txBody>
      </p:sp>
      <p:sp>
        <p:nvSpPr>
          <p:cNvPr id="3" name="AutoShape 20"/>
          <p:cNvSpPr>
            <a:spLocks noChangeArrowheads="1"/>
          </p:cNvSpPr>
          <p:nvPr/>
        </p:nvSpPr>
        <p:spPr bwMode="auto">
          <a:xfrm>
            <a:off x="5029200" y="1031875"/>
            <a:ext cx="3935413" cy="2109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200" b="1"/>
              <a:t>Відсутність документа або сертифіката</a:t>
            </a:r>
          </a:p>
          <a:p>
            <a:r>
              <a:rPr lang="uk-UA" altLang="ru-RU" sz="1200" b="1"/>
              <a:t>є підставою для заборони допуску </a:t>
            </a:r>
          </a:p>
          <a:p>
            <a:r>
              <a:rPr lang="uk-UA" altLang="ru-RU" sz="1200" b="1"/>
              <a:t>проходження ЗНО.</a:t>
            </a:r>
            <a:endParaRPr lang="ru-RU" altLang="ru-RU" sz="1200" b="1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 rot="16200000">
            <a:off x="3348832" y="1699419"/>
            <a:ext cx="1871662" cy="2305050"/>
          </a:xfrm>
          <a:custGeom>
            <a:avLst/>
            <a:gdLst>
              <a:gd name="G0" fmla="+- 0 0 0"/>
              <a:gd name="G1" fmla="+- -899326 0 0"/>
              <a:gd name="G2" fmla="+- 0 0 -89932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89932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99326"/>
              <a:gd name="G36" fmla="sin G34 -899326"/>
              <a:gd name="G37" fmla="+/ -89932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22 w 21600"/>
              <a:gd name="T5" fmla="*/ 9509 h 21600"/>
              <a:gd name="T6" fmla="*/ 18668 w 21600"/>
              <a:gd name="T7" fmla="*/ 8878 h 21600"/>
              <a:gd name="T8" fmla="*/ 16161 w 21600"/>
              <a:gd name="T9" fmla="*/ 101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10368"/>
                  <a:pt x="16148" y="9938"/>
                  <a:pt x="16045" y="9519"/>
                </a:cubicBezTo>
                <a:lnTo>
                  <a:pt x="21291" y="8238"/>
                </a:lnTo>
                <a:cubicBezTo>
                  <a:pt x="21496" y="9076"/>
                  <a:pt x="21600" y="9936"/>
                  <a:pt x="21600" y="10800"/>
                </a:cubicBez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20"/>
          <p:cNvSpPr>
            <a:spLocks noChangeArrowheads="1"/>
          </p:cNvSpPr>
          <p:nvPr/>
        </p:nvSpPr>
        <p:spPr bwMode="auto">
          <a:xfrm>
            <a:off x="179388" y="3429000"/>
            <a:ext cx="3744912" cy="15128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200" b="1"/>
              <a:t>Не брати із собою мобільні телефони, </a:t>
            </a:r>
          </a:p>
          <a:p>
            <a:r>
              <a:rPr lang="uk-UA" altLang="ru-RU" sz="1200" b="1"/>
              <a:t>інші пристрої для збереження та обробки </a:t>
            </a:r>
          </a:p>
          <a:p>
            <a:r>
              <a:rPr lang="uk-UA" altLang="ru-RU" sz="1200" b="1"/>
              <a:t>інформації.</a:t>
            </a:r>
            <a:r>
              <a:rPr lang="uk-UA" altLang="ru-RU" sz="1200"/>
              <a:t> </a:t>
            </a:r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5076825" y="3429000"/>
            <a:ext cx="3816350" cy="15128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200" b="1"/>
              <a:t>Наявність мобільних телефонів, </a:t>
            </a:r>
          </a:p>
          <a:p>
            <a:r>
              <a:rPr lang="uk-UA" altLang="ru-RU" sz="1200" b="1"/>
              <a:t>інших пристроїв для збереження та обробки </a:t>
            </a:r>
          </a:p>
          <a:p>
            <a:r>
              <a:rPr lang="uk-UA" altLang="ru-RU" sz="1200" b="1"/>
              <a:t>інформації є підставою для анулювання </a:t>
            </a:r>
          </a:p>
          <a:p>
            <a:r>
              <a:rPr lang="uk-UA" altLang="ru-RU" sz="1200" b="1"/>
              <a:t>результатів ЗНО.</a:t>
            </a:r>
            <a:endParaRPr lang="ru-RU" altLang="ru-RU" sz="1200" b="1"/>
          </a:p>
          <a:p>
            <a:r>
              <a:rPr lang="uk-UA" altLang="ru-RU" sz="1200" b="1"/>
              <a:t>З метою попередження їх використання</a:t>
            </a:r>
          </a:p>
          <a:p>
            <a:r>
              <a:rPr lang="uk-UA" altLang="ru-RU" sz="1200" b="1"/>
              <a:t>під час проведення ЗНО здійснюватимуться</a:t>
            </a:r>
          </a:p>
          <a:p>
            <a:r>
              <a:rPr lang="uk-UA" altLang="ru-RU" sz="1200" b="1"/>
              <a:t>запобіжні заходи, застосовуватимуться </a:t>
            </a:r>
          </a:p>
          <a:p>
            <a:r>
              <a:rPr lang="uk-UA" altLang="ru-RU" sz="1200" b="1"/>
              <a:t>при цьому різні технічні засоби.</a:t>
            </a:r>
            <a:endParaRPr lang="ru-RU" altLang="ru-RU" sz="1200" b="1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 rot="16200000">
            <a:off x="3420269" y="3788569"/>
            <a:ext cx="1871662" cy="2305050"/>
          </a:xfrm>
          <a:custGeom>
            <a:avLst/>
            <a:gdLst>
              <a:gd name="G0" fmla="+- 0 0 0"/>
              <a:gd name="G1" fmla="+- -899326 0 0"/>
              <a:gd name="G2" fmla="+- 0 0 -89932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89932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99326"/>
              <a:gd name="G36" fmla="sin G34 -899326"/>
              <a:gd name="G37" fmla="+/ -89932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22 w 21600"/>
              <a:gd name="T5" fmla="*/ 9509 h 21600"/>
              <a:gd name="T6" fmla="*/ 18668 w 21600"/>
              <a:gd name="T7" fmla="*/ 8878 h 21600"/>
              <a:gd name="T8" fmla="*/ 16161 w 21600"/>
              <a:gd name="T9" fmla="*/ 101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10368"/>
                  <a:pt x="16148" y="9938"/>
                  <a:pt x="16045" y="9519"/>
                </a:cubicBezTo>
                <a:lnTo>
                  <a:pt x="21291" y="8238"/>
                </a:lnTo>
                <a:cubicBezTo>
                  <a:pt x="21496" y="9076"/>
                  <a:pt x="21600" y="9936"/>
                  <a:pt x="21600" y="10800"/>
                </a:cubicBez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20"/>
          <p:cNvSpPr>
            <a:spLocks noChangeArrowheads="1"/>
          </p:cNvSpPr>
          <p:nvPr/>
        </p:nvSpPr>
        <p:spPr bwMode="auto">
          <a:xfrm>
            <a:off x="169863" y="5329238"/>
            <a:ext cx="3744912" cy="1300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200" b="1"/>
              <a:t>Знайти своє робоче місце в аудиторії. </a:t>
            </a:r>
          </a:p>
          <a:p>
            <a:r>
              <a:rPr lang="uk-UA" altLang="ru-RU" sz="1200"/>
              <a:t>Орієнтиром будуть: алфавітний список, </a:t>
            </a:r>
          </a:p>
          <a:p>
            <a:r>
              <a:rPr lang="uk-UA" altLang="ru-RU" sz="1200"/>
              <a:t>вивішений при вході до пункту тестування; </a:t>
            </a:r>
          </a:p>
          <a:p>
            <a:r>
              <a:rPr lang="uk-UA" altLang="ru-RU" sz="1200"/>
              <a:t>аудиторний список, що знаходиться на вході </a:t>
            </a:r>
          </a:p>
          <a:p>
            <a:r>
              <a:rPr lang="uk-UA" altLang="ru-RU" sz="1200"/>
              <a:t>до аудиторії тестування; </a:t>
            </a:r>
          </a:p>
          <a:p>
            <a:r>
              <a:rPr lang="uk-UA" altLang="ru-RU" sz="1200"/>
              <a:t>індивідуальна паперова наліпка </a:t>
            </a:r>
          </a:p>
          <a:p>
            <a:r>
              <a:rPr lang="uk-UA" altLang="ru-RU" sz="1200"/>
              <a:t>на робочому столі.</a:t>
            </a:r>
            <a:endParaRPr lang="ru-RU" altLang="ru-RU" sz="1200"/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5100638" y="5327650"/>
            <a:ext cx="3836987" cy="1300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200" b="1"/>
              <a:t>Знаходження на невідповідному місці</a:t>
            </a:r>
          </a:p>
          <a:p>
            <a:r>
              <a:rPr lang="uk-UA" altLang="ru-RU" sz="1200" b="1"/>
              <a:t>є підставою для анулювання результатів ЗНО.</a:t>
            </a:r>
            <a:endParaRPr lang="ru-RU" altLang="ru-RU" sz="1200" b="1"/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 rot="16200000">
            <a:off x="3412332" y="5518944"/>
            <a:ext cx="1871662" cy="2305050"/>
          </a:xfrm>
          <a:custGeom>
            <a:avLst/>
            <a:gdLst>
              <a:gd name="G0" fmla="+- 0 0 0"/>
              <a:gd name="G1" fmla="+- -899326 0 0"/>
              <a:gd name="G2" fmla="+- 0 0 -89932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89932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99326"/>
              <a:gd name="G36" fmla="sin G34 -899326"/>
              <a:gd name="G37" fmla="+/ -89932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22 w 21600"/>
              <a:gd name="T5" fmla="*/ 9509 h 21600"/>
              <a:gd name="T6" fmla="*/ 18668 w 21600"/>
              <a:gd name="T7" fmla="*/ 8878 h 21600"/>
              <a:gd name="T8" fmla="*/ 16161 w 21600"/>
              <a:gd name="T9" fmla="*/ 101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10368"/>
                  <a:pt x="16148" y="9938"/>
                  <a:pt x="16045" y="9519"/>
                </a:cubicBezTo>
                <a:lnTo>
                  <a:pt x="21291" y="8238"/>
                </a:lnTo>
                <a:cubicBezTo>
                  <a:pt x="21496" y="9076"/>
                  <a:pt x="21600" y="9936"/>
                  <a:pt x="21600" y="10800"/>
                </a:cubicBez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541838" y="5432425"/>
            <a:ext cx="63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ru-RU" altLang="ru-RU"/>
              <a:t> </a:t>
            </a:r>
          </a:p>
        </p:txBody>
      </p:sp>
      <p:sp>
        <p:nvSpPr>
          <p:cNvPr id="429076" name="AutoShape 20"/>
          <p:cNvSpPr>
            <a:spLocks noChangeArrowheads="1"/>
          </p:cNvSpPr>
          <p:nvPr/>
        </p:nvSpPr>
        <p:spPr bwMode="auto">
          <a:xfrm>
            <a:off x="395288" y="188913"/>
            <a:ext cx="8280400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400" b="1"/>
              <a:t>У ДЕНЬ ТЕСТУВАННЯ</a:t>
            </a:r>
            <a:endParaRPr lang="ru-RU" altLang="ru-RU" sz="2400" b="1"/>
          </a:p>
        </p:txBody>
      </p:sp>
      <p:sp>
        <p:nvSpPr>
          <p:cNvPr id="2" name="AutoShape 20"/>
          <p:cNvSpPr>
            <a:spLocks noChangeArrowheads="1"/>
          </p:cNvSpPr>
          <p:nvPr/>
        </p:nvSpPr>
        <p:spPr bwMode="auto">
          <a:xfrm>
            <a:off x="179388" y="1058863"/>
            <a:ext cx="3762375" cy="1001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200" b="1"/>
              <a:t>Розмістити на краю робочого столу документи</a:t>
            </a:r>
          </a:p>
        </p:txBody>
      </p:sp>
      <p:sp>
        <p:nvSpPr>
          <p:cNvPr id="3" name="AutoShape 20"/>
          <p:cNvSpPr>
            <a:spLocks noChangeArrowheads="1"/>
          </p:cNvSpPr>
          <p:nvPr/>
        </p:nvSpPr>
        <p:spPr bwMode="auto">
          <a:xfrm>
            <a:off x="5029200" y="1031875"/>
            <a:ext cx="3935413" cy="957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200" b="1"/>
              <a:t>Документи перевірятимуть кілька разів </a:t>
            </a:r>
          </a:p>
          <a:p>
            <a:r>
              <a:rPr lang="uk-UA" altLang="ru-RU" sz="1200" b="1"/>
              <a:t>як під час входу до пункту тестування,</a:t>
            </a:r>
          </a:p>
          <a:p>
            <a:r>
              <a:rPr lang="uk-UA" altLang="ru-RU" sz="1200" b="1"/>
              <a:t>так і роботи над тестом.</a:t>
            </a:r>
            <a:endParaRPr lang="ru-RU" altLang="ru-RU" sz="1200" b="1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 rot="16200000">
            <a:off x="3348832" y="1124744"/>
            <a:ext cx="1871662" cy="2305050"/>
          </a:xfrm>
          <a:custGeom>
            <a:avLst/>
            <a:gdLst>
              <a:gd name="G0" fmla="+- 0 0 0"/>
              <a:gd name="G1" fmla="+- -899326 0 0"/>
              <a:gd name="G2" fmla="+- 0 0 -89932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89932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99326"/>
              <a:gd name="G36" fmla="sin G34 -899326"/>
              <a:gd name="G37" fmla="+/ -89932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22 w 21600"/>
              <a:gd name="T5" fmla="*/ 9509 h 21600"/>
              <a:gd name="T6" fmla="*/ 18668 w 21600"/>
              <a:gd name="T7" fmla="*/ 8878 h 21600"/>
              <a:gd name="T8" fmla="*/ 16161 w 21600"/>
              <a:gd name="T9" fmla="*/ 101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10368"/>
                  <a:pt x="16148" y="9938"/>
                  <a:pt x="16045" y="9519"/>
                </a:cubicBezTo>
                <a:lnTo>
                  <a:pt x="21291" y="8238"/>
                </a:lnTo>
                <a:cubicBezTo>
                  <a:pt x="21496" y="9076"/>
                  <a:pt x="21600" y="9936"/>
                  <a:pt x="21600" y="10800"/>
                </a:cubicBez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20"/>
          <p:cNvSpPr>
            <a:spLocks noChangeArrowheads="1"/>
          </p:cNvSpPr>
          <p:nvPr/>
        </p:nvSpPr>
        <p:spPr bwMode="auto">
          <a:xfrm>
            <a:off x="179388" y="2420938"/>
            <a:ext cx="3744912" cy="792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200" b="1"/>
              <a:t>Уважно позначити в бланку відповідей номер</a:t>
            </a:r>
          </a:p>
          <a:p>
            <a:r>
              <a:rPr lang="uk-UA" altLang="ru-RU" sz="1200" b="1"/>
              <a:t>тестового зошита.</a:t>
            </a:r>
            <a:endParaRPr lang="ru-RU" altLang="ru-RU" sz="1200" b="1"/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5076825" y="2349500"/>
            <a:ext cx="3836988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200" b="1"/>
              <a:t>Неправильне оформлення бланків відповідей, </a:t>
            </a:r>
          </a:p>
          <a:p>
            <a:r>
              <a:rPr lang="uk-UA" altLang="ru-RU" sz="1200" b="1"/>
              <a:t>що унеможливлює встановлення номера </a:t>
            </a:r>
          </a:p>
          <a:p>
            <a:r>
              <a:rPr lang="uk-UA" altLang="ru-RU" sz="1200" b="1"/>
              <a:t>зошита є підставою для анулювання </a:t>
            </a:r>
          </a:p>
          <a:p>
            <a:r>
              <a:rPr lang="uk-UA" altLang="ru-RU" sz="1200" b="1"/>
              <a:t>результатів ЗНО.</a:t>
            </a:r>
            <a:endParaRPr lang="ru-RU" altLang="ru-RU" sz="1200" b="1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 rot="16200000">
            <a:off x="3420268" y="2348707"/>
            <a:ext cx="1871663" cy="2305050"/>
          </a:xfrm>
          <a:custGeom>
            <a:avLst/>
            <a:gdLst>
              <a:gd name="G0" fmla="+- 0 0 0"/>
              <a:gd name="G1" fmla="+- -899326 0 0"/>
              <a:gd name="G2" fmla="+- 0 0 -89932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89932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99326"/>
              <a:gd name="G36" fmla="sin G34 -899326"/>
              <a:gd name="G37" fmla="+/ -89932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22 w 21600"/>
              <a:gd name="T5" fmla="*/ 9509 h 21600"/>
              <a:gd name="T6" fmla="*/ 18668 w 21600"/>
              <a:gd name="T7" fmla="*/ 8878 h 21600"/>
              <a:gd name="T8" fmla="*/ 16161 w 21600"/>
              <a:gd name="T9" fmla="*/ 101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10368"/>
                  <a:pt x="16148" y="9938"/>
                  <a:pt x="16045" y="9519"/>
                </a:cubicBezTo>
                <a:lnTo>
                  <a:pt x="21291" y="8238"/>
                </a:lnTo>
                <a:cubicBezTo>
                  <a:pt x="21496" y="9076"/>
                  <a:pt x="21600" y="9936"/>
                  <a:pt x="21600" y="10800"/>
                </a:cubicBez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20"/>
          <p:cNvSpPr>
            <a:spLocks noChangeArrowheads="1"/>
          </p:cNvSpPr>
          <p:nvPr/>
        </p:nvSpPr>
        <p:spPr bwMode="auto">
          <a:xfrm>
            <a:off x="187325" y="3556000"/>
            <a:ext cx="3744913" cy="1096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200" b="1"/>
              <a:t>Під час тестування можливо вийти з аудиторії</a:t>
            </a:r>
          </a:p>
          <a:p>
            <a:r>
              <a:rPr lang="uk-UA" altLang="ru-RU" sz="1200" b="1"/>
              <a:t>за власною потребою.</a:t>
            </a:r>
            <a:r>
              <a:rPr lang="ru-RU" altLang="ru-RU" sz="1200"/>
              <a:t> </a:t>
            </a:r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5076825" y="3500438"/>
            <a:ext cx="3819525" cy="11509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200" b="1"/>
              <a:t>Вихід з аудиторії не є підставою для </a:t>
            </a:r>
          </a:p>
          <a:p>
            <a:r>
              <a:rPr lang="uk-UA" altLang="ru-RU" sz="1200" b="1"/>
              <a:t>продовження часу виконання тесту. </a:t>
            </a:r>
          </a:p>
          <a:p>
            <a:r>
              <a:rPr lang="uk-UA" altLang="ru-RU" sz="1200" b="1"/>
              <a:t>Вихід за межі пункту тестування</a:t>
            </a:r>
            <a:r>
              <a:rPr lang="ru-RU" altLang="ru-RU" sz="1200" b="1"/>
              <a:t> </a:t>
            </a:r>
            <a:r>
              <a:rPr lang="uk-UA" altLang="ru-RU" sz="1200" b="1"/>
              <a:t>під час </a:t>
            </a:r>
          </a:p>
          <a:p>
            <a:r>
              <a:rPr lang="uk-UA" altLang="ru-RU" sz="1200" b="1"/>
              <a:t>виконання тестових завдань є підставою </a:t>
            </a:r>
          </a:p>
          <a:p>
            <a:r>
              <a:rPr lang="uk-UA" altLang="ru-RU" sz="1200" b="1"/>
              <a:t>для анулювання результатів ЗНО та заборони</a:t>
            </a:r>
          </a:p>
          <a:p>
            <a:r>
              <a:rPr lang="uk-UA" altLang="ru-RU" sz="1200" b="1"/>
              <a:t>допуску проходження ЗНО.</a:t>
            </a:r>
            <a:r>
              <a:rPr lang="ru-RU" altLang="ru-RU" sz="1200"/>
              <a:t> </a:t>
            </a: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 rot="16200000">
            <a:off x="3420268" y="3717132"/>
            <a:ext cx="1871663" cy="2305050"/>
          </a:xfrm>
          <a:custGeom>
            <a:avLst/>
            <a:gdLst>
              <a:gd name="G0" fmla="+- 0 0 0"/>
              <a:gd name="G1" fmla="+- -899326 0 0"/>
              <a:gd name="G2" fmla="+- 0 0 -89932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89932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99326"/>
              <a:gd name="G36" fmla="sin G34 -899326"/>
              <a:gd name="G37" fmla="+/ -89932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22 w 21600"/>
              <a:gd name="T5" fmla="*/ 9509 h 21600"/>
              <a:gd name="T6" fmla="*/ 18668 w 21600"/>
              <a:gd name="T7" fmla="*/ 8878 h 21600"/>
              <a:gd name="T8" fmla="*/ 16161 w 21600"/>
              <a:gd name="T9" fmla="*/ 101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10368"/>
                  <a:pt x="16148" y="9938"/>
                  <a:pt x="16045" y="9519"/>
                </a:cubicBezTo>
                <a:lnTo>
                  <a:pt x="21291" y="8238"/>
                </a:lnTo>
                <a:cubicBezTo>
                  <a:pt x="21496" y="9076"/>
                  <a:pt x="21600" y="9936"/>
                  <a:pt x="21600" y="10800"/>
                </a:cubicBez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20"/>
          <p:cNvSpPr>
            <a:spLocks noChangeArrowheads="1"/>
          </p:cNvSpPr>
          <p:nvPr/>
        </p:nvSpPr>
        <p:spPr bwMode="auto">
          <a:xfrm>
            <a:off x="179388" y="5084763"/>
            <a:ext cx="3744912" cy="10620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200" b="1"/>
              <a:t>Після закінчення роботи над тестом здати</a:t>
            </a:r>
          </a:p>
          <a:p>
            <a:r>
              <a:rPr lang="uk-UA" altLang="ru-RU" sz="1200" b="1"/>
              <a:t>банки відповідей і переконатися, </a:t>
            </a:r>
          </a:p>
          <a:p>
            <a:r>
              <a:rPr lang="uk-UA" altLang="ru-RU" sz="1200" b="1"/>
              <a:t>що їх вкладено до спеціального пакета, </a:t>
            </a:r>
          </a:p>
          <a:p>
            <a:r>
              <a:rPr lang="uk-UA" altLang="ru-RU" sz="1200" b="1"/>
              <a:t>засвідчити це підписом в аудиторному </a:t>
            </a:r>
          </a:p>
          <a:p>
            <a:r>
              <a:rPr lang="uk-UA" altLang="ru-RU" sz="1200" b="1"/>
              <a:t>протоколі.</a:t>
            </a:r>
            <a:endParaRPr lang="ru-RU" altLang="ru-RU" sz="1200" b="1"/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5076825" y="5157788"/>
            <a:ext cx="3836988" cy="969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1200" b="1"/>
              <a:t>Несвоєчасна здача бланків відповідей є </a:t>
            </a:r>
          </a:p>
          <a:p>
            <a:r>
              <a:rPr lang="uk-UA" altLang="ru-RU" sz="1200" b="1"/>
              <a:t>підставою для анулювання результатів ЗНО.</a:t>
            </a:r>
            <a:r>
              <a:rPr lang="ru-RU" altLang="ru-RU" sz="1200"/>
              <a:t> </a:t>
            </a:r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 rot="16200000">
            <a:off x="3429793" y="5193507"/>
            <a:ext cx="1871663" cy="2305050"/>
          </a:xfrm>
          <a:custGeom>
            <a:avLst/>
            <a:gdLst>
              <a:gd name="G0" fmla="+- 0 0 0"/>
              <a:gd name="G1" fmla="+- -899326 0 0"/>
              <a:gd name="G2" fmla="+- 0 0 -89932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89932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99326"/>
              <a:gd name="G36" fmla="sin G34 -899326"/>
              <a:gd name="G37" fmla="+/ -89932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22 w 21600"/>
              <a:gd name="T5" fmla="*/ 9509 h 21600"/>
              <a:gd name="T6" fmla="*/ 18668 w 21600"/>
              <a:gd name="T7" fmla="*/ 8878 h 21600"/>
              <a:gd name="T8" fmla="*/ 16161 w 21600"/>
              <a:gd name="T9" fmla="*/ 101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10368"/>
                  <a:pt x="16148" y="9938"/>
                  <a:pt x="16045" y="9519"/>
                </a:cubicBezTo>
                <a:lnTo>
                  <a:pt x="21291" y="8238"/>
                </a:lnTo>
                <a:cubicBezTo>
                  <a:pt x="21496" y="9076"/>
                  <a:pt x="21600" y="9936"/>
                  <a:pt x="21600" y="10800"/>
                </a:cubicBez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351837" cy="1727200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Математика</a:t>
            </a:r>
            <a:r>
              <a:rPr lang="uk-UA" altLang="ru-RU"/>
              <a:t> – Таблиця значень тригонометричних функцій деяких кутів.</a:t>
            </a:r>
          </a:p>
          <a:p>
            <a:pPr>
              <a:buFontTx/>
              <a:buNone/>
            </a:pPr>
            <a:r>
              <a:rPr lang="uk-UA" altLang="ru-RU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Фізика</a:t>
            </a:r>
            <a:r>
              <a:rPr lang="uk-UA" altLang="ru-RU"/>
              <a:t> - Таблиця префіксів до одиниць </a:t>
            </a:r>
            <a:r>
              <a:rPr lang="en-US" altLang="ru-RU"/>
              <a:t>SI</a:t>
            </a:r>
            <a:r>
              <a:rPr lang="uk-UA" altLang="ru-RU"/>
              <a:t>.</a:t>
            </a:r>
            <a:endParaRPr lang="ru-RU" altLang="ru-RU"/>
          </a:p>
        </p:txBody>
      </p:sp>
      <p:pic>
        <p:nvPicPr>
          <p:cNvPr id="11267" name="Picture 3" descr="Логотип Донец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229225"/>
            <a:ext cx="2447925" cy="143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85800" y="765175"/>
            <a:ext cx="741362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4000" b="1">
                <a:solidFill>
                  <a:srgbClr val="FF3300"/>
                </a:solidFill>
              </a:rPr>
              <a:t>Таблиці в тестових зошитах</a:t>
            </a:r>
            <a:endParaRPr lang="ru-RU" altLang="ru-RU" sz="4000" b="1">
              <a:solidFill>
                <a:srgbClr val="FF3300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68313" y="3141663"/>
            <a:ext cx="8351837" cy="280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uk-UA" altLang="ru-RU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Хімія</a:t>
            </a:r>
            <a:r>
              <a:rPr lang="uk-UA" altLang="ru-RU"/>
              <a:t> – таблиці: </a:t>
            </a:r>
          </a:p>
          <a:p>
            <a:pPr>
              <a:buFontTx/>
              <a:buNone/>
            </a:pPr>
            <a:r>
              <a:rPr lang="uk-UA" altLang="ru-RU"/>
              <a:t>	“Періодична система хімічних елементів Д.І.Менделєєва”</a:t>
            </a:r>
          </a:p>
          <a:p>
            <a:pPr>
              <a:buFontTx/>
              <a:buNone/>
            </a:pPr>
            <a:r>
              <a:rPr lang="uk-UA" altLang="ru-RU"/>
              <a:t>	“Розчинність кислот, солей та основ у воді”</a:t>
            </a:r>
          </a:p>
          <a:p>
            <a:pPr>
              <a:buFontTx/>
              <a:buNone/>
            </a:pPr>
            <a:r>
              <a:rPr lang="uk-UA" altLang="ru-RU"/>
              <a:t>	“Ряд активності металів”</a:t>
            </a:r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219700" y="3284538"/>
            <a:ext cx="3602038" cy="508000"/>
          </a:xfrm>
        </p:spPr>
        <p:txBody>
          <a:bodyPr/>
          <a:lstStyle/>
          <a:p>
            <a:r>
              <a:rPr lang="uk-UA" altLang="ru-RU" sz="3200"/>
              <a:t>Тестовий зошит використовується як чернетка,</a:t>
            </a:r>
            <a:br>
              <a:rPr lang="uk-UA" altLang="ru-RU" sz="3200"/>
            </a:br>
            <a:r>
              <a:rPr lang="uk-UA" altLang="ru-RU" sz="3200"/>
              <a:t>відповіді </a:t>
            </a:r>
            <a:r>
              <a:rPr lang="uk-UA" altLang="ru-RU" sz="3200">
                <a:solidFill>
                  <a:schemeClr val="accent2"/>
                </a:solidFill>
              </a:rPr>
              <a:t>охайно</a:t>
            </a:r>
            <a:r>
              <a:rPr lang="uk-UA" altLang="ru-RU" sz="3200"/>
              <a:t> записуються чорною гелевою ручкою у БЛАНК А</a:t>
            </a:r>
            <a:endParaRPr lang="ru-RU" altLang="ru-RU" sz="3200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003800" y="476250"/>
            <a:ext cx="3648075" cy="865188"/>
          </a:xfrm>
          <a:prstGeom prst="wedgeRoundRectCallout">
            <a:avLst>
              <a:gd name="adj1" fmla="val -56269"/>
              <a:gd name="adj2" fmla="val 137157"/>
              <a:gd name="adj3" fmla="val 16667"/>
            </a:avLst>
          </a:prstGeom>
          <a:solidFill>
            <a:schemeClr val="bg1">
              <a:alpha val="5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uk-UA" altLang="ru-RU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Приклад бланка А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endParaRPr lang="uk-UA" altLang="ru-RU" sz="20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88913"/>
            <a:ext cx="4464050" cy="6335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3" name="Picture 5" descr="MCj043980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445125"/>
            <a:ext cx="2286000" cy="1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541838" y="5432425"/>
            <a:ext cx="63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ru-RU" altLang="ru-RU"/>
              <a:t> </a:t>
            </a:r>
          </a:p>
        </p:txBody>
      </p:sp>
      <p:sp>
        <p:nvSpPr>
          <p:cNvPr id="429076" name="AutoShape 20"/>
          <p:cNvSpPr>
            <a:spLocks noChangeArrowheads="1"/>
          </p:cNvSpPr>
          <p:nvPr/>
        </p:nvSpPr>
        <p:spPr bwMode="auto">
          <a:xfrm>
            <a:off x="179388" y="765175"/>
            <a:ext cx="8785225" cy="50403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33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2400"/>
              <a:t>У разі допущення порушень процедури проведення ЗНО</a:t>
            </a:r>
          </a:p>
          <a:p>
            <a:r>
              <a:rPr lang="uk-UA" altLang="ru-RU" sz="2400" b="1"/>
              <a:t>апеляційна заява </a:t>
            </a:r>
            <a:r>
              <a:rPr lang="uk-UA" altLang="ru-RU" sz="2400"/>
              <a:t>подається до виходу з пункту </a:t>
            </a:r>
          </a:p>
          <a:p>
            <a:r>
              <a:rPr lang="uk-UA" altLang="ru-RU" sz="2400"/>
              <a:t>тестування до регіонального центру оцінювання якості </a:t>
            </a:r>
          </a:p>
          <a:p>
            <a:r>
              <a:rPr lang="uk-UA" altLang="ru-RU" sz="2400"/>
              <a:t>освіти через уповноважену особу.</a:t>
            </a:r>
          </a:p>
          <a:p>
            <a:endParaRPr lang="uk-UA" altLang="ru-RU" sz="2400"/>
          </a:p>
          <a:p>
            <a:r>
              <a:rPr lang="uk-UA" altLang="ru-RU" sz="2400"/>
              <a:t>Зразок заяви буде у наявності на кожному пункті </a:t>
            </a:r>
          </a:p>
          <a:p>
            <a:r>
              <a:rPr lang="uk-UA" altLang="ru-RU" sz="2400"/>
              <a:t>тестуванні.</a:t>
            </a:r>
          </a:p>
          <a:p>
            <a:endParaRPr lang="uk-UA" altLang="ru-RU" sz="2400"/>
          </a:p>
          <a:p>
            <a:r>
              <a:rPr lang="uk-UA" altLang="ru-RU" sz="2400"/>
              <a:t>Розгляд заяви здійснюватиметься регламентною комісією </a:t>
            </a:r>
          </a:p>
          <a:p>
            <a:r>
              <a:rPr lang="uk-UA" altLang="ru-RU" sz="2400"/>
              <a:t>регіонального центру оцінювання якості освіти. </a:t>
            </a:r>
            <a:endParaRPr lang="ru-RU" alt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807</Words>
  <Application>Microsoft Office PowerPoint</Application>
  <PresentationFormat>Экран (4:3)</PresentationFormat>
  <Paragraphs>150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Tahoma</vt:lpstr>
      <vt:lpstr>Wingdings</vt:lpstr>
      <vt:lpstr>Mistral</vt:lpstr>
      <vt:lpstr>Calibri</vt:lpstr>
      <vt:lpstr>Times New Roman</vt:lpstr>
      <vt:lpstr>Оформление по умолчанию</vt:lpstr>
      <vt:lpstr>   ЗОВНІШНЄ НЕЗАЛЕЖНЕ ОЦІНЮВАННЯ </vt:lpstr>
      <vt:lpstr>Презентация PowerPoint</vt:lpstr>
      <vt:lpstr>У день тестування заборонено з собою брати на пункт тестування :</vt:lpstr>
      <vt:lpstr>Презентация PowerPoint</vt:lpstr>
      <vt:lpstr>Презентация PowerPoint</vt:lpstr>
      <vt:lpstr>Презентация PowerPoint</vt:lpstr>
      <vt:lpstr>Презентация PowerPoint</vt:lpstr>
      <vt:lpstr>Тестовий зошит використовується як чернетка, відповіді охайно записуються чорною гелевою ручкою у БЛАНК А</vt:lpstr>
      <vt:lpstr>Презентация PowerPoint</vt:lpstr>
      <vt:lpstr>Презентация PowerPoint</vt:lpstr>
      <vt:lpstr>РЕКОМЕНДАЦІЇ ПО РОБОТІ З ТЕСТАМИ</vt:lpstr>
      <vt:lpstr>РЕКОМЕНДАЦІЇ ПО РОБОТІ З ТЕСТАМИ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ЗОВНІШНЄ НЕЗАЛЕЖНЕ ОЦІНЮВАННЯ</dc:title>
  <dc:creator>Org</dc:creator>
  <cp:lastModifiedBy>Марина Ткаченко</cp:lastModifiedBy>
  <cp:revision>4</cp:revision>
  <dcterms:created xsi:type="dcterms:W3CDTF">2010-11-19T10:30:20Z</dcterms:created>
  <dcterms:modified xsi:type="dcterms:W3CDTF">2018-03-02T22:06:34Z</dcterms:modified>
</cp:coreProperties>
</file>