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84" r:id="rId4"/>
    <p:sldId id="286" r:id="rId5"/>
    <p:sldId id="258" r:id="rId6"/>
    <p:sldId id="285" r:id="rId7"/>
    <p:sldId id="261" r:id="rId8"/>
    <p:sldId id="260" r:id="rId9"/>
    <p:sldId id="262" r:id="rId10"/>
    <p:sldId id="263" r:id="rId11"/>
    <p:sldId id="264" r:id="rId12"/>
    <p:sldId id="265" r:id="rId13"/>
    <p:sldId id="266" r:id="rId14"/>
    <p:sldId id="268" r:id="rId15"/>
    <p:sldId id="292" r:id="rId16"/>
    <p:sldId id="267" r:id="rId17"/>
    <p:sldId id="293" r:id="rId18"/>
    <p:sldId id="270" r:id="rId19"/>
    <p:sldId id="269" r:id="rId20"/>
    <p:sldId id="271" r:id="rId21"/>
    <p:sldId id="272" r:id="rId22"/>
    <p:sldId id="278" r:id="rId23"/>
    <p:sldId id="279" r:id="rId24"/>
    <p:sldId id="280" r:id="rId25"/>
    <p:sldId id="289" r:id="rId26"/>
    <p:sldId id="282" r:id="rId27"/>
    <p:sldId id="281" r:id="rId28"/>
    <p:sldId id="290" r:id="rId29"/>
    <p:sldId id="291" r:id="rId30"/>
    <p:sldId id="283" r:id="rId31"/>
    <p:sldId id="295" r:id="rId32"/>
    <p:sldId id="296" r:id="rId33"/>
    <p:sldId id="297" r:id="rId34"/>
    <p:sldId id="298" r:id="rId35"/>
    <p:sldId id="287" r:id="rId36"/>
    <p:sldId id="288" r:id="rId37"/>
    <p:sldId id="294" r:id="rId38"/>
    <p:sldId id="273" r:id="rId39"/>
    <p:sldId id="275" r:id="rId40"/>
    <p:sldId id="276" r:id="rId41"/>
    <p:sldId id="277"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va" initials="V" lastIdx="0" clrIdx="0">
    <p:extLst>
      <p:ext uri="{19B8F6BF-5375-455C-9EA6-DF929625EA0E}">
        <p15:presenceInfo xmlns:p15="http://schemas.microsoft.com/office/powerpoint/2012/main" userId="V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33378-A8C5-412D-84C3-C2B16DB35BD0}" type="datetimeFigureOut">
              <a:rPr lang="ru-RU" smtClean="0"/>
              <a:t>01.10.2025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CADFE-B5B3-438B-B1DC-A666E3BD621A}" type="slidenum">
              <a:rPr lang="ru-RU" smtClean="0"/>
              <a:t>‹№›</a:t>
            </a:fld>
            <a:endParaRPr lang="ru-RU"/>
          </a:p>
        </p:txBody>
      </p:sp>
    </p:spTree>
    <p:extLst>
      <p:ext uri="{BB962C8B-B14F-4D97-AF65-F5344CB8AC3E}">
        <p14:creationId xmlns:p14="http://schemas.microsoft.com/office/powerpoint/2010/main" val="139754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8CADFE-B5B3-438B-B1DC-A666E3BD621A}" type="slidenum">
              <a:rPr lang="ru-RU" smtClean="0"/>
              <a:t>19</a:t>
            </a:fld>
            <a:endParaRPr lang="ru-RU"/>
          </a:p>
        </p:txBody>
      </p:sp>
    </p:spTree>
    <p:extLst>
      <p:ext uri="{BB962C8B-B14F-4D97-AF65-F5344CB8AC3E}">
        <p14:creationId xmlns:p14="http://schemas.microsoft.com/office/powerpoint/2010/main" val="171151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CC950DB-25E8-4D06-87A9-2BEE558D2581}" type="datetimeFigureOut">
              <a:rPr lang="ru-RU" smtClean="0"/>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3756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C950DB-25E8-4D06-87A9-2BEE558D2581}" type="datetimeFigureOut">
              <a:rPr lang="ru-RU" smtClean="0"/>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367413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C950DB-25E8-4D06-87A9-2BEE558D2581}" type="datetimeFigureOut">
              <a:rPr lang="ru-RU" smtClean="0"/>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170523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C950DB-25E8-4D06-87A9-2BEE558D2581}" type="datetimeFigureOut">
              <a:rPr lang="ru-RU" smtClean="0"/>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321919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CC950DB-25E8-4D06-87A9-2BEE558D2581}" type="datetimeFigureOut">
              <a:rPr lang="ru-RU" smtClean="0"/>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371954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CC950DB-25E8-4D06-87A9-2BEE558D2581}" type="datetimeFigureOut">
              <a:rPr lang="ru-RU" smtClean="0"/>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397293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C950DB-25E8-4D06-87A9-2BEE558D2581}" type="datetimeFigureOut">
              <a:rPr lang="ru-RU" smtClean="0"/>
              <a:t>01.10.2025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13438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C950DB-25E8-4D06-87A9-2BEE558D2581}" type="datetimeFigureOut">
              <a:rPr lang="ru-RU" smtClean="0"/>
              <a:t>01.10.2025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160430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C950DB-25E8-4D06-87A9-2BEE558D2581}" type="datetimeFigureOut">
              <a:rPr lang="ru-RU" smtClean="0"/>
              <a:t>01.10.2025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16550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C950DB-25E8-4D06-87A9-2BEE558D2581}" type="datetimeFigureOut">
              <a:rPr lang="ru-RU" smtClean="0"/>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218400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C950DB-25E8-4D06-87A9-2BEE558D2581}" type="datetimeFigureOut">
              <a:rPr lang="ru-RU" smtClean="0"/>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783C15-7B03-498B-A24D-FAFC77CAF1AB}" type="slidenum">
              <a:rPr lang="ru-RU" smtClean="0"/>
              <a:t>‹№›</a:t>
            </a:fld>
            <a:endParaRPr lang="ru-RU"/>
          </a:p>
        </p:txBody>
      </p:sp>
    </p:spTree>
    <p:extLst>
      <p:ext uri="{BB962C8B-B14F-4D97-AF65-F5344CB8AC3E}">
        <p14:creationId xmlns:p14="http://schemas.microsoft.com/office/powerpoint/2010/main" val="344009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950DB-25E8-4D06-87A9-2BEE558D2581}" type="datetimeFigureOut">
              <a:rPr lang="ru-RU" smtClean="0"/>
              <a:t>01.10.2025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83C15-7B03-498B-A24D-FAFC77CAF1AB}" type="slidenum">
              <a:rPr lang="ru-RU" smtClean="0"/>
              <a:t>‹№›</a:t>
            </a:fld>
            <a:endParaRPr lang="ru-RU"/>
          </a:p>
        </p:txBody>
      </p:sp>
    </p:spTree>
    <p:extLst>
      <p:ext uri="{BB962C8B-B14F-4D97-AF65-F5344CB8AC3E}">
        <p14:creationId xmlns:p14="http://schemas.microsoft.com/office/powerpoint/2010/main" val="81855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Школьный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200" y="787400"/>
            <a:ext cx="9766300" cy="2308324"/>
          </a:xfrm>
          <a:prstGeom prst="rect">
            <a:avLst/>
          </a:prstGeom>
          <a:noFill/>
        </p:spPr>
        <p:txBody>
          <a:bodyPr wrap="square" rtlCol="0">
            <a:spAutoFit/>
          </a:bodyPr>
          <a:lstStyle/>
          <a:p>
            <a:pPr algn="ctr"/>
            <a:r>
              <a:rPr lang="ru-RU" sz="4800" b="1" dirty="0" smtClean="0">
                <a:latin typeface="Times New Roman" panose="02020603050405020304" pitchFamily="18" charset="0"/>
                <a:cs typeface="Times New Roman" panose="02020603050405020304" pitchFamily="18" charset="0"/>
              </a:rPr>
              <a:t>АНАЛІЗ РОБОТИ ВИСОЦЬКОГО ЗЗСО І-ІІІ СТ. </a:t>
            </a:r>
          </a:p>
          <a:p>
            <a:pPr algn="ctr"/>
            <a:r>
              <a:rPr lang="ru-RU" sz="4800" b="1" dirty="0" smtClean="0">
                <a:latin typeface="Times New Roman" panose="02020603050405020304" pitchFamily="18" charset="0"/>
                <a:cs typeface="Times New Roman" panose="02020603050405020304" pitchFamily="18" charset="0"/>
              </a:rPr>
              <a:t>ЗА 2024/2025 НАВЧАЛЬНИЙ РІК</a:t>
            </a:r>
            <a:endParaRPr lang="ru-RU"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53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8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700" y="365125"/>
            <a:ext cx="11214100" cy="463397"/>
          </a:xfrm>
          <a:prstGeom prst="rect">
            <a:avLst/>
          </a:prstGeom>
          <a:noFill/>
        </p:spPr>
        <p:txBody>
          <a:bodyPr wrap="square" rtlCol="0">
            <a:spAutoFit/>
          </a:bodyPr>
          <a:lstStyle/>
          <a:p>
            <a:pPr algn="ctr">
              <a:lnSpc>
                <a:spcPct val="150000"/>
              </a:lnSpc>
            </a:pPr>
            <a:r>
              <a:rPr lang="uk-UA" dirty="0" smtClean="0"/>
              <a:t>	</a:t>
            </a:r>
            <a:endParaRPr lang="ru-RU" sz="32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49300" y="1549400"/>
            <a:ext cx="10718800" cy="579967"/>
          </a:xfrm>
          <a:prstGeom prst="rect">
            <a:avLst/>
          </a:prstGeom>
          <a:noFill/>
        </p:spPr>
        <p:txBody>
          <a:bodyPr wrap="square" rtlCol="0">
            <a:spAutoFit/>
          </a:bodyPr>
          <a:lstStyle/>
          <a:p>
            <a:pPr algn="just">
              <a:lnSpc>
                <a:spcPct val="150000"/>
              </a:lnSpc>
            </a:pPr>
            <a:r>
              <a:rPr lang="ru-RU" sz="2400"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181100" y="828522"/>
            <a:ext cx="9766300" cy="1384995"/>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ФОРМУВАННЯ ІНКЛЮЗИВНОГО, РОЗВИВАЛЬНОГО ТА МОТИВУЮЧОГО ДО НАВЧАННЯ ОСВІТНЬОГО ПРОСТОРУ</a:t>
            </a:r>
            <a:endParaRPr lang="ru-RU" sz="28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49300" y="2408104"/>
            <a:ext cx="10718800" cy="3970318"/>
          </a:xfrm>
          <a:prstGeom prst="rect">
            <a:avLst/>
          </a:prstGeom>
          <a:noFill/>
        </p:spPr>
        <p:txBody>
          <a:bodyPr wrap="square" rtlCol="0">
            <a:spAutoFit/>
          </a:bodyPr>
          <a:lstStyle/>
          <a:p>
            <a:r>
              <a:rPr lang="uk-UA" dirty="0" smtClean="0"/>
              <a:t>     </a:t>
            </a:r>
            <a:r>
              <a:rPr lang="uk-UA" dirty="0" smtClean="0">
                <a:latin typeface="Times New Roman" panose="02020603050405020304" pitchFamily="18" charset="0"/>
                <a:cs typeface="Times New Roman" panose="02020603050405020304" pitchFamily="18" charset="0"/>
              </a:rPr>
              <a:t>Протягом 2024 – 2025 н. р. у закладі освіти, відповідно до заяви батьків та висновку ПМПК, було організовано інклюзивне навчання для 4 учнів, що забезпечило право кожної дитини на вільний доступ до освіти.</a:t>
            </a:r>
          </a:p>
          <a:p>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У зв</a:t>
            </a:r>
            <a:r>
              <a:rPr lang="en-US" dirty="0" smtClean="0">
                <a:latin typeface="Times New Roman" panose="02020603050405020304" pitchFamily="18" charset="0"/>
                <a:cs typeface="Times New Roman" panose="02020603050405020304" pitchFamily="18" charset="0"/>
              </a:rPr>
              <a:t>’</a:t>
            </a:r>
            <a:r>
              <a:rPr lang="uk-UA" dirty="0" err="1" smtClean="0">
                <a:latin typeface="Times New Roman" panose="02020603050405020304" pitchFamily="18" charset="0"/>
                <a:cs typeface="Times New Roman" panose="02020603050405020304" pitchFamily="18" charset="0"/>
              </a:rPr>
              <a:t>язку</a:t>
            </a:r>
            <a:r>
              <a:rPr lang="uk-UA" dirty="0" smtClean="0">
                <a:latin typeface="Times New Roman" panose="02020603050405020304" pitchFamily="18" charset="0"/>
                <a:cs typeface="Times New Roman" panose="02020603050405020304" pitchFamily="18" charset="0"/>
              </a:rPr>
              <a:t> з цим:</a:t>
            </a:r>
          </a:p>
          <a:p>
            <a:pPr marL="285750" indent="-285750">
              <a:buFont typeface="Wingdings" panose="05000000000000000000" pitchFamily="2" charset="2"/>
              <a:buChar char="§"/>
            </a:pPr>
            <a:r>
              <a:rPr lang="uk-UA" dirty="0" smtClean="0">
                <a:latin typeface="Times New Roman" panose="02020603050405020304" pitchFamily="18" charset="0"/>
                <a:cs typeface="Times New Roman" panose="02020603050405020304" pitchFamily="18" charset="0"/>
              </a:rPr>
              <a:t>наявні посади асистента вчителя, психолога;</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с</a:t>
            </a:r>
            <a:r>
              <a:rPr lang="uk-UA" dirty="0" smtClean="0">
                <a:latin typeface="Times New Roman" panose="02020603050405020304" pitchFamily="18" charset="0"/>
                <a:cs typeface="Times New Roman" panose="02020603050405020304" pitchFamily="18" charset="0"/>
              </a:rPr>
              <a:t>творено команди психолого-педагогічного супроводу;</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с</a:t>
            </a:r>
            <a:r>
              <a:rPr lang="uk-UA" dirty="0" smtClean="0">
                <a:latin typeface="Times New Roman" panose="02020603050405020304" pitchFamily="18" charset="0"/>
                <a:cs typeface="Times New Roman" panose="02020603050405020304" pitchFamily="18" charset="0"/>
              </a:rPr>
              <a:t>кладено індивідуальні програми розвитку;</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з</a:t>
            </a:r>
            <a:r>
              <a:rPr lang="uk-UA" dirty="0" smtClean="0">
                <a:latin typeface="Times New Roman" panose="02020603050405020304" pitchFamily="18" charset="0"/>
                <a:cs typeface="Times New Roman" panose="02020603050405020304" pitchFamily="18" charset="0"/>
              </a:rPr>
              <a:t>абезпечується системна комунікація з батьками та співпраця з фахівцями інклюзивно-ресурсного центру;</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п</a:t>
            </a:r>
            <a:r>
              <a:rPr lang="uk-UA" dirty="0" smtClean="0">
                <a:latin typeface="Times New Roman" panose="02020603050405020304" pitchFamily="18" charset="0"/>
                <a:cs typeface="Times New Roman" panose="02020603050405020304" pitchFamily="18" charset="0"/>
              </a:rPr>
              <a:t>едагогічні працівники одним із напрямів підвищення кваліфікації обирають методики роботи з дітьми з ООП.</a:t>
            </a:r>
          </a:p>
          <a:p>
            <a:endParaRPr lang="uk-UA" dirty="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Одним із пріоритетних напрямків роботи адміністрації закладу на наступний навчальний рік є облаштування ресурсної кімнати для роботи з дітьми з ООП.</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093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1800" y="254000"/>
            <a:ext cx="11226800" cy="6093976"/>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СТВОРЕННЯ ПРОСТОРУ ІНФОРМАЦІЙНОЇ ВЗАЄМОДІЇ ТА СОЦІАЛЬНО-КУЛЬТУРНОЇ КОМУНІКАЦІЇ УЧАСНИКІВ ОСВІТНЬОГО ПРОЦЕСУ</a:t>
            </a:r>
          </a:p>
          <a:p>
            <a:r>
              <a:rPr lang="uk-UA" dirty="0" smtClean="0">
                <a:latin typeface="Times New Roman" panose="02020603050405020304" pitchFamily="18" charset="0"/>
                <a:cs typeface="Times New Roman" panose="02020603050405020304" pitchFamily="18" charset="0"/>
              </a:rPr>
              <a:t>     Значна увага приділялася роботі шкільної бібліотеки, адже освітня діяльність у закладі освіти неможлива без створення інформаційного простору, використання інформаційних ресурсів та комунікацій між учасниками освітнього процесу. </a:t>
            </a:r>
          </a:p>
          <a:p>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У 2024 – 2025 н. р. шкільна бібліотека працювала за такими напрямами:</a:t>
            </a:r>
          </a:p>
          <a:p>
            <a:pPr marL="285750" indent="-285750">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в</a:t>
            </a:r>
            <a:r>
              <a:rPr lang="uk-UA" dirty="0" smtClean="0">
                <a:latin typeface="Times New Roman" panose="02020603050405020304" pitchFamily="18" charset="0"/>
                <a:cs typeface="Times New Roman" panose="02020603050405020304" pitchFamily="18" charset="0"/>
              </a:rPr>
              <a:t>иховання естетичної, етичної, інтелектуальної культури читачів; </a:t>
            </a:r>
          </a:p>
          <a:p>
            <a:pPr marL="285750" indent="-285750">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п</a:t>
            </a:r>
            <a:r>
              <a:rPr lang="uk-UA" dirty="0" smtClean="0">
                <a:latin typeface="Times New Roman" panose="02020603050405020304" pitchFamily="18" charset="0"/>
                <a:cs typeface="Times New Roman" panose="02020603050405020304" pitchFamily="18" charset="0"/>
              </a:rPr>
              <a:t>атріотичне виховання; </a:t>
            </a:r>
          </a:p>
          <a:p>
            <a:pPr marL="285750" indent="-285750">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з</a:t>
            </a:r>
            <a:r>
              <a:rPr lang="uk-UA" dirty="0" smtClean="0">
                <a:latin typeface="Times New Roman" panose="02020603050405020304" pitchFamily="18" charset="0"/>
                <a:cs typeface="Times New Roman" panose="02020603050405020304" pitchFamily="18" charset="0"/>
              </a:rPr>
              <a:t>абезпечення навчальною літературою;</a:t>
            </a:r>
          </a:p>
          <a:p>
            <a:pPr marL="285750" indent="-285750">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в</a:t>
            </a:r>
            <a:r>
              <a:rPr lang="uk-UA" dirty="0" smtClean="0">
                <a:latin typeface="Times New Roman" panose="02020603050405020304" pitchFamily="18" charset="0"/>
                <a:cs typeface="Times New Roman" panose="02020603050405020304" pitchFamily="18" charset="0"/>
              </a:rPr>
              <a:t>иховання культури читання;</a:t>
            </a:r>
          </a:p>
          <a:p>
            <a:pPr marL="285750" indent="-285750">
              <a:buFont typeface="Wingdings" panose="05000000000000000000" pitchFamily="2" charset="2"/>
              <a:buChar char="Ø"/>
            </a:pPr>
            <a:r>
              <a:rPr lang="uk-UA" dirty="0" smtClean="0">
                <a:latin typeface="Times New Roman" panose="02020603050405020304" pitchFamily="18" charset="0"/>
                <a:cs typeface="Times New Roman" panose="02020603050405020304" pitchFamily="18" charset="0"/>
              </a:rPr>
              <a:t>пошук нових шляхів комплектування бібліотеки.</a:t>
            </a:r>
            <a:endParaRPr lang="ru-RU" dirty="0" smtClean="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Протягом навчального року було проведено заходи, спрямовані на підвищення інформаційної культури читачів: екскурсії до шкільної бібліотеки для учнів початкової школи, книжково-ілюстративні виставки до знаменних і пам</a:t>
            </a:r>
            <a:r>
              <a:rPr lang="en-US" dirty="0" smtClean="0">
                <a:latin typeface="Times New Roman" panose="02020603050405020304" pitchFamily="18" charset="0"/>
                <a:cs typeface="Times New Roman" panose="02020603050405020304" pitchFamily="18" charset="0"/>
              </a:rPr>
              <a:t>’</a:t>
            </a:r>
            <a:r>
              <a:rPr lang="uk-UA" dirty="0" err="1" smtClean="0">
                <a:latin typeface="Times New Roman" panose="02020603050405020304" pitchFamily="18" charset="0"/>
                <a:cs typeface="Times New Roman" panose="02020603050405020304" pitchFamily="18" charset="0"/>
              </a:rPr>
              <a:t>ятних</a:t>
            </a:r>
            <a:r>
              <a:rPr lang="uk-UA" dirty="0" smtClean="0">
                <a:latin typeface="Times New Roman" panose="02020603050405020304" pitchFamily="18" charset="0"/>
                <a:cs typeface="Times New Roman" panose="02020603050405020304" pitchFamily="18" charset="0"/>
              </a:rPr>
              <a:t> дат, бібліотечні уроки, бесіди.</a:t>
            </a:r>
          </a:p>
          <a:p>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Були проведені виставки</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до Дня пам</a:t>
            </a:r>
            <a:r>
              <a:rPr lang="en-US"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яті жертв Голодомору і політичних репресій в Україні; до Дня писемності та мови; «Для нас перемога окрилене слово»; «Ми чуємо тебе, Кобзарю, крізь століття»; до Дня народження Лесі Українки, Григорія Сковороди та ін.</a:t>
            </a:r>
          </a:p>
          <a:p>
            <a:endParaRPr lang="uk-U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91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 y="241300"/>
            <a:ext cx="11430000" cy="615553"/>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7700" y="457200"/>
            <a:ext cx="10858500" cy="6432530"/>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СТВОРЕННЯ ОСВІТНЬОГО СЕРЕДОВИЩА, ВІЛЬНОГО ВІД БУДЬ-ЯКИХ ФОРМ НАСИЛЬСТВА ТА ДИСКРИМІНАЦІЇ</a:t>
            </a:r>
          </a:p>
          <a:p>
            <a:pPr algn="just"/>
            <a:r>
              <a:rPr lang="uk-UA" sz="2000" dirty="0" smtClean="0">
                <a:latin typeface="Times New Roman" panose="02020603050405020304" pitchFamily="18" charset="0"/>
                <a:cs typeface="Times New Roman" panose="02020603050405020304" pitchFamily="18" charset="0"/>
              </a:rPr>
              <a:t>     В закладі освіти реалізується антибулінгова політика, спрямована на запобігання, протидію та реагування проявам булінгу (цькування), дискримінації:</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у</a:t>
            </a:r>
            <a:r>
              <a:rPr lang="uk-UA" sz="2000" dirty="0" smtClean="0">
                <a:latin typeface="Times New Roman" panose="02020603050405020304" pitchFamily="18" charset="0"/>
                <a:cs typeface="Times New Roman" panose="02020603050405020304" pitchFamily="18" charset="0"/>
              </a:rPr>
              <a:t> грудні проведено акцію «16 днів проти насильства»;</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у</a:t>
            </a:r>
            <a:r>
              <a:rPr lang="uk-UA" sz="2000" dirty="0" smtClean="0">
                <a:latin typeface="Times New Roman" panose="02020603050405020304" pitchFamily="18" charset="0"/>
                <a:cs typeface="Times New Roman" panose="02020603050405020304" pitchFamily="18" charset="0"/>
              </a:rPr>
              <a:t> січні учні 6 – 8 класів відвідали захід «Навчальний заклад без булінгу»;</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a:t>
            </a:r>
            <a:r>
              <a:rPr lang="uk-UA" sz="2000" dirty="0" smtClean="0">
                <a:latin typeface="Times New Roman" panose="02020603050405020304" pitchFamily="18" charset="0"/>
                <a:cs typeface="Times New Roman" panose="02020603050405020304" pitchFamily="18" charset="0"/>
              </a:rPr>
              <a:t>а сайті закладу освіти розміщено корисні матеріали щодо теми антибулінгу; </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систематично вивчається думка про безпеку і психологічну комфортність освітнього середовища;</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a:t>
            </a:r>
            <a:r>
              <a:rPr lang="uk-UA" sz="2000" dirty="0" smtClean="0">
                <a:latin typeface="Times New Roman" panose="02020603050405020304" pitchFamily="18" charset="0"/>
                <a:cs typeface="Times New Roman" panose="02020603050405020304" pitchFamily="18" charset="0"/>
              </a:rPr>
              <a:t>дійснюється інформування педагогічних працівників щодо ознак булінгу, іншого </a:t>
            </a:r>
            <a:r>
              <a:rPr lang="uk-UA" sz="2000" dirty="0">
                <a:latin typeface="Times New Roman" panose="02020603050405020304" pitchFamily="18" charset="0"/>
                <a:cs typeface="Times New Roman" panose="02020603050405020304" pitchFamily="18" charset="0"/>
              </a:rPr>
              <a:t>н</a:t>
            </a:r>
            <a:r>
              <a:rPr lang="uk-UA" sz="2000" dirty="0" smtClean="0">
                <a:latin typeface="Times New Roman" panose="02020603050405020304" pitchFamily="18" charset="0"/>
                <a:cs typeface="Times New Roman" panose="02020603050405020304" pitchFamily="18" charset="0"/>
              </a:rPr>
              <a:t>асильства та запобігання йому;</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відбувається систематична співпраця з представниками правоохоронних органів, іншими фахівцями з питань запобігання та протидії булінгу;</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a:t>
            </a:r>
            <a:r>
              <a:rPr lang="uk-UA" sz="2000" dirty="0" smtClean="0">
                <a:latin typeface="Times New Roman" panose="02020603050405020304" pitchFamily="18" charset="0"/>
                <a:cs typeface="Times New Roman" panose="02020603050405020304" pitchFamily="18" charset="0"/>
              </a:rPr>
              <a:t> керівництвом та класними керівниками тісно співпрацює психологічна служба;</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a:t>
            </a:r>
            <a:r>
              <a:rPr lang="uk-UA" sz="2000" dirty="0" smtClean="0">
                <a:latin typeface="Times New Roman" panose="02020603050405020304" pitchFamily="18" charset="0"/>
                <a:cs typeface="Times New Roman" panose="02020603050405020304" pitchFamily="18" charset="0"/>
              </a:rPr>
              <a:t>дійснюється аналіз причин відсутності учнів на заняттях та вживаються відповідні заходи;</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с</a:t>
            </a:r>
            <a:r>
              <a:rPr lang="uk-UA" sz="2000" dirty="0" smtClean="0">
                <a:latin typeface="Times New Roman" panose="02020603050405020304" pitchFamily="18" charset="0"/>
                <a:cs typeface="Times New Roman" panose="02020603050405020304" pitchFamily="18" charset="0"/>
              </a:rPr>
              <a:t>истематично надаються консультації учасникам освітнього процесу з проблем адаптації, булінгу, мобінгу, особистісного розвитку тощо;</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в</a:t>
            </a:r>
            <a:r>
              <a:rPr lang="uk-UA" sz="2000" dirty="0" smtClean="0">
                <a:latin typeface="Times New Roman" panose="02020603050405020304" pitchFamily="18" charset="0"/>
                <a:cs typeface="Times New Roman" panose="02020603050405020304" pitchFamily="18" charset="0"/>
              </a:rPr>
              <a:t>ивчається рівень отримання психолого-соціальної підтримки учнів, які цього потребують;</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п</a:t>
            </a:r>
            <a:r>
              <a:rPr lang="uk-UA" sz="2000" dirty="0" smtClean="0">
                <a:latin typeface="Times New Roman" panose="02020603050405020304" pitchFamily="18" charset="0"/>
                <a:cs typeface="Times New Roman" panose="02020603050405020304" pitchFamily="18" charset="0"/>
              </a:rPr>
              <a:t>роводяться інформаційно-просвітницькі заходи для батьків.</a:t>
            </a:r>
          </a:p>
          <a:p>
            <a:pPr marL="285750" indent="-285750" algn="just">
              <a:buFont typeface="Wingdings" panose="05000000000000000000" pitchFamily="2" charset="2"/>
              <a:buChar char="Ø"/>
            </a:pPr>
            <a:endParaRPr lang="uk-U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969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800" y="266700"/>
            <a:ext cx="10795000" cy="46166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     </a:t>
            </a:r>
            <a:endParaRPr lang="ru-RU" dirty="0"/>
          </a:p>
        </p:txBody>
      </p:sp>
      <p:sp>
        <p:nvSpPr>
          <p:cNvPr id="6" name="TextBox 5"/>
          <p:cNvSpPr txBox="1"/>
          <p:nvPr/>
        </p:nvSpPr>
        <p:spPr>
          <a:xfrm>
            <a:off x="838200" y="365125"/>
            <a:ext cx="10655300" cy="6401753"/>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ЗБЕРЕЖЕННЯ ТА ЗМІЦНЕННЯ ЗДОРОВ</a:t>
            </a:r>
            <a:r>
              <a:rPr lang="en-US" sz="2800" b="1" i="1" dirty="0" smtClean="0">
                <a:latin typeface="Times New Roman" panose="02020603050405020304" pitchFamily="18" charset="0"/>
                <a:cs typeface="Times New Roman" panose="02020603050405020304" pitchFamily="18" charset="0"/>
              </a:rPr>
              <a:t>’</a:t>
            </a:r>
            <a:r>
              <a:rPr lang="uk-UA" sz="2800" b="1" i="1" dirty="0" smtClean="0">
                <a:latin typeface="Times New Roman" panose="02020603050405020304" pitchFamily="18" charset="0"/>
                <a:cs typeface="Times New Roman" panose="02020603050405020304" pitchFamily="18" charset="0"/>
              </a:rPr>
              <a:t>Я УЧНЯ ТА ВЧИТЕЛЯ </a:t>
            </a:r>
          </a:p>
          <a:p>
            <a:pPr algn="just"/>
            <a:r>
              <a:rPr lang="uk-UA"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Однією з умов безпечного освітнього середовища є знання та дотримання учнями й працівниками закладу вимог охорони праці, безпеки життєдіяльності, пожежної безпеки</a:t>
            </a:r>
            <a:r>
              <a:rPr lang="uk-UA" sz="1600" dirty="0" smtClean="0">
                <a:latin typeface="Times New Roman" panose="02020603050405020304" pitchFamily="18" charset="0"/>
                <a:cs typeface="Times New Roman" panose="02020603050405020304" pitchFamily="18" charset="0"/>
              </a:rPr>
              <a:t>. </a:t>
            </a:r>
          </a:p>
          <a:p>
            <a:pPr algn="just"/>
            <a:r>
              <a:rPr lang="uk-UA"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Робота закладу освіти із запобігання дитячому травматизму упродовж 2024 – 2025 н. р. здійснювалась відповідно до Законів України «Про освіту», «Про повну загальну середню освіту», «Про охорону дитинства», листів МОН України від 26. 05. 2014 р. №1</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9-266 «Про використання Методичних матеріалів «Вимоги безпеки під час канікул», від 16. 06. 2014 р. №1</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9- 319 «Про використання методичних мат</a:t>
            </a:r>
            <a:r>
              <a:rPr lang="uk-UA" sz="2000" dirty="0" smtClean="0">
                <a:latin typeface="Times New Roman" panose="02020603050405020304" pitchFamily="18" charset="0"/>
                <a:cs typeface="Times New Roman" panose="02020603050405020304" pitchFamily="18" charset="0"/>
              </a:rPr>
              <a:t>еріалів щодо організації навчання і перевірки знань, проведення інструктажів з питань охорони праці, безпеки життєдіяльності в загальноосвітніх навчальних закладах».</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Питання збереження життя і </a:t>
            </a:r>
            <a:r>
              <a:rPr lang="uk-UA" sz="2000" dirty="0" err="1" smtClean="0">
                <a:latin typeface="Times New Roman" panose="02020603050405020304" pitchFamily="18" charset="0"/>
                <a:cs typeface="Times New Roman" panose="02020603050405020304" pitchFamily="18" charset="0"/>
              </a:rPr>
              <a:t>здоров</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я учнів та запобігання випадкам дитячого травматизму розглядалося на засіданнях педагогічної ради, </a:t>
            </a:r>
            <a:r>
              <a:rPr lang="uk-UA" sz="2000" dirty="0" err="1" smtClean="0">
                <a:latin typeface="Times New Roman" panose="02020603050405020304" pitchFamily="18" charset="0"/>
                <a:cs typeface="Times New Roman" panose="02020603050405020304" pitchFamily="18" charset="0"/>
              </a:rPr>
              <a:t>інструктивно</a:t>
            </a:r>
            <a:r>
              <a:rPr lang="uk-UA" sz="2000" dirty="0" smtClean="0">
                <a:latin typeface="Times New Roman" panose="02020603050405020304" pitchFamily="18" charset="0"/>
                <a:cs typeface="Times New Roman" panose="02020603050405020304" pitchFamily="18" charset="0"/>
              </a:rPr>
              <a:t>-методичних нарадах при директорові, засіданнях шкільних методичних об</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єднань класних керівників.</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У закладі освіти наявна система профілактичної роботи з цих питань, яка включає в себе комплекси занять за розділами, які учні вивчають на уроках «Основ здоров</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я» та на годинах спілкування.</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Упродовж навчального року проводились дні безпеки, лекції, турніри та інші заходи з питань запобігання різних видів дитячого травматизму.</a:t>
            </a:r>
          </a:p>
          <a:p>
            <a:pPr algn="just"/>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248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6900" y="784631"/>
            <a:ext cx="11023600" cy="458074"/>
          </a:xfrm>
          <a:prstGeom prst="rect">
            <a:avLst/>
          </a:prstGeom>
          <a:noFill/>
        </p:spPr>
        <p:txBody>
          <a:bodyPr wrap="square" rtlCol="0">
            <a:spAutoFit/>
          </a:bodyPr>
          <a:lstStyle/>
          <a:p>
            <a:pPr algn="just">
              <a:lnSpc>
                <a:spcPct val="150000"/>
              </a:lnSpc>
            </a:pPr>
            <a:r>
              <a:rPr lang="ru-RU"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6900" y="558800"/>
            <a:ext cx="10909300" cy="5016758"/>
          </a:xfrm>
          <a:prstGeom prst="rect">
            <a:avLst/>
          </a:prstGeom>
          <a:noFill/>
        </p:spPr>
        <p:txBody>
          <a:bodyPr wrap="square" rtlCol="0">
            <a:spAutoFit/>
          </a:bodyPr>
          <a:lstStyle/>
          <a:p>
            <a:pPr algn="just"/>
            <a:r>
              <a:rPr lang="uk-UA" sz="2000" dirty="0" smtClean="0"/>
              <a:t>     </a:t>
            </a:r>
            <a:r>
              <a:rPr lang="uk-UA" sz="2000" dirty="0" smtClean="0">
                <a:latin typeface="Times New Roman" panose="02020603050405020304" pitchFamily="18" charset="0"/>
                <a:cs typeface="Times New Roman" panose="02020603050405020304" pitchFamily="18" charset="0"/>
              </a:rPr>
              <a:t>Стан роботи з охорони праці, техніки безпеки, виробничої санітарії знаходився під щоденним контролем адміністрації закладу освіти:     </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a:t>
            </a:r>
            <a:r>
              <a:rPr lang="uk-UA" sz="2000" dirty="0" smtClean="0">
                <a:latin typeface="Times New Roman" panose="02020603050405020304" pitchFamily="18" charset="0"/>
                <a:cs typeface="Times New Roman" panose="02020603050405020304" pitchFamily="18" charset="0"/>
              </a:rPr>
              <a:t>а кожному поверсі розташований план евакуації на випадок пожежі або інших стихійних лих;</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у</a:t>
            </a:r>
            <a:r>
              <a:rPr lang="uk-UA" sz="2000" dirty="0" smtClean="0">
                <a:latin typeface="Times New Roman" panose="02020603050405020304" pitchFamily="18" charset="0"/>
                <a:cs typeface="Times New Roman" panose="02020603050405020304" pitchFamily="18" charset="0"/>
              </a:rPr>
              <a:t> класних журналах були відведені окремі сторінки для бесід із правил дорожнього руху, правил протипожежної безпеки, з профілактики отруєння, правил безпеки при користуванні газом, правил безпеки з користування електроприладами, правил безпеки з </a:t>
            </a:r>
            <a:r>
              <a:rPr lang="uk-UA" sz="2000" dirty="0" err="1" smtClean="0">
                <a:latin typeface="Times New Roman" panose="02020603050405020304" pitchFamily="18" charset="0"/>
                <a:cs typeface="Times New Roman" panose="02020603050405020304" pitchFamily="18" charset="0"/>
              </a:rPr>
              <a:t>вибухово</a:t>
            </a:r>
            <a:r>
              <a:rPr lang="uk-UA" sz="2000" dirty="0" smtClean="0">
                <a:latin typeface="Times New Roman" panose="02020603050405020304" pitchFamily="18" charset="0"/>
                <a:cs typeface="Times New Roman" panose="02020603050405020304" pitchFamily="18" charset="0"/>
              </a:rPr>
              <a:t>-небезпечними предметами, правил безпеки на воді, правил поведінки під час сигналу «повітряна тривога» тощо;</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учителями проводилися інструктажі з безпеки життєдіяльності, що зафіксовано в окремих журналах на уроках фізичної культури, трудового навчання, фізики, хімії, інформатики, біології; під час прогулянок, екскурсій; перед виходом на канікули.</a:t>
            </a:r>
          </a:p>
          <a:p>
            <a:pPr marL="285750" indent="-285750" algn="just">
              <a:buFont typeface="Wingdings" panose="05000000000000000000" pitchFamily="2" charset="2"/>
              <a:buChar char="Ø"/>
            </a:pPr>
            <a:endParaRPr lang="uk-UA" sz="20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За результатами проведеного опитування 45,9% учнів зазначили, що їх регулярно інформують вчителі із залученням спеціальних служб; 45,9% - регулярна інформація від вчителів під час проведення навчальних занять</a:t>
            </a:r>
            <a:r>
              <a:rPr lang="ru-RU" sz="2000" dirty="0" smtClean="0">
                <a:latin typeface="Times New Roman" panose="02020603050405020304" pitchFamily="18" charset="0"/>
                <a:cs typeface="Times New Roman" panose="02020603050405020304" pitchFamily="18" charset="0"/>
              </a:rPr>
              <a:t>.</a:t>
            </a:r>
          </a:p>
          <a:p>
            <a:pPr algn="just"/>
            <a:endParaRPr lang="ru-RU" sz="2000" dirty="0"/>
          </a:p>
        </p:txBody>
      </p:sp>
      <p:pic>
        <p:nvPicPr>
          <p:cNvPr id="7" name="Рисунок 6"/>
          <p:cNvPicPr>
            <a:picLocks noChangeAspect="1"/>
          </p:cNvPicPr>
          <p:nvPr/>
        </p:nvPicPr>
        <p:blipFill>
          <a:blip r:embed="rId3"/>
          <a:stretch>
            <a:fillRect/>
          </a:stretch>
        </p:blipFill>
        <p:spPr>
          <a:xfrm>
            <a:off x="4076701" y="4851400"/>
            <a:ext cx="6464300" cy="2006600"/>
          </a:xfrm>
          <a:prstGeom prst="rect">
            <a:avLst/>
          </a:prstGeom>
        </p:spPr>
      </p:pic>
    </p:spTree>
    <p:extLst>
      <p:ext uri="{BB962C8B-B14F-4D97-AF65-F5344CB8AC3E}">
        <p14:creationId xmlns:p14="http://schemas.microsoft.com/office/powerpoint/2010/main" val="4075588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Прямоугольник 4"/>
          <p:cNvSpPr/>
          <p:nvPr/>
        </p:nvSpPr>
        <p:spPr>
          <a:xfrm>
            <a:off x="1117600" y="1066801"/>
            <a:ext cx="9969500" cy="5509200"/>
          </a:xfrm>
          <a:prstGeom prst="rect">
            <a:avLst/>
          </a:prstGeom>
        </p:spPr>
        <p:txBody>
          <a:bodyPr wrap="square">
            <a:spAutoFit/>
          </a:bodyPr>
          <a:lstStyle/>
          <a:p>
            <a:pPr algn="just"/>
            <a:r>
              <a:rPr lang="ru-RU" sz="3200" dirty="0" smtClean="0">
                <a:latin typeface="Times New Roman" panose="02020603050405020304" pitchFamily="18" charset="0"/>
                <a:cs typeface="Times New Roman" panose="02020603050405020304" pitchFamily="18" charset="0"/>
              </a:rPr>
              <a:t>    Проведена </a:t>
            </a:r>
            <a:r>
              <a:rPr lang="ru-RU" sz="3200" dirty="0">
                <a:latin typeface="Times New Roman" panose="02020603050405020304" pitchFamily="18" charset="0"/>
                <a:cs typeface="Times New Roman" panose="02020603050405020304" pitchFamily="18" charset="0"/>
              </a:rPr>
              <a:t>соціальна паспортизація класів, закладу освіти. Складені і опрацьовані списки дітей-</a:t>
            </a:r>
            <a:r>
              <a:rPr lang="ru-RU" sz="3200" dirty="0" err="1">
                <a:latin typeface="Times New Roman" panose="02020603050405020304" pitchFamily="18" charset="0"/>
                <a:cs typeface="Times New Roman" panose="02020603050405020304" pitchFamily="18" charset="0"/>
              </a:rPr>
              <a:t>сиріт</a:t>
            </a:r>
            <a:r>
              <a:rPr lang="ru-RU" sz="3200" dirty="0">
                <a:latin typeface="Times New Roman" panose="02020603050405020304" pitchFamily="18" charset="0"/>
                <a:cs typeface="Times New Roman" panose="02020603050405020304" pitchFamily="18" charset="0"/>
              </a:rPr>
              <a:t>, дітей-</a:t>
            </a:r>
            <a:r>
              <a:rPr lang="ru-RU" sz="3200" dirty="0" err="1">
                <a:latin typeface="Times New Roman" panose="02020603050405020304" pitchFamily="18" charset="0"/>
                <a:cs typeface="Times New Roman" panose="02020603050405020304" pitchFamily="18" charset="0"/>
              </a:rPr>
              <a:t>інвалідів</a:t>
            </a:r>
            <a:r>
              <a:rPr lang="ru-RU" sz="3200" dirty="0">
                <a:latin typeface="Times New Roman" panose="02020603050405020304" pitchFamily="18" charset="0"/>
                <a:cs typeface="Times New Roman" panose="02020603050405020304" pitchFamily="18" charset="0"/>
              </a:rPr>
              <a:t>, дітей, які </a:t>
            </a:r>
            <a:r>
              <a:rPr lang="ru-RU" sz="3200" dirty="0" err="1">
                <a:latin typeface="Times New Roman" panose="02020603050405020304" pitchFamily="18" charset="0"/>
                <a:cs typeface="Times New Roman" panose="02020603050405020304" pitchFamily="18" charset="0"/>
              </a:rPr>
              <a:t>знаходяться</a:t>
            </a:r>
            <a:r>
              <a:rPr lang="ru-RU" sz="3200" dirty="0">
                <a:latin typeface="Times New Roman" panose="02020603050405020304" pitchFamily="18" charset="0"/>
                <a:cs typeface="Times New Roman" panose="02020603050405020304" pitchFamily="18" charset="0"/>
              </a:rPr>
              <a:t> під опікою та позбавлені батьківського піклування, дітей з </a:t>
            </a:r>
            <a:r>
              <a:rPr lang="ru-RU" sz="3200" dirty="0" err="1">
                <a:latin typeface="Times New Roman" panose="02020603050405020304" pitchFamily="18" charset="0"/>
                <a:cs typeface="Times New Roman" panose="02020603050405020304" pitchFamily="18" charset="0"/>
              </a:rPr>
              <a:t>багатодітних</a:t>
            </a:r>
            <a:r>
              <a:rPr lang="ru-RU" sz="3200" dirty="0">
                <a:latin typeface="Times New Roman" panose="02020603050405020304" pitchFamily="18" charset="0"/>
                <a:cs typeface="Times New Roman" panose="02020603050405020304" pitchFamily="18" charset="0"/>
              </a:rPr>
              <a:t> сімей, із малозабезпечених сімей, із </a:t>
            </a:r>
            <a:r>
              <a:rPr lang="ru-RU" sz="3200" dirty="0" err="1">
                <a:latin typeface="Times New Roman" panose="02020603050405020304" pitchFamily="18" charset="0"/>
                <a:cs typeface="Times New Roman" panose="02020603050405020304" pitchFamily="18" charset="0"/>
              </a:rPr>
              <a:t>неповних</a:t>
            </a:r>
            <a:r>
              <a:rPr lang="ru-RU" sz="3200" dirty="0">
                <a:latin typeface="Times New Roman" panose="02020603050405020304" pitchFamily="18" charset="0"/>
                <a:cs typeface="Times New Roman" panose="02020603050405020304" pitchFamily="18" charset="0"/>
              </a:rPr>
              <a:t> сімей, дітей учасників АТО, дітей, батьки яких </a:t>
            </a:r>
            <a:r>
              <a:rPr lang="ru-RU" sz="3200" dirty="0" err="1">
                <a:latin typeface="Times New Roman" panose="02020603050405020304" pitchFamily="18" charset="0"/>
                <a:cs typeface="Times New Roman" panose="02020603050405020304" pitchFamily="18" charset="0"/>
              </a:rPr>
              <a:t>мобілізовані</a:t>
            </a:r>
            <a:r>
              <a:rPr lang="ru-RU" sz="3200" dirty="0">
                <a:latin typeface="Times New Roman" panose="02020603050405020304" pitchFamily="18" charset="0"/>
                <a:cs typeface="Times New Roman" panose="02020603050405020304" pitchFamily="18" charset="0"/>
              </a:rPr>
              <a:t> до ЗСУ. Складені списки дітей, яким </a:t>
            </a:r>
            <a:r>
              <a:rPr lang="ru-RU" sz="3200" dirty="0" err="1">
                <a:latin typeface="Times New Roman" panose="02020603050405020304" pitchFamily="18" charset="0"/>
                <a:cs typeface="Times New Roman" panose="02020603050405020304" pitchFamily="18" charset="0"/>
              </a:rPr>
              <a:t>надається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безкоштовне</a:t>
            </a:r>
            <a:r>
              <a:rPr lang="ru-RU" sz="3200" dirty="0">
                <a:latin typeface="Times New Roman" panose="02020603050405020304" pitchFamily="18" charset="0"/>
                <a:cs typeface="Times New Roman" panose="02020603050405020304" pitchFamily="18" charset="0"/>
              </a:rPr>
              <a:t> харчування за </a:t>
            </a:r>
            <a:r>
              <a:rPr lang="ru-RU" sz="3200" dirty="0" err="1">
                <a:latin typeface="Times New Roman" panose="02020603050405020304" pitchFamily="18" charset="0"/>
                <a:cs typeface="Times New Roman" panose="02020603050405020304" pitchFamily="18" charset="0"/>
              </a:rPr>
              <a:t>кошти</a:t>
            </a:r>
            <a:r>
              <a:rPr lang="ru-RU" sz="3200" dirty="0">
                <a:latin typeface="Times New Roman" panose="02020603050405020304" pitchFamily="18" charset="0"/>
                <a:cs typeface="Times New Roman" panose="02020603050405020304" pitchFamily="18" charset="0"/>
              </a:rPr>
              <a:t> громади: діти-сироти, під опікою, діти-інваліди, діти з </a:t>
            </a:r>
            <a:r>
              <a:rPr lang="ru-RU" sz="3200" dirty="0" err="1">
                <a:latin typeface="Times New Roman" panose="02020603050405020304" pitchFamily="18" charset="0"/>
                <a:cs typeface="Times New Roman" panose="02020603050405020304" pitchFamily="18" charset="0"/>
              </a:rPr>
              <a:t>багатодітних</a:t>
            </a:r>
            <a:r>
              <a:rPr lang="ru-RU" sz="3200" dirty="0">
                <a:latin typeface="Times New Roman" panose="02020603050405020304" pitchFamily="18" charset="0"/>
                <a:cs typeface="Times New Roman" panose="02020603050405020304" pitchFamily="18" charset="0"/>
              </a:rPr>
              <a:t> сімей, діти учасників АТО, діти з ООП, діти мобілізованих до ЗСУ.</a:t>
            </a:r>
          </a:p>
        </p:txBody>
      </p:sp>
    </p:spTree>
    <p:extLst>
      <p:ext uri="{BB962C8B-B14F-4D97-AF65-F5344CB8AC3E}">
        <p14:creationId xmlns:p14="http://schemas.microsoft.com/office/powerpoint/2010/main" val="293031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1400" y="533400"/>
            <a:ext cx="10134600" cy="458074"/>
          </a:xfrm>
          <a:prstGeom prst="rect">
            <a:avLst/>
          </a:prstGeom>
          <a:noFill/>
        </p:spPr>
        <p:txBody>
          <a:bodyPr wrap="square" rtlCol="0">
            <a:spAutoFit/>
          </a:bodyPr>
          <a:lstStyle/>
          <a:p>
            <a:pPr algn="just">
              <a:lnSpc>
                <a:spcPct val="150000"/>
              </a:lnSpc>
            </a:pPr>
            <a:r>
              <a:rPr lang="ru-RU"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5600" y="365125"/>
            <a:ext cx="11252200" cy="6494085"/>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СТВОРЕННЯ УМОВ ДЛЯ ЗДОРОВОГО ХАРЧУВАННЯ УЧНІВ І ПРАЦІВНИКІВ</a:t>
            </a:r>
          </a:p>
          <a:p>
            <a:pPr algn="just"/>
            <a:r>
              <a:rPr lang="uk-UA" dirty="0" smtClean="0">
                <a:latin typeface="Times New Roman" panose="02020603050405020304" pitchFamily="18" charset="0"/>
                <a:cs typeface="Times New Roman" panose="02020603050405020304" pitchFamily="18" charset="0"/>
              </a:rPr>
              <a:t>     Організація харчування учнів закладу регламентується законами України «Про освіту», «Про повну загальну середню освіту», «Про охорону дитинства», Постановою КМ України «Про затвердження норм харчування у навчальних та оздоровчих закладах», іншими нормативними документами.</a:t>
            </a:r>
          </a:p>
          <a:p>
            <a:pPr algn="just"/>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У школі учні 2 – 11 класів були забезпечені одноразовим гарячим харчуванням, яке відбувалося згідно з графіком їдальні. Черговим адміністратором здійснювався щоденний контроль за організацією харчування. Діти пільгових категорій були звільнені від плати за харчування відповідно до рішення Монастириської міської ради.</a:t>
            </a:r>
          </a:p>
          <a:p>
            <a:pPr algn="just"/>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Кроки, виконані для створення умов здорового харчування:</a:t>
            </a:r>
          </a:p>
          <a:p>
            <a:pPr marL="285750" indent="-28575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о</a:t>
            </a:r>
            <a:r>
              <a:rPr lang="uk-UA" dirty="0" smtClean="0">
                <a:latin typeface="Times New Roman" panose="02020603050405020304" pitchFamily="18" charset="0"/>
                <a:cs typeface="Times New Roman" panose="02020603050405020304" pitchFamily="18" charset="0"/>
              </a:rPr>
              <a:t>рганізовано зручний режим харчування для всіх учнів закладу освіти, враховуючи кількість учнів (наявність початкової школи), пропускну можливість їдальні та інші умови закладу;</a:t>
            </a:r>
          </a:p>
          <a:p>
            <a:pPr marL="285750" indent="-28575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р</a:t>
            </a:r>
            <a:r>
              <a:rPr lang="uk-UA" dirty="0" smtClean="0">
                <a:latin typeface="Times New Roman" panose="02020603050405020304" pitchFamily="18" charset="0"/>
                <a:cs typeface="Times New Roman" panose="02020603050405020304" pitchFamily="18" charset="0"/>
              </a:rPr>
              <a:t>озроблене 4-х тижневе сезонне меню, яке враховує рекомендації МОЗ щодо здорового харчування у закладах освіти;</a:t>
            </a:r>
          </a:p>
          <a:p>
            <a:pPr marL="285750" indent="-285750" algn="just">
              <a:buFont typeface="Wingdings" panose="05000000000000000000" pitchFamily="2" charset="2"/>
              <a:buChar char="Ø"/>
            </a:pPr>
            <a:r>
              <a:rPr lang="uk-UA" dirty="0" smtClean="0">
                <a:latin typeface="Times New Roman" panose="02020603050405020304" pitchFamily="18" charset="0"/>
                <a:cs typeface="Times New Roman" panose="02020603050405020304" pitchFamily="18" charset="0"/>
              </a:rPr>
              <a:t>регулярно проводився моніторинг стану справ у їдальні, запрошувалися батьки до контролю за харчуванням у закладі освіти;</a:t>
            </a:r>
          </a:p>
          <a:p>
            <a:pPr marL="285750" indent="-28575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в</a:t>
            </a:r>
            <a:r>
              <a:rPr lang="uk-UA" dirty="0" smtClean="0">
                <a:latin typeface="Times New Roman" panose="02020603050405020304" pitchFamily="18" charset="0"/>
                <a:cs typeface="Times New Roman" panose="02020603050405020304" pitchFamily="18" charset="0"/>
              </a:rPr>
              <a:t>раховано думку дітей, батьків, працівників закладу щодо покращення умов харчування, змін у меню;</a:t>
            </a:r>
          </a:p>
          <a:p>
            <a:pPr marL="285750" indent="-28575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о</a:t>
            </a:r>
            <a:r>
              <a:rPr lang="uk-UA" dirty="0" smtClean="0">
                <a:latin typeface="Times New Roman" panose="02020603050405020304" pitchFamily="18" charset="0"/>
                <a:cs typeface="Times New Roman" panose="02020603050405020304" pitchFamily="18" charset="0"/>
              </a:rPr>
              <a:t>бговорення тем здорового харчування під час навчальних занять, позакласної роботи, у спілкуванні з батьками, зокрема наголошуючи на користі овочів, фруктів та ягід у щоденному раціоні.</a:t>
            </a:r>
          </a:p>
          <a:p>
            <a:pPr algn="just"/>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Продукти харчування та продовольча сировина надходять до закладу освіти разом із супровідними документами, які свідчать про їх походження та якість (накладні, сертифікати відповідності, висновки санітарно-епідеміологічної експертизи).</a:t>
            </a:r>
          </a:p>
          <a:p>
            <a:pPr marL="285750" indent="-285750" algn="just">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23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Прямоугольник 4"/>
          <p:cNvSpPr/>
          <p:nvPr/>
        </p:nvSpPr>
        <p:spPr>
          <a:xfrm>
            <a:off x="520700" y="635001"/>
            <a:ext cx="10401300" cy="707886"/>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49,5% опитаних батьків учнів переважно задоволені умовами харчування; 27,5% повністю задоволені.</a:t>
            </a:r>
          </a:p>
        </p:txBody>
      </p:sp>
      <p:pic>
        <p:nvPicPr>
          <p:cNvPr id="6" name="Рисунок 5"/>
          <p:cNvPicPr>
            <a:picLocks noChangeAspect="1"/>
          </p:cNvPicPr>
          <p:nvPr/>
        </p:nvPicPr>
        <p:blipFill>
          <a:blip r:embed="rId3"/>
          <a:stretch>
            <a:fillRect/>
          </a:stretch>
        </p:blipFill>
        <p:spPr>
          <a:xfrm>
            <a:off x="2262383" y="1416269"/>
            <a:ext cx="5852917" cy="1619031"/>
          </a:xfrm>
          <a:prstGeom prst="rect">
            <a:avLst/>
          </a:prstGeom>
        </p:spPr>
      </p:pic>
      <p:sp>
        <p:nvSpPr>
          <p:cNvPr id="7" name="TextBox 6"/>
          <p:cNvSpPr txBox="1"/>
          <p:nvPr/>
        </p:nvSpPr>
        <p:spPr>
          <a:xfrm>
            <a:off x="622300" y="3810000"/>
            <a:ext cx="10299700" cy="707886"/>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21,6% здобувачів освіти стверджують, що їжа в їдальні завжди смачна і корисна; 29,7% - як правило, їжа в їдальні смачна і </a:t>
            </a:r>
            <a:r>
              <a:rPr lang="ru-RU" sz="2000" dirty="0" smtClean="0">
                <a:latin typeface="Times New Roman" panose="02020603050405020304" pitchFamily="18" charset="0"/>
                <a:cs typeface="Times New Roman" panose="02020603050405020304" pitchFamily="18" charset="0"/>
              </a:rPr>
              <a:t>корисна</a:t>
            </a:r>
            <a:endParaRPr lang="ru-RU" sz="20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a:stretch>
            <a:fillRect/>
          </a:stretch>
        </p:blipFill>
        <p:spPr>
          <a:xfrm>
            <a:off x="2262383" y="4572000"/>
            <a:ext cx="5852917" cy="2095500"/>
          </a:xfrm>
          <a:prstGeom prst="rect">
            <a:avLst/>
          </a:prstGeom>
        </p:spPr>
      </p:pic>
    </p:spTree>
    <p:extLst>
      <p:ext uri="{BB962C8B-B14F-4D97-AF65-F5344CB8AC3E}">
        <p14:creationId xmlns:p14="http://schemas.microsoft.com/office/powerpoint/2010/main" val="380102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9500" y="647700"/>
            <a:ext cx="9791700" cy="1292662"/>
          </a:xfrm>
          <a:prstGeom prst="rect">
            <a:avLst/>
          </a:prstGeom>
          <a:noFill/>
        </p:spPr>
        <p:txBody>
          <a:bodyPr wrap="square" rtlCol="0">
            <a:spAutoFit/>
          </a:bodyPr>
          <a:lstStyle/>
          <a:p>
            <a:pPr algn="just">
              <a:lnSpc>
                <a:spcPct val="150000"/>
              </a:lnSpc>
            </a:pPr>
            <a:r>
              <a:rPr lang="ru-RU" sz="2400" dirty="0" smtClean="0">
                <a:latin typeface="Times New Roman" panose="02020603050405020304" pitchFamily="18" charset="0"/>
                <a:cs typeface="Times New Roman" panose="02020603050405020304" pitchFamily="18" charset="0"/>
              </a:rPr>
              <a:t>     </a:t>
            </a:r>
          </a:p>
          <a:p>
            <a:pPr algn="just">
              <a:lnSpc>
                <a:spcPct val="150000"/>
              </a:lnSpc>
            </a:pP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92150" y="365125"/>
            <a:ext cx="10566400" cy="5386090"/>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ПІДВЕЗЕННЯ УЧНІВ</a:t>
            </a:r>
          </a:p>
          <a:p>
            <a:pPr algn="ctr"/>
            <a:endParaRPr lang="uk-UA" sz="2800" b="1" i="1"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     Відповідно до ст. 56 Закону </a:t>
            </a:r>
            <a:r>
              <a:rPr lang="uk-UA" sz="2400" dirty="0">
                <a:latin typeface="Times New Roman" panose="02020603050405020304" pitchFamily="18" charset="0"/>
                <a:cs typeface="Times New Roman" panose="02020603050405020304" pitchFamily="18" charset="0"/>
              </a:rPr>
              <a:t>У</a:t>
            </a:r>
            <a:r>
              <a:rPr lang="uk-UA" sz="2400" dirty="0" smtClean="0">
                <a:latin typeface="Times New Roman" panose="02020603050405020304" pitchFamily="18" charset="0"/>
                <a:cs typeface="Times New Roman" panose="02020603050405020304" pitchFamily="18" charset="0"/>
              </a:rPr>
              <a:t>країни «Про освіту», ст. 36 Закону </a:t>
            </a:r>
            <a:r>
              <a:rPr lang="uk-UA" sz="2400" dirty="0">
                <a:latin typeface="Times New Roman" panose="02020603050405020304" pitchFamily="18" charset="0"/>
                <a:cs typeface="Times New Roman" panose="02020603050405020304" pitchFamily="18" charset="0"/>
              </a:rPr>
              <a:t>України «Про повну загальну середню освіту» та ст. 32 Закону України «Про місцеве самоврядування в Україні» забезпечується організований підвіз 32 дітей із 2 населених пунктів, а також підвезення 4 педагогів одним шкільним автобусом.</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     З метою практичної реалізації цього питання було:</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р</a:t>
            </a:r>
            <a:r>
              <a:rPr lang="uk-UA" sz="2400" dirty="0" smtClean="0">
                <a:latin typeface="Times New Roman" panose="02020603050405020304" pitchFamily="18" charset="0"/>
                <a:cs typeface="Times New Roman" panose="02020603050405020304" pitchFamily="18" charset="0"/>
              </a:rPr>
              <a:t>озроблено та затверджено графік маршруту шкільного автобуса на 2024 – 2025 н. р.</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a:t>
            </a:r>
            <a:r>
              <a:rPr lang="uk-UA" sz="2400" dirty="0" smtClean="0">
                <a:latin typeface="Times New Roman" panose="02020603050405020304" pitchFamily="18" charset="0"/>
                <a:cs typeface="Times New Roman" panose="02020603050405020304" pitchFamily="18" charset="0"/>
              </a:rPr>
              <a:t>изначено кількість учнів, які проживають за межами пішохідної доступності (більше 3 км) і складено списки, які затверджено директором закладу;</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б</a:t>
            </a:r>
            <a:r>
              <a:rPr lang="uk-UA" sz="2400" dirty="0" smtClean="0">
                <a:latin typeface="Times New Roman" panose="02020603050405020304" pitchFamily="18" charset="0"/>
                <a:cs typeface="Times New Roman" panose="02020603050405020304" pitchFamily="18" charset="0"/>
              </a:rPr>
              <a:t>уло призначено на посаду вихователя дітей в шкільному автобусі (о,5 ст.)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278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 y="622300"/>
            <a:ext cx="11201400" cy="830997"/>
          </a:xfrm>
          <a:prstGeom prst="rect">
            <a:avLst/>
          </a:prstGeom>
          <a:noFill/>
        </p:spPr>
        <p:txBody>
          <a:bodyPr wrap="square" rtlCol="0">
            <a:spAutoFit/>
          </a:bodyPr>
          <a:lstStyle/>
          <a:p>
            <a:pPr algn="just">
              <a:lnSpc>
                <a:spcPct val="150000"/>
              </a:lnSpc>
            </a:pPr>
            <a:r>
              <a:rPr lang="uk-UA"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endParaRPr lang="ru-RU" dirty="0"/>
          </a:p>
        </p:txBody>
      </p:sp>
      <p:sp>
        <p:nvSpPr>
          <p:cNvPr id="6" name="TextBox 5"/>
          <p:cNvSpPr txBox="1"/>
          <p:nvPr/>
        </p:nvSpPr>
        <p:spPr>
          <a:xfrm>
            <a:off x="838200" y="622300"/>
            <a:ext cx="10287000" cy="6001643"/>
          </a:xfrm>
          <a:prstGeom prst="rect">
            <a:avLst/>
          </a:prstGeom>
          <a:noFill/>
        </p:spPr>
        <p:txBody>
          <a:bodyPr wrap="square" rtlCol="0">
            <a:spAutoFit/>
          </a:bodyPr>
          <a:lstStyle/>
          <a:p>
            <a:pPr algn="ctr"/>
            <a:r>
              <a:rPr lang="uk-UA" sz="2800" b="1" u="sng" dirty="0" smtClean="0">
                <a:latin typeface="Times New Roman" panose="02020603050405020304" pitchFamily="18" charset="0"/>
                <a:cs typeface="Times New Roman" panose="02020603050405020304" pitchFamily="18" charset="0"/>
              </a:rPr>
              <a:t>СИСТЕМА ОЦІНЮВАННЯ ЗДОБУВАЧІВ ОСВІТИ</a:t>
            </a:r>
          </a:p>
          <a:p>
            <a:pPr algn="ctr"/>
            <a:endParaRPr lang="uk-UA" sz="2800" b="1" u="sng" dirty="0" smtClean="0">
              <a:latin typeface="Times New Roman" panose="02020603050405020304" pitchFamily="18" charset="0"/>
              <a:cs typeface="Times New Roman" panose="02020603050405020304" pitchFamily="18" charset="0"/>
            </a:endParaRPr>
          </a:p>
          <a:p>
            <a:pPr algn="ctr"/>
            <a:r>
              <a:rPr lang="uk-UA" sz="2800" b="1" i="1" dirty="0" smtClean="0">
                <a:latin typeface="Times New Roman" panose="02020603050405020304" pitchFamily="18" charset="0"/>
                <a:cs typeface="Times New Roman" panose="02020603050405020304" pitchFamily="18" charset="0"/>
              </a:rPr>
              <a:t>СПРАВЕДЛИВЕ І ОБ</a:t>
            </a:r>
            <a:r>
              <a:rPr lang="en-US" sz="2800" b="1" i="1" dirty="0" smtClean="0">
                <a:latin typeface="Times New Roman" panose="02020603050405020304" pitchFamily="18" charset="0"/>
                <a:cs typeface="Times New Roman" panose="02020603050405020304" pitchFamily="18" charset="0"/>
              </a:rPr>
              <a:t>’</a:t>
            </a:r>
            <a:r>
              <a:rPr lang="uk-UA" sz="2800" b="1" i="1" dirty="0" smtClean="0">
                <a:latin typeface="Times New Roman" panose="02020603050405020304" pitchFamily="18" charset="0"/>
                <a:cs typeface="Times New Roman" panose="02020603050405020304" pitchFamily="18" charset="0"/>
              </a:rPr>
              <a:t>ЄКТИВНЕ ОЦІНЮВАННЯ</a:t>
            </a:r>
          </a:p>
          <a:p>
            <a:pPr algn="just"/>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У закладі освіти розроблено систему, що включає принципи, форми, методи, критерії, процедури та правила оцінювання.</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Учителі адаптують критерії оцінювання для батьків та учнів, розробляють критерії оцінювання для різних видів діяльності. Критерії оцінювання є доступними та зрозумілими для учнів. Педагогічні працівник в усній формі, на сайті закладу, на інформаційних стендах у навчальних кабінетах та інших приміщеннях закладу знайомили учасників освітнього процесу з критеріями оцінювання.</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Система оцінювання в закладі освіт ґрунтується на особистісному та компетентнісному підходах, враховує особливості психофізичного розвитку дітей; має у своїй основі чіткі та зрозумілі вимоги до навчальних результатів, заохочує учнів апробувати різні моделі досягнення результату без ризику отримати за це негативну оцінку; розвиває в учнів впевненість у своїх здібностях і можливостях.</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За результатами опитування здобувачі освіти та їхні батьки вважають, що оцінювання результатів навчання учнів у закладі освіти є справедливим і об</a:t>
            </a:r>
            <a:r>
              <a:rPr lang="en-US"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єктивним</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005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2"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609600"/>
            <a:ext cx="9499600" cy="4616648"/>
          </a:xfrm>
          <a:prstGeom prst="rect">
            <a:avLst/>
          </a:prstGeom>
          <a:noFill/>
        </p:spPr>
        <p:txBody>
          <a:bodyPr wrap="square" rtlCol="0">
            <a:spAutoFit/>
          </a:bodyPr>
          <a:lstStyle/>
          <a:p>
            <a:pPr algn="just">
              <a:lnSpc>
                <a:spcPct val="150000"/>
              </a:lnSpc>
            </a:pPr>
            <a:r>
              <a:rPr lang="uk-UA" dirty="0" smtClean="0"/>
              <a:t>     </a:t>
            </a:r>
            <a:r>
              <a:rPr lang="uk-UA" sz="2800" dirty="0" smtClean="0">
                <a:latin typeface="Times New Roman" panose="02020603050405020304" pitchFamily="18" charset="0"/>
                <a:cs typeface="Times New Roman" panose="02020603050405020304" pitchFamily="18" charset="0"/>
              </a:rPr>
              <a:t>Протягом 2024 – 2025 н. р. діяльність ЗЗСО спрямовувалася на дотримання вимог </a:t>
            </a:r>
            <a:r>
              <a:rPr lang="ru-RU" sz="2800" dirty="0" smtClean="0">
                <a:latin typeface="Times New Roman" panose="02020603050405020304" pitchFamily="18" charset="0"/>
                <a:cs typeface="Times New Roman" panose="02020603050405020304" pitchFamily="18" charset="0"/>
              </a:rPr>
              <a:t>основних нормативно-</a:t>
            </a:r>
            <a:r>
              <a:rPr lang="ru-RU" sz="2800" dirty="0" err="1" smtClean="0">
                <a:latin typeface="Times New Roman" panose="02020603050405020304" pitchFamily="18" charset="0"/>
                <a:cs typeface="Times New Roman" panose="02020603050405020304" pitchFamily="18" charset="0"/>
              </a:rPr>
              <a:t>правових</a:t>
            </a:r>
            <a:r>
              <a:rPr lang="ru-RU" sz="2800" dirty="0" smtClean="0">
                <a:latin typeface="Times New Roman" panose="02020603050405020304" pitchFamily="18" charset="0"/>
                <a:cs typeface="Times New Roman" panose="02020603050405020304" pitchFamily="18" charset="0"/>
              </a:rPr>
              <a:t> документів, які регламентують роботу закладу: Конституцію України, Закони України «Про освіту», «Про повну загальну середню освіту», «Про основні засади мовної політики в Україні», Статут школи та чинні нормативно-</a:t>
            </a:r>
            <a:r>
              <a:rPr lang="ru-RU" sz="2800" dirty="0" err="1" smtClean="0">
                <a:latin typeface="Times New Roman" panose="02020603050405020304" pitchFamily="18" charset="0"/>
                <a:cs typeface="Times New Roman" panose="02020603050405020304" pitchFamily="18" charset="0"/>
              </a:rPr>
              <a:t>правові</a:t>
            </a:r>
            <a:r>
              <a:rPr lang="ru-RU" sz="2800" dirty="0" smtClean="0">
                <a:latin typeface="Times New Roman" panose="02020603050405020304" pitchFamily="18" charset="0"/>
                <a:cs typeface="Times New Roman" panose="02020603050405020304" pitchFamily="18" charset="0"/>
              </a:rPr>
              <a:t> документи у галузі освіти.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838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457200"/>
            <a:ext cx="10515600" cy="5447645"/>
          </a:xfrm>
          <a:prstGeom prst="rect">
            <a:avLst/>
          </a:prstGeom>
          <a:noFill/>
        </p:spPr>
        <p:txBody>
          <a:bodyPr wrap="square" rtlCol="0">
            <a:spAutoFit/>
          </a:bodyPr>
          <a:lstStyle/>
          <a:p>
            <a:pPr algn="just"/>
            <a:r>
              <a:rPr lang="uk-UA" dirty="0" smtClean="0"/>
              <a:t>     </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Навчальні досягнення здобувачів освіти 1 – 4 класів підлягають вербальному, формувальному та рівневому оцінюванню. </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Основними видами оцінювання здобувачів освіти є поточне та підсумкове (тематичне, семестрове, річне). </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У цьому навчальному році у зв</a:t>
            </a:r>
            <a:r>
              <a:rPr lang="en-US"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язку</a:t>
            </a:r>
            <a:r>
              <a:rPr lang="uk-UA" sz="2400" dirty="0" smtClean="0">
                <a:latin typeface="Times New Roman" panose="02020603050405020304" pitchFamily="18" charset="0"/>
                <a:cs typeface="Times New Roman" panose="02020603050405020304" pitchFamily="18" charset="0"/>
              </a:rPr>
              <a:t> з воєнним станом здобувачі базової та повної загальної середньої освіти були звільнені від проходження ДПА.</a:t>
            </a:r>
          </a:p>
          <a:p>
            <a:pPr algn="just"/>
            <a:endParaRPr lang="uk-UA" sz="2400" dirty="0" smtClean="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У закладі освіти застосовується поточний контроль шляхом виконання різних видів завдань, передбачених навчальною програмою, у тому числі для самостійної та індивідуальної роботи здобувачів освіти протягом семестру.</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Поточний контроль здійснюється під час проведення практичних та лабораторних занять, а також за результатами перевірки контрольних, самостійних робіт, індивідуальних занять тощо.</a:t>
            </a:r>
          </a:p>
          <a:p>
            <a:pPr algn="just"/>
            <a:r>
              <a:rPr lang="uk-UA"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602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6400" y="365125"/>
            <a:ext cx="11468100" cy="369332"/>
          </a:xfrm>
          <a:prstGeom prst="rect">
            <a:avLst/>
          </a:prstGeom>
          <a:noFill/>
        </p:spPr>
        <p:txBody>
          <a:bodyPr wrap="square" rtlCol="0">
            <a:spAutoFit/>
          </a:bodyPr>
          <a:lstStyle/>
          <a:p>
            <a:r>
              <a:rPr lang="uk-UA" dirty="0" smtClean="0"/>
              <a:t> </a:t>
            </a:r>
            <a:endParaRPr lang="ru-RU" dirty="0"/>
          </a:p>
        </p:txBody>
      </p:sp>
      <p:sp>
        <p:nvSpPr>
          <p:cNvPr id="6" name="TextBox 5"/>
          <p:cNvSpPr txBox="1"/>
          <p:nvPr/>
        </p:nvSpPr>
        <p:spPr>
          <a:xfrm>
            <a:off x="939800" y="596900"/>
            <a:ext cx="10083800" cy="4708981"/>
          </a:xfrm>
          <a:prstGeom prst="rect">
            <a:avLst/>
          </a:prstGeom>
          <a:noFill/>
        </p:spPr>
        <p:txBody>
          <a:bodyPr wrap="square" rtlCol="0">
            <a:spAutoFit/>
          </a:bodyPr>
          <a:lstStyle/>
          <a:p>
            <a:pPr algn="just"/>
            <a:r>
              <a:rPr lang="uk-UA" dirty="0" smtClean="0"/>
              <a:t>     </a:t>
            </a:r>
            <a:r>
              <a:rPr lang="uk-UA" sz="2000" dirty="0" smtClean="0">
                <a:latin typeface="Times New Roman" panose="02020603050405020304" pitchFamily="18" charset="0"/>
                <a:cs typeface="Times New Roman" panose="02020603050405020304" pitchFamily="18" charset="0"/>
              </a:rPr>
              <a:t>Згідно з річним планом роботи освітнього закладу на 2024 – 2025 н. р. заступником директора з НВР  було проведено аналіз досягнень учнів 2 – 4, 5 – 11 класів.</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У початкових класах навчалося 23 учні, у 5 – 9 класах – 54 учні, у 10 – 11 класах – 21 учень.</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За підсумками аналізу навчальних досягнень учнів із 98 учнів </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23 учні 2 – 4 класів оцінені вербально; оформлено свідоцтва досягнень;</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67 учнів переведено на наступний рік навчання;</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4 з них закінчили навчання за інклюзивною формою;</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13 учнів нагороджено Похвальними листами «За високі досягнення у навчанні»;</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1 учень 11 класу отримав свідоцтво з відзнакою за високі досягнення у навчанні;</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a:t>
            </a:r>
            <a:r>
              <a:rPr lang="uk-UA" sz="2000" dirty="0" smtClean="0">
                <a:latin typeface="Times New Roman" panose="02020603050405020304" pitchFamily="18" charset="0"/>
                <a:cs typeface="Times New Roman" panose="02020603050405020304" pitchFamily="18" charset="0"/>
              </a:rPr>
              <a:t>е атестованих учнів немає.</a:t>
            </a:r>
          </a:p>
          <a:p>
            <a:pPr marL="285750" indent="-285750" algn="just">
              <a:buFont typeface="Wingdings" panose="05000000000000000000" pitchFamily="2" charset="2"/>
              <a:buChar char="Ø"/>
            </a:pPr>
            <a:endParaRPr lang="uk-UA" sz="20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Проаналізувавши стан успішності учнів окремо по класах, робимо висновок, що в кожному класі  є резерв учнів, які б могли досягти свого основного рівня.</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449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2500" y="800100"/>
            <a:ext cx="10033000" cy="4893647"/>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З учнями, які мають бали початкового рівня за результатами річного оцінювання, були проведені різні види роботи:</a:t>
            </a:r>
          </a:p>
          <a:p>
            <a:pPr marL="285750" indent="-28575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і</a:t>
            </a:r>
            <a:r>
              <a:rPr lang="uk-UA" sz="2400" dirty="0" smtClean="0">
                <a:latin typeface="Times New Roman" panose="02020603050405020304" pitchFamily="18" charset="0"/>
                <a:cs typeface="Times New Roman" panose="02020603050405020304" pitchFamily="18" charset="0"/>
              </a:rPr>
              <a:t>ндивідуальні бесіди з учнями та їх батьками;</a:t>
            </a:r>
          </a:p>
          <a:p>
            <a:pPr marL="285750" indent="-28575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д</a:t>
            </a:r>
            <a:r>
              <a:rPr lang="uk-UA" sz="2400" dirty="0" smtClean="0">
                <a:latin typeface="Times New Roman" panose="02020603050405020304" pitchFamily="18" charset="0"/>
                <a:cs typeface="Times New Roman" panose="02020603050405020304" pitchFamily="18" charset="0"/>
              </a:rPr>
              <a:t>одаткові заняття з предметів;</a:t>
            </a:r>
          </a:p>
          <a:p>
            <a:pPr marL="285750" indent="-28575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і</a:t>
            </a:r>
            <a:r>
              <a:rPr lang="uk-UA" sz="2400" dirty="0" smtClean="0">
                <a:latin typeface="Times New Roman" panose="02020603050405020304" pitchFamily="18" charset="0"/>
                <a:cs typeface="Times New Roman" panose="02020603050405020304" pitchFamily="18" charset="0"/>
              </a:rPr>
              <a:t>ндивідуальні завдання.</a:t>
            </a:r>
          </a:p>
          <a:p>
            <a:pPr marL="285750" indent="-285750">
              <a:buFont typeface="Wingdings" panose="05000000000000000000" pitchFamily="2" charset="2"/>
              <a:buChar char="Ø"/>
            </a:pPr>
            <a:endParaRPr lang="uk-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Розглядалось це питання на нараді при директорові й на засіданнях методичних об</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єднань, з</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ясовувались причини слабкої успішності учнів, серед яких були названі такі:</a:t>
            </a:r>
          </a:p>
          <a:p>
            <a:pPr marL="285750" indent="-28575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a:t>
            </a:r>
            <a:r>
              <a:rPr lang="uk-UA" sz="2400" dirty="0" smtClean="0">
                <a:latin typeface="Times New Roman" panose="02020603050405020304" pitchFamily="18" charset="0"/>
                <a:cs typeface="Times New Roman" panose="02020603050405020304" pitchFamily="18" charset="0"/>
              </a:rPr>
              <a:t>ідсутня система роботи із слабо встигаючими учнями й  учнями, які пропускають заняття через хворобу;</a:t>
            </a:r>
          </a:p>
          <a:p>
            <a:pPr marL="285750" indent="-28575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н</a:t>
            </a:r>
            <a:r>
              <a:rPr lang="uk-UA" sz="2400" dirty="0" smtClean="0">
                <a:latin typeface="Times New Roman" panose="02020603050405020304" pitchFamily="18" charset="0"/>
                <a:cs typeface="Times New Roman" panose="02020603050405020304" pitchFamily="18" charset="0"/>
              </a:rPr>
              <a:t>едостатній зв</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язок учителів із батьками;</a:t>
            </a:r>
          </a:p>
          <a:p>
            <a:pPr marL="285750" indent="-285750">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п</a:t>
            </a:r>
            <a:r>
              <a:rPr lang="uk-UA" sz="2400" dirty="0" smtClean="0">
                <a:latin typeface="Times New Roman" panose="02020603050405020304" pitchFamily="18" charset="0"/>
                <a:cs typeface="Times New Roman" panose="02020603050405020304" pitchFamily="18" charset="0"/>
              </a:rPr>
              <a:t>ропуск уроків без поважних причин.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631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200" y="546100"/>
            <a:ext cx="10553700" cy="1815882"/>
          </a:xfrm>
          <a:prstGeom prst="rect">
            <a:avLst/>
          </a:prstGeom>
          <a:noFill/>
        </p:spPr>
        <p:txBody>
          <a:bodyPr wrap="square" rtlCol="0">
            <a:spAutoFit/>
          </a:bodyPr>
          <a:lstStyle/>
          <a:p>
            <a:pPr algn="ctr"/>
            <a:r>
              <a:rPr lang="uk-UA" sz="2800" b="1" u="sng" dirty="0" smtClean="0">
                <a:latin typeface="Times New Roman" panose="02020603050405020304" pitchFamily="18" charset="0"/>
                <a:cs typeface="Times New Roman" panose="02020603050405020304" pitchFamily="18" charset="0"/>
              </a:rPr>
              <a:t>ОЦІНКА ПЕДАГОГІЧНОЇ ДІЯЛЬНОСТІ ПЕДАГОГІЧНИХ ПРАЦІВНИКІВ</a:t>
            </a:r>
            <a:endParaRPr lang="uk-UA" sz="4000" b="1" i="1" u="sng" dirty="0" smtClean="0">
              <a:latin typeface="Times New Roman" panose="02020603050405020304" pitchFamily="18" charset="0"/>
              <a:cs typeface="Times New Roman" panose="02020603050405020304" pitchFamily="18" charset="0"/>
            </a:endParaRPr>
          </a:p>
          <a:p>
            <a:pPr algn="ctr"/>
            <a:r>
              <a:rPr lang="uk-UA" sz="2800" b="1" i="1" dirty="0" smtClean="0">
                <a:latin typeface="Times New Roman" panose="02020603050405020304" pitchFamily="18" charset="0"/>
                <a:cs typeface="Times New Roman" panose="02020603050405020304" pitchFamily="18" charset="0"/>
              </a:rPr>
              <a:t>ЗАБЕЗПЕЧЕННЯ ВИКОНАННЯ ДЕРЖАВНИХ СТАНДАРТІВ – ЯКІСТЬ ОСВІТИ. ЗАДОВОЛЕННЯ ОСВІТНІХ ПОТРЕБ</a:t>
            </a:r>
            <a:endParaRPr lang="ru-RU" sz="28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03200" y="2870200"/>
            <a:ext cx="11658600" cy="3170099"/>
          </a:xfrm>
          <a:prstGeom prst="rect">
            <a:avLst/>
          </a:prstGeom>
          <a:noFill/>
        </p:spPr>
        <p:txBody>
          <a:bodyPr wrap="square" rtlCol="0">
            <a:spAutoFit/>
          </a:bodyPr>
          <a:lstStyle/>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Головне завдання вчителя – забезпечити рівень </a:t>
            </a:r>
            <a:r>
              <a:rPr lang="uk-UA" sz="2000" dirty="0">
                <a:latin typeface="Times New Roman" panose="02020603050405020304" pitchFamily="18" charset="0"/>
                <a:cs typeface="Times New Roman" panose="02020603050405020304" pitchFamily="18" charset="0"/>
              </a:rPr>
              <a:t>н</a:t>
            </a:r>
            <a:r>
              <a:rPr lang="uk-UA" sz="2000" dirty="0" smtClean="0">
                <a:latin typeface="Times New Roman" panose="02020603050405020304" pitchFamily="18" charset="0"/>
                <a:cs typeface="Times New Roman" panose="02020603050405020304" pitchFamily="18" charset="0"/>
              </a:rPr>
              <a:t>авчальних досягнень і розвитку компетентностей на рівні Державних стандартів, безумовне виконання навчальних програм та планів.</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Основними умовами успішного досягнення базової компетентності учнями закладу ми вважаємо:</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Підвищення ефективності уроку як основної можливості діалогу учня та вчителя;</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Розвиток системи позаурочних форм освітньої діяльності, зорієнтованих на пошуковий, дослідницький, проблемний характер засвоєння змісту освіти;</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  ріст професійної майстерності педагогічних кадрів;</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Орієнтація педагогів на особисті досягнення учня в освітній взаємодії;</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Забезпечення принципів відкритості й комфортності освіти в усіх її аспектах;</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Комплексний супровід педагогами освітнього та професійного вибору здобувачів освіти.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462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08000"/>
            <a:ext cx="10515600" cy="6863417"/>
          </a:xfrm>
          <a:prstGeom prst="rect">
            <a:avLst/>
          </a:prstGeom>
          <a:noFill/>
        </p:spPr>
        <p:txBody>
          <a:bodyPr wrap="square" rtlCol="0">
            <a:spAutoFit/>
          </a:bodyPr>
          <a:lstStyle/>
          <a:p>
            <a:pPr algn="just"/>
            <a:r>
              <a:rPr lang="uk-UA" sz="2000" dirty="0" smtClean="0">
                <a:latin typeface="Times New Roman" panose="02020603050405020304" pitchFamily="18" charset="0"/>
                <a:cs typeface="Times New Roman" panose="02020603050405020304" pitchFamily="18" charset="0"/>
              </a:rPr>
              <a:t>     </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Учителі самостійно розробляють календарно-тематичні плани відповідно до Державних стандартів загальної середньої освіти, навчальної програми, освітньої програми закладу, враховуючи особливості класів; визначають обсяг годин на вивчення навчальної теми, можуть змінювати послідовність вивчення тем.</a:t>
            </a:r>
          </a:p>
          <a:p>
            <a:pPr algn="just"/>
            <a:r>
              <a:rPr lang="ru-RU" sz="2000" dirty="0" smtClean="0">
                <a:latin typeface="Times New Roman" panose="02020603050405020304" pitchFamily="18" charset="0"/>
                <a:cs typeface="Times New Roman" panose="02020603050405020304" pitchFamily="18" charset="0"/>
              </a:rPr>
              <a:t>     За </a:t>
            </a:r>
            <a:r>
              <a:rPr lang="ru-RU" sz="2000" dirty="0">
                <a:latin typeface="Times New Roman" panose="02020603050405020304" pitchFamily="18" charset="0"/>
                <a:cs typeface="Times New Roman" panose="02020603050405020304" pitchFamily="18" charset="0"/>
              </a:rPr>
              <a:t>результатами анкетування при розробленні </a:t>
            </a:r>
            <a:r>
              <a:rPr lang="ru-RU" sz="2000" dirty="0" smtClean="0">
                <a:latin typeface="Times New Roman" panose="02020603050405020304" pitchFamily="18" charset="0"/>
                <a:cs typeface="Times New Roman" panose="02020603050405020304" pitchFamily="18" charset="0"/>
              </a:rPr>
              <a:t>календарно-</a:t>
            </a:r>
            <a:r>
              <a:rPr lang="ru-RU" sz="2000" dirty="0" err="1" smtClean="0">
                <a:latin typeface="Times New Roman" panose="02020603050405020304" pitchFamily="18" charset="0"/>
                <a:cs typeface="Times New Roman" panose="02020603050405020304" pitchFamily="18" charset="0"/>
              </a:rPr>
              <a:t>тематичного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планування 95,5% педагогічних працівників використовують рекомендації Міністерства освіти і науки України; 50% - власний досвід; 72,7% - зразки, що пропонуються фаховими виданнями; 40,9% - розробки з інтернет сайтів і блогів, які стосуються викладання конкретного предмету; 27,3% - використовують спільну роботу з колегами, 9,1% - досвід, запозичений у колег</a:t>
            </a:r>
            <a:r>
              <a:rPr lang="ru-RU" sz="2000" dirty="0" smtClean="0">
                <a:latin typeface="Times New Roman" panose="02020603050405020304" pitchFamily="18" charset="0"/>
                <a:cs typeface="Times New Roman" panose="02020603050405020304" pitchFamily="18" charset="0"/>
              </a:rPr>
              <a:t>.</a:t>
            </a:r>
          </a:p>
          <a:p>
            <a:pPr algn="just"/>
            <a:endParaRPr lang="uk-UA" sz="2000" dirty="0">
              <a:latin typeface="Times New Roman" panose="02020603050405020304" pitchFamily="18" charset="0"/>
              <a:cs typeface="Times New Roman" panose="02020603050405020304" pitchFamily="18" charset="0"/>
            </a:endParaRP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a:t>
            </a:r>
          </a:p>
          <a:p>
            <a:pPr algn="just"/>
            <a:endParaRPr lang="uk-UA" sz="2000" dirty="0">
              <a:latin typeface="Times New Roman" panose="02020603050405020304" pitchFamily="18" charset="0"/>
              <a:cs typeface="Times New Roman" panose="02020603050405020304" pitchFamily="18" charset="0"/>
            </a:endParaRPr>
          </a:p>
          <a:p>
            <a:pPr algn="just"/>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just"/>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just"/>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3"/>
          <a:stretch>
            <a:fillRect/>
          </a:stretch>
        </p:blipFill>
        <p:spPr>
          <a:xfrm>
            <a:off x="2413000" y="3779510"/>
            <a:ext cx="6667224" cy="2737972"/>
          </a:xfrm>
          <a:prstGeom prst="rect">
            <a:avLst/>
          </a:prstGeom>
        </p:spPr>
      </p:pic>
    </p:spTree>
    <p:extLst>
      <p:ext uri="{BB962C8B-B14F-4D97-AF65-F5344CB8AC3E}">
        <p14:creationId xmlns:p14="http://schemas.microsoft.com/office/powerpoint/2010/main" val="634902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 y="0"/>
            <a:ext cx="12192000" cy="6857999"/>
          </a:xfrm>
          <a:prstGeom prst="rect">
            <a:avLst/>
          </a:prstGeom>
        </p:spPr>
      </p:pic>
      <p:sp>
        <p:nvSpPr>
          <p:cNvPr id="5" name="Прямоугольник 4"/>
          <p:cNvSpPr/>
          <p:nvPr/>
        </p:nvSpPr>
        <p:spPr>
          <a:xfrm>
            <a:off x="590550" y="365125"/>
            <a:ext cx="11010900" cy="3785652"/>
          </a:xfrm>
          <a:prstGeom prst="rect">
            <a:avLst/>
          </a:prstGeom>
        </p:spPr>
        <p:txBody>
          <a:bodyPr wrap="square">
            <a:spAutoFit/>
          </a:bodyPr>
          <a:lstStyle/>
          <a:p>
            <a:pPr algn="just">
              <a:lnSpc>
                <a:spcPct val="150000"/>
              </a:lnSpc>
            </a:pPr>
            <a:r>
              <a:rPr lang="ru-RU" sz="2000" dirty="0" smtClean="0">
                <a:latin typeface="Times New Roman" panose="02020603050405020304" pitchFamily="18" charset="0"/>
                <a:cs typeface="Times New Roman" panose="02020603050405020304" pitchFamily="18" charset="0"/>
              </a:rPr>
              <a:t>     За </a:t>
            </a:r>
            <a:r>
              <a:rPr lang="ru-RU" sz="2000" dirty="0">
                <a:latin typeface="Times New Roman" panose="02020603050405020304" pitchFamily="18" charset="0"/>
                <a:cs typeface="Times New Roman" panose="02020603050405020304" pitchFamily="18" charset="0"/>
              </a:rPr>
              <a:t>підсумками навчального року вчителі аналізують результативність календарно-</a:t>
            </a:r>
            <a:r>
              <a:rPr lang="ru-RU" sz="2000" dirty="0" err="1">
                <a:latin typeface="Times New Roman" panose="02020603050405020304" pitchFamily="18" charset="0"/>
                <a:cs typeface="Times New Roman" panose="02020603050405020304" pitchFamily="18" charset="0"/>
              </a:rPr>
              <a:t>тематичного</a:t>
            </a:r>
            <a:r>
              <a:rPr lang="ru-RU" sz="2000" dirty="0">
                <a:latin typeface="Times New Roman" panose="02020603050405020304" pitchFamily="18" charset="0"/>
                <a:cs typeface="Times New Roman" panose="02020603050405020304" pitchFamily="18" charset="0"/>
              </a:rPr>
              <a:t> планування, роблять необхідні корективи</a:t>
            </a:r>
            <a:r>
              <a:rPr lang="ru-RU" sz="2000" dirty="0" smtClean="0">
                <a:latin typeface="Times New Roman" panose="02020603050405020304" pitchFamily="18" charset="0"/>
                <a:cs typeface="Times New Roman" panose="02020603050405020304" pitchFamily="18" charset="0"/>
              </a:rPr>
              <a:t>.</a:t>
            </a:r>
          </a:p>
          <a:p>
            <a:pPr algn="just">
              <a:lnSpc>
                <a:spcPct val="150000"/>
              </a:lnSpc>
            </a:pPr>
            <a:endParaRPr lang="ru-RU" sz="2000" dirty="0">
              <a:latin typeface="Times New Roman" panose="02020603050405020304" pitchFamily="18" charset="0"/>
              <a:cs typeface="Times New Roman" panose="02020603050405020304" pitchFamily="18" charset="0"/>
            </a:endParaRP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Педагогічні </a:t>
            </a:r>
            <a:r>
              <a:rPr lang="ru-RU" sz="2000" dirty="0">
                <a:latin typeface="Times New Roman" panose="02020603050405020304" pitchFamily="18" charset="0"/>
                <a:cs typeface="Times New Roman" panose="02020603050405020304" pitchFamily="18" charset="0"/>
              </a:rPr>
              <a:t>працівники використовують види, форми і методи роботи, спрямовані на оволодіння учнями ключовими компетентностями. З-</a:t>
            </a:r>
            <a:r>
              <a:rPr lang="ru-RU" sz="2000" dirty="0" err="1">
                <a:latin typeface="Times New Roman" panose="02020603050405020304" pitchFamily="18" charset="0"/>
                <a:cs typeface="Times New Roman" panose="02020603050405020304" pitchFamily="18" charset="0"/>
              </a:rPr>
              <a:t>поміж</a:t>
            </a:r>
            <a:r>
              <a:rPr lang="ru-RU" sz="2000" dirty="0">
                <a:latin typeface="Times New Roman" panose="02020603050405020304" pitchFamily="18" charset="0"/>
                <a:cs typeface="Times New Roman" panose="02020603050405020304" pitchFamily="18" charset="0"/>
              </a:rPr>
              <a:t>  навчальних завдань, які пропонуються учням, переважають творчі, </a:t>
            </a:r>
            <a:r>
              <a:rPr lang="ru-RU" sz="2000" dirty="0" smtClean="0">
                <a:latin typeface="Times New Roman" panose="02020603050405020304" pitchFamily="18" charset="0"/>
                <a:cs typeface="Times New Roman" panose="02020603050405020304" pitchFamily="18" charset="0"/>
              </a:rPr>
              <a:t>проблемні</a:t>
            </a:r>
            <a:r>
              <a:rPr lang="ru-RU" sz="2000" dirty="0">
                <a:latin typeface="Times New Roman" panose="02020603050405020304" pitchFamily="18" charset="0"/>
                <a:cs typeface="Times New Roman" panose="02020603050405020304" pitchFamily="18" charset="0"/>
              </a:rPr>
              <a:t>, пошукові, дослідницькі, спрямовані на застосування знань у практичній діяльності</a:t>
            </a:r>
            <a:r>
              <a:rPr lang="ru-RU" sz="2000" dirty="0" smtClean="0">
                <a:latin typeface="Times New Roman" panose="02020603050405020304" pitchFamily="18" charset="0"/>
                <a:cs typeface="Times New Roman" panose="02020603050405020304" pitchFamily="18" charset="0"/>
              </a:rPr>
              <a:t>.</a:t>
            </a:r>
          </a:p>
          <a:p>
            <a:pPr>
              <a:lnSpc>
                <a:spcPct val="150000"/>
              </a:lnSpc>
            </a:pPr>
            <a:endParaRPr lang="ru-RU" sz="2000" dirty="0"/>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2222501" y="3658660"/>
            <a:ext cx="7162800" cy="3035300"/>
          </a:xfrm>
          <a:prstGeom prst="rect">
            <a:avLst/>
          </a:prstGeom>
          <a:noFill/>
        </p:spPr>
      </p:pic>
    </p:spTree>
    <p:extLst>
      <p:ext uri="{BB962C8B-B14F-4D97-AF65-F5344CB8AC3E}">
        <p14:creationId xmlns:p14="http://schemas.microsoft.com/office/powerpoint/2010/main" val="197591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8700" y="520700"/>
            <a:ext cx="10083800" cy="5262979"/>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РЕАЛІЗАЦІЯ КОНЦЕПЦІЇ НУШ</a:t>
            </a:r>
          </a:p>
          <a:p>
            <a:pPr algn="ctr"/>
            <a:endParaRPr lang="uk-UA" sz="2800" b="1" i="1"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     </a:t>
            </a:r>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Педагогічний колектив втілює Концепцію НУШ з 2018 року. </a:t>
            </a:r>
            <a:endParaRPr lang="uk-UA"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     З 2022 року стартував новий етап впровадження НУШ у базовій школі. Створено відповідне освітнє середовище в 1 – 4 класах. Придбано дидактичні матеріали. Вчителі та адміністрація закладу пройшли відповідну професійну підготовку.</a:t>
            </a:r>
          </a:p>
          <a:p>
            <a:pPr algn="just"/>
            <a:endParaRPr lang="uk-UA"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     Основними умовами успішного досягнення базової компетентності учнями закладу освіти ми вважаємо </a:t>
            </a:r>
          </a:p>
          <a:p>
            <a:pPr marL="285750" indent="-285750" algn="just">
              <a:buFont typeface="Wingdings" panose="05000000000000000000" pitchFamily="2" charset="2"/>
              <a:buChar char="Ø"/>
            </a:pPr>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Підвищення ефективності уроку як основної можливості діалогу учня та вчителі;</a:t>
            </a:r>
          </a:p>
          <a:p>
            <a:pPr marL="285750" indent="-285750" algn="just">
              <a:buFont typeface="Wingdings" panose="05000000000000000000" pitchFamily="2" charset="2"/>
              <a:buChar char="Ø"/>
            </a:pPr>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Розвиток системи позаурочних форм освітньої діяльності, зорієнтований на пошуковий, дослідницький, проблемний характер засвоєння змісту освіти;</a:t>
            </a:r>
          </a:p>
          <a:p>
            <a:pPr marL="285750" indent="-285750" algn="just">
              <a:buFont typeface="Wingdings" panose="05000000000000000000" pitchFamily="2" charset="2"/>
              <a:buChar char="Ø"/>
            </a:pPr>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Ріст професійної майстерності педагогічних кадрів;</a:t>
            </a:r>
          </a:p>
          <a:p>
            <a:pPr marL="285750" indent="-285750" algn="just">
              <a:buFont typeface="Wingdings" panose="05000000000000000000" pitchFamily="2" charset="2"/>
              <a:buChar char="Ø"/>
            </a:pPr>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Орієнтація педагогів на особисті досягнення учнів в освітній взаємодії; </a:t>
            </a:r>
          </a:p>
          <a:p>
            <a:pPr marL="285750" indent="-285750" algn="just">
              <a:buFont typeface="Wingdings" panose="05000000000000000000" pitchFamily="2" charset="2"/>
              <a:buChar char="Ø"/>
            </a:pPr>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забезпечення принципів відкритості й комфортності освіти в усіх її аспектах; </a:t>
            </a:r>
          </a:p>
          <a:p>
            <a:pPr marL="285750" indent="-285750" algn="just">
              <a:buFont typeface="Wingdings" panose="05000000000000000000" pitchFamily="2" charset="2"/>
              <a:buChar char="Ø"/>
            </a:pPr>
            <a:r>
              <a:rPr lang="uk-UA" sz="2000" dirty="0" smtClean="0">
                <a:solidFill>
                  <a:schemeClr val="tx1">
                    <a:lumMod val="95000"/>
                    <a:lumOff val="5000"/>
                  </a:schemeClr>
                </a:solidFill>
                <a:latin typeface="Times New Roman" panose="02020603050405020304" pitchFamily="18" charset="0"/>
                <a:cs typeface="Times New Roman" panose="02020603050405020304" pitchFamily="18" charset="0"/>
              </a:rPr>
              <a:t>Комплексний супровід педагогами освітнього та професійного вибору школярів.</a:t>
            </a:r>
            <a:endParaRPr lang="ru-RU"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339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9900" y="584200"/>
            <a:ext cx="11303000" cy="5078313"/>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МЕТОДИЧНА РОБОТА І КАДРОВЕ ЗАБЕЗПЕЧЕННЯ</a:t>
            </a:r>
          </a:p>
          <a:p>
            <a:pPr algn="ctr"/>
            <a:endParaRPr lang="uk-UA" sz="2800" b="1" i="1" dirty="0">
              <a:latin typeface="Times New Roman" panose="02020603050405020304" pitchFamily="18" charset="0"/>
              <a:cs typeface="Times New Roman" panose="02020603050405020304" pitchFamily="18" charset="0"/>
            </a:endParaRPr>
          </a:p>
          <a:p>
            <a:pPr algn="ctr"/>
            <a:endParaRPr lang="uk-UA" sz="2800" b="1" i="1" dirty="0" smtClean="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Протягом 2024 – 2025 н. р. педагогічні працівники закладу працювали над загальношкільною комплексною науково-методичною проблемою:</a:t>
            </a:r>
          </a:p>
          <a:p>
            <a:pPr marL="342900" indent="-342900" algn="just">
              <a:buFont typeface="+mj-lt"/>
              <a:buAutoNum type="arabicPeriod"/>
            </a:pPr>
            <a:r>
              <a:rPr lang="uk-UA" sz="2400" dirty="0" smtClean="0">
                <a:latin typeface="Times New Roman" panose="02020603050405020304" pitchFamily="18" charset="0"/>
                <a:cs typeface="Times New Roman" panose="02020603050405020304" pitchFamily="18" charset="0"/>
              </a:rPr>
              <a:t>Формування інноваційного освітнього середовища на основі педагогіки партнерства в умовах реалізації компетентнісного підходу та принципу дитиноцентризму.</a:t>
            </a:r>
          </a:p>
          <a:p>
            <a:pPr marL="342900" indent="-342900" algn="just">
              <a:buFont typeface="+mj-lt"/>
              <a:buAutoNum type="arabicPeriod"/>
            </a:pPr>
            <a:r>
              <a:rPr lang="uk-UA" sz="2400" dirty="0" smtClean="0">
                <a:latin typeface="Times New Roman" panose="02020603050405020304" pitchFamily="18" charset="0"/>
                <a:cs typeface="Times New Roman" panose="02020603050405020304" pitchFamily="18" charset="0"/>
              </a:rPr>
              <a:t>Формування національної свідомості учнів, розвиток загальнолюдських цінностей.</a:t>
            </a:r>
          </a:p>
          <a:p>
            <a:pPr marL="342900" indent="-342900" algn="just">
              <a:buFont typeface="+mj-lt"/>
              <a:buAutoNum type="arabicPeriod"/>
            </a:pPr>
            <a:endParaRPr lang="uk-UA" sz="2400" dirty="0" smtClean="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910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1"/>
            <a:ext cx="12192000" cy="6857999"/>
          </a:xfrm>
          <a:prstGeom prst="rect">
            <a:avLst/>
          </a:prstGeom>
        </p:spPr>
      </p:pic>
      <p:sp>
        <p:nvSpPr>
          <p:cNvPr id="6" name="Прямоугольник 5"/>
          <p:cNvSpPr/>
          <p:nvPr/>
        </p:nvSpPr>
        <p:spPr>
          <a:xfrm>
            <a:off x="1282700" y="736601"/>
            <a:ext cx="9461500" cy="224676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Аналіз </a:t>
            </a:r>
            <a:r>
              <a:rPr lang="ru-RU" sz="2000" dirty="0">
                <a:latin typeface="Times New Roman" panose="02020603050405020304" pitchFamily="18" charset="0"/>
                <a:cs typeface="Times New Roman" panose="02020603050405020304" pitchFamily="18" charset="0"/>
              </a:rPr>
              <a:t>роботи методичних об’єднань засвідчує, що основну увагу вчителі приділяли підвищенню фахової майстерності, розвитку власної творчої особистості, спільному вирішенню завдань, поставлених методичними об’єднаннями щодо втілення сучасних інновацій та педагогічних технологій, сприяли творчому підходу до реалізації ідей програм з кожного предмета на забезпечення, засвоєння й використання найбільш раціональних методів і прийомів навчання та виховання школярів.</a:t>
            </a:r>
          </a:p>
        </p:txBody>
      </p:sp>
      <p:pic>
        <p:nvPicPr>
          <p:cNvPr id="7" name="Рисунок 6"/>
          <p:cNvPicPr>
            <a:picLocks noChangeAspect="1"/>
          </p:cNvPicPr>
          <p:nvPr/>
        </p:nvPicPr>
        <p:blipFill>
          <a:blip r:embed="rId3"/>
          <a:stretch>
            <a:fillRect/>
          </a:stretch>
        </p:blipFill>
        <p:spPr>
          <a:xfrm>
            <a:off x="1917700" y="3213100"/>
            <a:ext cx="8356600" cy="3408363"/>
          </a:xfrm>
          <a:prstGeom prst="rect">
            <a:avLst/>
          </a:prstGeom>
        </p:spPr>
      </p:pic>
    </p:spTree>
    <p:extLst>
      <p:ext uri="{BB962C8B-B14F-4D97-AF65-F5344CB8AC3E}">
        <p14:creationId xmlns:p14="http://schemas.microsoft.com/office/powerpoint/2010/main" val="42140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Прямоугольник 4"/>
          <p:cNvSpPr/>
          <p:nvPr/>
        </p:nvSpPr>
        <p:spPr>
          <a:xfrm>
            <a:off x="1257300" y="365125"/>
            <a:ext cx="9740900" cy="1938992"/>
          </a:xfrm>
          <a:prstGeom prst="rect">
            <a:avLst/>
          </a:prstGeom>
        </p:spPr>
        <p:txBody>
          <a:bodyPr wrap="square">
            <a:spAutoFit/>
          </a:bodyPr>
          <a:lstStyle/>
          <a:p>
            <a:pPr algn="just"/>
            <a:r>
              <a:rPr lang="ru-RU" dirty="0" smtClean="0"/>
              <a:t>     </a:t>
            </a:r>
            <a:r>
              <a:rPr lang="ru-RU" sz="2400" dirty="0" smtClean="0">
                <a:latin typeface="Times New Roman" panose="02020603050405020304" pitchFamily="18" charset="0"/>
                <a:cs typeface="Times New Roman" panose="02020603050405020304" pitchFamily="18" charset="0"/>
              </a:rPr>
              <a:t>Всі </a:t>
            </a:r>
            <a:r>
              <a:rPr lang="ru-RU" sz="2400" dirty="0">
                <a:latin typeface="Times New Roman" panose="02020603050405020304" pitchFamily="18" charset="0"/>
                <a:cs typeface="Times New Roman" panose="02020603050405020304" pitchFamily="18" charset="0"/>
              </a:rPr>
              <a:t>педагогічні працівники на різних онлайн платформах дистанційного навчання додатково, без урахування курсів підвищення кваліфікації в ОІППО, підвищили свою кваліфікацію з надання домедичної допомоги, протидії і поширенню булінгу, умов дотримання академічної доброчесності, про змішане і дистанційне навчання. </a:t>
            </a:r>
          </a:p>
        </p:txBody>
      </p:sp>
      <p:pic>
        <p:nvPicPr>
          <p:cNvPr id="6" name="Рисунок 5"/>
          <p:cNvPicPr>
            <a:picLocks noChangeAspect="1"/>
          </p:cNvPicPr>
          <p:nvPr/>
        </p:nvPicPr>
        <p:blipFill>
          <a:blip r:embed="rId3"/>
          <a:stretch>
            <a:fillRect/>
          </a:stretch>
        </p:blipFill>
        <p:spPr>
          <a:xfrm>
            <a:off x="2897383" y="2918623"/>
            <a:ext cx="8189717" cy="3013165"/>
          </a:xfrm>
          <a:prstGeom prst="rect">
            <a:avLst/>
          </a:prstGeom>
        </p:spPr>
      </p:pic>
    </p:spTree>
    <p:extLst>
      <p:ext uri="{BB962C8B-B14F-4D97-AF65-F5344CB8AC3E}">
        <p14:creationId xmlns:p14="http://schemas.microsoft.com/office/powerpoint/2010/main" val="147272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1358900" y="584200"/>
            <a:ext cx="9766300" cy="5309146"/>
          </a:xfrm>
          <a:prstGeom prst="rect">
            <a:avLst/>
          </a:prstGeom>
          <a:noFill/>
        </p:spPr>
        <p:txBody>
          <a:bodyPr wrap="square" rtlCol="0">
            <a:spAutoFit/>
          </a:bodyPr>
          <a:lstStyle/>
          <a:p>
            <a:pPr algn="ctr">
              <a:lnSpc>
                <a:spcPct val="150000"/>
              </a:lnSpc>
            </a:pPr>
            <a:r>
              <a:rPr lang="uk-UA" sz="2800" b="1" dirty="0" smtClean="0">
                <a:latin typeface="Times New Roman" panose="02020603050405020304" pitchFamily="18" charset="0"/>
                <a:cs typeface="Times New Roman" panose="02020603050405020304" pitchFamily="18" charset="0"/>
              </a:rPr>
              <a:t>Головними завданнями ЗЗСО були: </a:t>
            </a:r>
          </a:p>
          <a:p>
            <a:pPr marL="285750" indent="-285750" algn="just">
              <a:lnSpc>
                <a:spcPct val="150000"/>
              </a:lnSpc>
              <a:buFontTx/>
              <a:buChar char="-"/>
            </a:pPr>
            <a:r>
              <a:rPr lang="uk-UA" sz="2000" dirty="0">
                <a:latin typeface="Times New Roman" panose="02020603050405020304" pitchFamily="18" charset="0"/>
                <a:cs typeface="Times New Roman" panose="02020603050405020304" pitchFamily="18" charset="0"/>
              </a:rPr>
              <a:t>с</a:t>
            </a:r>
            <a:r>
              <a:rPr lang="uk-UA" sz="2000" dirty="0" smtClean="0">
                <a:latin typeface="Times New Roman" panose="02020603050405020304" pitchFamily="18" charset="0"/>
                <a:cs typeface="Times New Roman" panose="02020603050405020304" pitchFamily="18" charset="0"/>
              </a:rPr>
              <a:t>творення умов для здобуття початкової, базової та повної загальної середньої освіти;</a:t>
            </a:r>
          </a:p>
          <a:p>
            <a:pPr marL="285750" indent="-285750" algn="just">
              <a:lnSpc>
                <a:spcPct val="150000"/>
              </a:lnSpc>
              <a:buFontTx/>
              <a:buChar char="-"/>
            </a:pPr>
            <a:r>
              <a:rPr lang="uk-UA" sz="2000" dirty="0">
                <a:latin typeface="Times New Roman" panose="02020603050405020304" pitchFamily="18" charset="0"/>
                <a:cs typeface="Times New Roman" panose="02020603050405020304" pitchFamily="18" charset="0"/>
              </a:rPr>
              <a:t>в</a:t>
            </a:r>
            <a:r>
              <a:rPr lang="uk-UA" sz="2000" dirty="0" smtClean="0">
                <a:latin typeface="Times New Roman" panose="02020603050405020304" pitchFamily="18" charset="0"/>
                <a:cs typeface="Times New Roman" panose="02020603050405020304" pitchFamily="18" charset="0"/>
              </a:rPr>
              <a:t>иховання морально і фізично здорового покоління;</a:t>
            </a:r>
          </a:p>
          <a:p>
            <a:pPr marL="285750" indent="-285750" algn="just">
              <a:lnSpc>
                <a:spcPct val="150000"/>
              </a:lnSpc>
              <a:buFontTx/>
              <a:buChar char="-"/>
            </a:pPr>
            <a:r>
              <a:rPr lang="uk-UA" sz="2000" dirty="0">
                <a:latin typeface="Times New Roman" panose="02020603050405020304" pitchFamily="18" charset="0"/>
                <a:cs typeface="Times New Roman" panose="02020603050405020304" pitchFamily="18" charset="0"/>
              </a:rPr>
              <a:t>р</a:t>
            </a:r>
            <a:r>
              <a:rPr lang="uk-UA" sz="2000" dirty="0" smtClean="0">
                <a:latin typeface="Times New Roman" panose="02020603050405020304" pitchFamily="18" charset="0"/>
                <a:cs typeface="Times New Roman" panose="02020603050405020304" pitchFamily="18" charset="0"/>
              </a:rPr>
              <a:t>озвиток природних позитивних нахилів, здібностей та обдарованості, творчого мислення, потреб і вміння самовдосконалюватися;</a:t>
            </a:r>
          </a:p>
          <a:p>
            <a:pPr marL="285750" indent="-285750" algn="just">
              <a:lnSpc>
                <a:spcPct val="150000"/>
              </a:lnSpc>
              <a:buFontTx/>
              <a:buChar char="-"/>
            </a:pPr>
            <a:r>
              <a:rPr lang="uk-UA" sz="2000" dirty="0">
                <a:latin typeface="Times New Roman" panose="02020603050405020304" pitchFamily="18" charset="0"/>
                <a:cs typeface="Times New Roman" panose="02020603050405020304" pitchFamily="18" charset="0"/>
              </a:rPr>
              <a:t>ф</a:t>
            </a:r>
            <a:r>
              <a:rPr lang="uk-UA" sz="2000" dirty="0" smtClean="0">
                <a:latin typeface="Times New Roman" panose="02020603050405020304" pitchFamily="18" charset="0"/>
                <a:cs typeface="Times New Roman" panose="02020603050405020304" pitchFamily="18" charset="0"/>
              </a:rPr>
              <a:t>ормування громадянської позиції, власної гідності, готовності до трудової діяльності, відповідальності за свої дії;</a:t>
            </a:r>
          </a:p>
          <a:p>
            <a:pPr marL="285750" indent="-285750" algn="just">
              <a:lnSpc>
                <a:spcPct val="150000"/>
              </a:lnSpc>
              <a:buFontTx/>
              <a:buChar char="-"/>
            </a:pPr>
            <a:r>
              <a:rPr lang="uk-UA" sz="2000" dirty="0" smtClean="0">
                <a:latin typeface="Times New Roman" panose="02020603050405020304" pitchFamily="18" charset="0"/>
                <a:cs typeface="Times New Roman" panose="02020603050405020304" pitchFamily="18" charset="0"/>
              </a:rPr>
              <a:t>Виховання шанобливого ставлення до родини, поваги до народних традицій і звичаїв української нації, державної мови, національних цінностей;</a:t>
            </a:r>
          </a:p>
          <a:p>
            <a:pPr marL="285750" indent="-285750" algn="just">
              <a:lnSpc>
                <a:spcPct val="150000"/>
              </a:lnSpc>
              <a:buFontTx/>
              <a:buChar char="-"/>
            </a:pPr>
            <a:r>
              <a:rPr lang="uk-UA" sz="2000" dirty="0" smtClean="0">
                <a:latin typeface="Times New Roman" panose="02020603050405020304" pitchFamily="18" charset="0"/>
                <a:cs typeface="Times New Roman" panose="02020603050405020304" pitchFamily="18" charset="0"/>
              </a:rPr>
              <a:t>Виховання свідомого ставлення до свого </a:t>
            </a:r>
            <a:r>
              <a:rPr lang="uk-UA" sz="2000" dirty="0" err="1" smtClean="0">
                <a:latin typeface="Times New Roman" panose="02020603050405020304" pitchFamily="18" charset="0"/>
                <a:cs typeface="Times New Roman" panose="02020603050405020304" pitchFamily="18" charset="0"/>
              </a:rPr>
              <a:t>здоров</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я як найвищої соціальної цінності.</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137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900" y="711200"/>
            <a:ext cx="10858500" cy="4524315"/>
          </a:xfrm>
          <a:prstGeom prst="rect">
            <a:avLst/>
          </a:prstGeom>
          <a:noFill/>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На</a:t>
            </a:r>
            <a:r>
              <a:rPr lang="uk-UA" sz="20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засіданнях методичних об</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єднань розглядались такі питання:</a:t>
            </a:r>
          </a:p>
          <a:p>
            <a:pPr algn="just"/>
            <a:endParaRPr lang="uk-UA"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a:t>
            </a:r>
            <a:r>
              <a:rPr lang="uk-UA" sz="2400" dirty="0" smtClean="0">
                <a:latin typeface="Times New Roman" panose="02020603050405020304" pitchFamily="18" charset="0"/>
                <a:cs typeface="Times New Roman" panose="02020603050405020304" pitchFamily="18" charset="0"/>
              </a:rPr>
              <a:t>иконання Державних стандартів освіти;</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a:t>
            </a:r>
            <a:r>
              <a:rPr lang="uk-UA" sz="2400" dirty="0" smtClean="0">
                <a:latin typeface="Times New Roman" panose="02020603050405020304" pitchFamily="18" charset="0"/>
                <a:cs typeface="Times New Roman" panose="02020603050405020304" pitchFamily="18" charset="0"/>
              </a:rPr>
              <a:t>ивчення й реалізація основних положень нормативних і директивних документів про освіту;</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о</a:t>
            </a:r>
            <a:r>
              <a:rPr lang="uk-UA" sz="2400" dirty="0" smtClean="0">
                <a:latin typeface="Times New Roman" panose="02020603050405020304" pitchFamily="18" charset="0"/>
                <a:cs typeface="Times New Roman" panose="02020603050405020304" pitchFamily="18" charset="0"/>
              </a:rPr>
              <a:t>працювання методичних рекомендацій щодо вивчення базових дисциплін у новому навчальному році;</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м</a:t>
            </a:r>
            <a:r>
              <a:rPr lang="uk-UA" sz="2400" dirty="0" smtClean="0">
                <a:latin typeface="Times New Roman" panose="02020603050405020304" pitchFamily="18" charset="0"/>
                <a:cs typeface="Times New Roman" panose="02020603050405020304" pitchFamily="18" charset="0"/>
              </a:rPr>
              <a:t>етодика організації та проведення сучасного уроку;</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в</a:t>
            </a:r>
            <a:r>
              <a:rPr lang="uk-UA" sz="2400" dirty="0" smtClean="0">
                <a:latin typeface="Times New Roman" panose="02020603050405020304" pitchFamily="18" charset="0"/>
                <a:cs typeface="Times New Roman" panose="02020603050405020304" pitchFamily="18" charset="0"/>
              </a:rPr>
              <a:t>икористання ІКТ на уроках;</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ф</a:t>
            </a:r>
            <a:r>
              <a:rPr lang="uk-UA" sz="2400" dirty="0" smtClean="0">
                <a:latin typeface="Times New Roman" panose="02020603050405020304" pitchFamily="18" charset="0"/>
                <a:cs typeface="Times New Roman" panose="02020603050405020304" pitchFamily="18" charset="0"/>
              </a:rPr>
              <a:t>ормування ключових та предметних компетентностей в учнів;</a:t>
            </a:r>
          </a:p>
          <a:p>
            <a:pPr marL="285750" indent="-285750" algn="just">
              <a:buFont typeface="Wingdings" panose="05000000000000000000" pitchFamily="2" charset="2"/>
              <a:buChar char="Ø"/>
            </a:pPr>
            <a:r>
              <a:rPr lang="uk-UA" sz="2400" dirty="0">
                <a:latin typeface="Times New Roman" panose="02020603050405020304" pitchFamily="18" charset="0"/>
                <a:cs typeface="Times New Roman" panose="02020603050405020304" pitchFamily="18" charset="0"/>
              </a:rPr>
              <a:t>р</a:t>
            </a:r>
            <a:r>
              <a:rPr lang="uk-UA" sz="2400" dirty="0" smtClean="0">
                <a:latin typeface="Times New Roman" panose="02020603050405020304" pitchFamily="18" charset="0"/>
                <a:cs typeface="Times New Roman" panose="02020603050405020304" pitchFamily="18" charset="0"/>
              </a:rPr>
              <a:t>еалізація виховної мети уроку; </a:t>
            </a:r>
          </a:p>
          <a:p>
            <a:pPr marL="285750" indent="-285750"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реалізація питань академічної доброчесності.</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526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508000" y="365125"/>
            <a:ext cx="11036300" cy="3170099"/>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Більшість </a:t>
            </a:r>
            <a:r>
              <a:rPr lang="ru-RU" sz="2000" dirty="0">
                <a:latin typeface="Times New Roman" panose="02020603050405020304" pitchFamily="18" charset="0"/>
                <a:cs typeface="Times New Roman" panose="02020603050405020304" pitchFamily="18" charset="0"/>
              </a:rPr>
              <a:t>педагогічних працівників використовують форми роботи, спрямовані на формування взаємин зі здобувачами освіти, застосовують особистісно орієнтований підхід: забезпечують в ході освітнього процесу психологічний комфорт дитини, надають можливість учню вільно висловлювати свою думку, розвивають в учнів уміння аргументовано конструювати свою відповідь, забезпечують партнерські стосунки. </a:t>
            </a:r>
            <a:endParaRPr lang="ru-RU" sz="2000" dirty="0" smtClean="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За </a:t>
            </a:r>
            <a:r>
              <a:rPr lang="ru-RU" sz="2000" dirty="0">
                <a:latin typeface="Times New Roman" panose="02020603050405020304" pitchFamily="18" charset="0"/>
                <a:cs typeface="Times New Roman" panose="02020603050405020304" pitchFamily="18" charset="0"/>
              </a:rPr>
              <a:t>результатами анкетування: 54,1% здобувачів освіти вважають, що їх думка має значення (вислуховується, враховується) в освітньому процесі завжди і в повній мірі, 35,1% здобувачів освіти вважають, що їх думка враховується тільки з окремих предметів, 5,4% - вважають, що вчителі нав’язують свою думку як єдино правильну і 5,4% - вважають, що їх думка практично не враховується. </a:t>
            </a:r>
          </a:p>
        </p:txBody>
      </p:sp>
      <p:pic>
        <p:nvPicPr>
          <p:cNvPr id="6" name="Рисунок 5"/>
          <p:cNvPicPr>
            <a:picLocks noChangeAspect="1"/>
          </p:cNvPicPr>
          <p:nvPr/>
        </p:nvPicPr>
        <p:blipFill>
          <a:blip r:embed="rId3"/>
          <a:stretch>
            <a:fillRect/>
          </a:stretch>
        </p:blipFill>
        <p:spPr>
          <a:xfrm>
            <a:off x="2032000" y="3362384"/>
            <a:ext cx="7645399" cy="3203516"/>
          </a:xfrm>
          <a:prstGeom prst="rect">
            <a:avLst/>
          </a:prstGeom>
        </p:spPr>
      </p:pic>
    </p:spTree>
    <p:extLst>
      <p:ext uri="{BB962C8B-B14F-4D97-AF65-F5344CB8AC3E}">
        <p14:creationId xmlns:p14="http://schemas.microsoft.com/office/powerpoint/2010/main" val="1400889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838200" y="365125"/>
            <a:ext cx="10706100" cy="3170099"/>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Від </a:t>
            </a:r>
            <a:r>
              <a:rPr lang="ru-RU" sz="2000" dirty="0">
                <a:latin typeface="Times New Roman" panose="02020603050405020304" pitchFamily="18" charset="0"/>
                <a:cs typeface="Times New Roman" panose="02020603050405020304" pitchFamily="18" charset="0"/>
              </a:rPr>
              <a:t>педагогічних працівників здобувачі освіти отримують зворотний зв'язок щодо їхнього навчання у різних формах: 31% здобувачів освіти вважає, що аргументацію виставлених оцінок отримують від усіх вчителів, 43% - від більшості вчителів, 15,5% - від окремих вчителів, 10,5% - у поодиноких випадках. 47% здобувачів освіти вважає, що аналіз допущених помилок отримують від усіх вчителів, 44,5% - від більшості вчителів, 8,5% - від окремих вчителів. 38,7% здобувачів освіти вважає, що визначають шляхи покращення результатів навчання всі вчителі, 39,4% - більшість вчителів, 18,3% - окремі вчителі, 3,6% здобувачів освіти вважає, що визначення шляхів покращення результатів навчання відбувається у поодиноких випадках. </a:t>
            </a:r>
            <a:r>
              <a:rPr lang="ru-RU" sz="2000" dirty="0" smtClean="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Заохочення </a:t>
            </a:r>
            <a:r>
              <a:rPr lang="ru-RU" sz="2000" dirty="0">
                <a:latin typeface="Times New Roman" panose="02020603050405020304" pitchFamily="18" charset="0"/>
                <a:cs typeface="Times New Roman" panose="02020603050405020304" pitchFamily="18" charset="0"/>
              </a:rPr>
              <a:t>до подальшого навчання від усіх вчителів отримують 38,7% здобувачів освіти; від більшості вчителів – 41,5%, від окремих вчителів – 13,3%, у поодиноких випадках – 6,5%. </a:t>
            </a:r>
          </a:p>
        </p:txBody>
      </p:sp>
      <p:pic>
        <p:nvPicPr>
          <p:cNvPr id="6" name="Рисунок 5"/>
          <p:cNvPicPr>
            <a:picLocks noChangeAspect="1"/>
          </p:cNvPicPr>
          <p:nvPr/>
        </p:nvPicPr>
        <p:blipFill>
          <a:blip r:embed="rId3"/>
          <a:stretch>
            <a:fillRect/>
          </a:stretch>
        </p:blipFill>
        <p:spPr>
          <a:xfrm>
            <a:off x="2362200" y="3771900"/>
            <a:ext cx="7721599" cy="2768599"/>
          </a:xfrm>
          <a:prstGeom prst="rect">
            <a:avLst/>
          </a:prstGeom>
        </p:spPr>
      </p:pic>
    </p:spTree>
    <p:extLst>
      <p:ext uri="{BB962C8B-B14F-4D97-AF65-F5344CB8AC3E}">
        <p14:creationId xmlns:p14="http://schemas.microsoft.com/office/powerpoint/2010/main" val="3731082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838200" y="365125"/>
            <a:ext cx="9931400" cy="2677656"/>
          </a:xfrm>
          <a:prstGeom prst="rect">
            <a:avLst/>
          </a:prstGeom>
          <a:noFill/>
        </p:spPr>
        <p:txBody>
          <a:bodyPr wrap="square" rtlCol="0">
            <a:spAutoFit/>
          </a:bodyPr>
          <a:lstStyle/>
          <a:p>
            <a:pPr algn="just"/>
            <a:r>
              <a:rPr lang="ru-RU" sz="2400" dirty="0" smtClean="0">
                <a:latin typeface="Times New Roman" panose="02020603050405020304" pitchFamily="18" charset="0"/>
                <a:cs typeface="Times New Roman" panose="02020603050405020304" pitchFamily="18" charset="0"/>
              </a:rPr>
              <a:t>     Педагогічні </a:t>
            </a:r>
            <a:r>
              <a:rPr lang="ru-RU" sz="2400" dirty="0">
                <a:latin typeface="Times New Roman" panose="02020603050405020304" pitchFamily="18" charset="0"/>
                <a:cs typeface="Times New Roman" panose="02020603050405020304" pitchFamily="18" charset="0"/>
              </a:rPr>
              <a:t>працівники закладу освіти співпрацюють з батьками здобувачів освіти з питань організації освітнього процесу, забезпечують постійний зворотній зв'язок. Переважна більшість батьків задоволені рівнем комунікації з педагогічними працівниками закладу освіти. За результатами анкетування 64,8% батьків вважає, що педагоги закладу забезпечують зворотній зв'язок з ними завжди, 20,9% - переважно так, 12,1% - зворотній зв'язок з ними відбувається іноді, 2,2% - ніколи.</a:t>
            </a:r>
          </a:p>
        </p:txBody>
      </p:sp>
      <p:pic>
        <p:nvPicPr>
          <p:cNvPr id="6" name="Рисунок 5"/>
          <p:cNvPicPr>
            <a:picLocks noChangeAspect="1"/>
          </p:cNvPicPr>
          <p:nvPr/>
        </p:nvPicPr>
        <p:blipFill>
          <a:blip r:embed="rId3"/>
          <a:stretch>
            <a:fillRect/>
          </a:stretch>
        </p:blipFill>
        <p:spPr>
          <a:xfrm>
            <a:off x="1841500" y="3407906"/>
            <a:ext cx="7569200" cy="3119893"/>
          </a:xfrm>
          <a:prstGeom prst="rect">
            <a:avLst/>
          </a:prstGeom>
        </p:spPr>
      </p:pic>
    </p:spTree>
    <p:extLst>
      <p:ext uri="{BB962C8B-B14F-4D97-AF65-F5344CB8AC3E}">
        <p14:creationId xmlns:p14="http://schemas.microsoft.com/office/powerpoint/2010/main" val="352879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1066800" y="863600"/>
            <a:ext cx="9779000" cy="1938992"/>
          </a:xfrm>
          <a:prstGeom prst="rect">
            <a:avLst/>
          </a:prstGeom>
          <a:noFill/>
        </p:spPr>
        <p:txBody>
          <a:bodyPr wrap="square" rtlCol="0">
            <a:spAutoFit/>
          </a:bodyPr>
          <a:lstStyle/>
          <a:p>
            <a:pPr algn="just"/>
            <a:r>
              <a:rPr lang="ru-RU" dirty="0"/>
              <a:t> </a:t>
            </a:r>
            <a:r>
              <a:rPr lang="ru-RU" dirty="0" smtClean="0"/>
              <a:t>     </a:t>
            </a:r>
            <a:r>
              <a:rPr lang="ru-RU" sz="2400" dirty="0" smtClean="0">
                <a:latin typeface="Times New Roman" panose="02020603050405020304" pitchFamily="18" charset="0"/>
                <a:cs typeface="Times New Roman" panose="02020603050405020304" pitchFamily="18" charset="0"/>
              </a:rPr>
              <a:t>Як </a:t>
            </a:r>
            <a:r>
              <a:rPr lang="ru-RU" sz="2400" dirty="0">
                <a:latin typeface="Times New Roman" panose="02020603050405020304" pitchFamily="18" charset="0"/>
                <a:cs typeface="Times New Roman" panose="02020603050405020304" pitchFamily="18" charset="0"/>
              </a:rPr>
              <a:t>засвідчило анкетування, співпраця вчителів та батьків здобувачів освіти відбувається у різноманітних формах: 63,6% педагогічних працівників комунікує з батьками завдяки батьківським </a:t>
            </a:r>
            <a:r>
              <a:rPr lang="ru-RU" sz="2400" dirty="0" err="1">
                <a:latin typeface="Times New Roman" panose="02020603050405020304" pitchFamily="18" charset="0"/>
                <a:cs typeface="Times New Roman" panose="02020603050405020304" pitchFamily="18" charset="0"/>
              </a:rPr>
              <a:t>зборам</a:t>
            </a:r>
            <a:r>
              <a:rPr lang="ru-RU" sz="2400" dirty="0">
                <a:latin typeface="Times New Roman" panose="02020603050405020304" pitchFamily="18" charset="0"/>
                <a:cs typeface="Times New Roman" panose="02020603050405020304" pitchFamily="18" charset="0"/>
              </a:rPr>
              <a:t>; індивідуально спілкуються з батьками – 100% педагогічних працівників; через онлайн-</a:t>
            </a:r>
            <a:r>
              <a:rPr lang="ru-RU" sz="2400" dirty="0" err="1">
                <a:latin typeface="Times New Roman" panose="02020603050405020304" pitchFamily="18" charset="0"/>
                <a:cs typeface="Times New Roman" panose="02020603050405020304" pitchFamily="18" charset="0"/>
              </a:rPr>
              <a:t>консультації</a:t>
            </a:r>
            <a:r>
              <a:rPr lang="ru-RU" sz="2400" dirty="0">
                <a:latin typeface="Times New Roman" panose="02020603050405020304" pitchFamily="18" charset="0"/>
                <a:cs typeface="Times New Roman" panose="02020603050405020304" pitchFamily="18" charset="0"/>
              </a:rPr>
              <a:t> (мережа </a:t>
            </a:r>
            <a:r>
              <a:rPr lang="en-US" sz="2400" dirty="0">
                <a:latin typeface="Times New Roman" panose="02020603050405020304" pitchFamily="18" charset="0"/>
                <a:cs typeface="Times New Roman" panose="02020603050405020304" pitchFamily="18" charset="0"/>
              </a:rPr>
              <a:t>Viber) </a:t>
            </a:r>
            <a:r>
              <a:rPr lang="ru-RU" sz="2400" dirty="0">
                <a:latin typeface="Times New Roman" panose="02020603050405020304" pitchFamily="18" charset="0"/>
                <a:cs typeface="Times New Roman" panose="02020603050405020304" pitchFamily="18" charset="0"/>
              </a:rPr>
              <a:t>та екскурсії – 4,5%. </a:t>
            </a:r>
          </a:p>
        </p:txBody>
      </p:sp>
      <p:pic>
        <p:nvPicPr>
          <p:cNvPr id="6" name="Рисунок 5"/>
          <p:cNvPicPr>
            <a:picLocks noChangeAspect="1"/>
          </p:cNvPicPr>
          <p:nvPr/>
        </p:nvPicPr>
        <p:blipFill>
          <a:blip r:embed="rId3"/>
          <a:stretch>
            <a:fillRect/>
          </a:stretch>
        </p:blipFill>
        <p:spPr>
          <a:xfrm>
            <a:off x="2349500" y="3556000"/>
            <a:ext cx="7683499" cy="2755900"/>
          </a:xfrm>
          <a:prstGeom prst="rect">
            <a:avLst/>
          </a:prstGeom>
        </p:spPr>
      </p:pic>
    </p:spTree>
    <p:extLst>
      <p:ext uri="{BB962C8B-B14F-4D97-AF65-F5344CB8AC3E}">
        <p14:creationId xmlns:p14="http://schemas.microsoft.com/office/powerpoint/2010/main" val="91094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609600" y="685800"/>
            <a:ext cx="11036300" cy="4985980"/>
          </a:xfrm>
          <a:prstGeom prst="rect">
            <a:avLst/>
          </a:prstGeom>
          <a:noFill/>
        </p:spPr>
        <p:txBody>
          <a:bodyPr wrap="square" rtlCol="0">
            <a:spAutoFit/>
          </a:bodyPr>
          <a:lstStyle/>
          <a:p>
            <a:pPr algn="ctr"/>
            <a:r>
              <a:rPr lang="uk-UA" sz="2800" b="1" u="sng" dirty="0" smtClean="0">
                <a:latin typeface="Times New Roman" panose="02020603050405020304" pitchFamily="18" charset="0"/>
                <a:cs typeface="Times New Roman" panose="02020603050405020304" pitchFamily="18" charset="0"/>
              </a:rPr>
              <a:t>УПРАВЛІНСЬКІ ПРОЦЕСИ</a:t>
            </a:r>
          </a:p>
          <a:p>
            <a:pPr algn="ctr"/>
            <a:r>
              <a:rPr lang="uk-UA" sz="2800" b="1" i="1" dirty="0" smtClean="0">
                <a:latin typeface="Times New Roman" panose="02020603050405020304" pitchFamily="18" charset="0"/>
                <a:cs typeface="Times New Roman" panose="02020603050405020304" pitchFamily="18" charset="0"/>
              </a:rPr>
              <a:t>ОРГАНІЗАЦІЯ ФІНАНСОВО-ГОСПОДАРСЬКОЇ ДІЯЛЬНОСТІ. ЗМІЦНЕННЯ МАТЕРІАЛЬНО-ТЕХНІЧНОЇ БАЗИ ЗАКЛАДУ</a:t>
            </a:r>
          </a:p>
          <a:p>
            <a:pPr algn="just"/>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Право на якісну освіту в безпечних і нешкідливих умовах може бути реалізоване виключно за умови достатнього фінансування освіти та ефективного використання цих коштів.</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Завдання щодо створення комфортних та безпечних умов праці, поставлені на 2024 – 2025 н. р., виконано не в повній мірі у зв</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язку з війною та дефіцитом бюджету.</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Завдяки участі у проєкті та благодійній допомозі спонсорів нам вдалося зробити капітальний ремонт спортивного залу. Планується заміна ламп освітлення.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938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1320800" y="520700"/>
            <a:ext cx="9258300" cy="5878532"/>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ПАРТНЕРСТВО В ОСВІТІ. РОЗБУДОВА ГРОМАДСЬКО-АКТИВНОГО ЗАКЛАДУ ОСВІТИ</a:t>
            </a:r>
          </a:p>
          <a:p>
            <a:pPr algn="just"/>
            <a:r>
              <a:rPr lang="uk-UA"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З метою впровадження в життя закладу освіти державно-громадської моделі управління у закладі залучаються до управління такі органи: </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a:t>
            </a:r>
            <a:r>
              <a:rPr lang="uk-UA" sz="2000" dirty="0" smtClean="0">
                <a:latin typeface="Times New Roman" panose="02020603050405020304" pitchFamily="18" charset="0"/>
                <a:cs typeface="Times New Roman" panose="02020603050405020304" pitchFamily="18" charset="0"/>
              </a:rPr>
              <a:t>агальношкільна конференція;</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р</a:t>
            </a:r>
            <a:r>
              <a:rPr lang="uk-UA" sz="2000" dirty="0" smtClean="0">
                <a:latin typeface="Times New Roman" panose="02020603050405020304" pitchFamily="18" charset="0"/>
                <a:cs typeface="Times New Roman" panose="02020603050405020304" pitchFamily="18" charset="0"/>
              </a:rPr>
              <a:t>ада профілактики правопорушень;</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б</a:t>
            </a:r>
            <a:r>
              <a:rPr lang="uk-UA" sz="2000" dirty="0" smtClean="0">
                <a:latin typeface="Times New Roman" panose="02020603050405020304" pitchFamily="18" charset="0"/>
                <a:cs typeface="Times New Roman" panose="02020603050405020304" pitchFamily="18" charset="0"/>
              </a:rPr>
              <a:t>атьківський актив;</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а</a:t>
            </a:r>
            <a:r>
              <a:rPr lang="uk-UA" sz="2000" dirty="0" smtClean="0">
                <a:latin typeface="Times New Roman" panose="02020603050405020304" pitchFamily="18" charset="0"/>
                <a:cs typeface="Times New Roman" panose="02020603050405020304" pitchFamily="18" charset="0"/>
              </a:rPr>
              <a:t>дміністрація закладу освіти;</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педагогічна рада;</a:t>
            </a:r>
          </a:p>
          <a:p>
            <a:pPr marL="285750" indent="-28575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п</a:t>
            </a:r>
            <a:r>
              <a:rPr lang="uk-UA" sz="2000" dirty="0" smtClean="0">
                <a:latin typeface="Times New Roman" panose="02020603050405020304" pitchFamily="18" charset="0"/>
                <a:cs typeface="Times New Roman" panose="02020603050405020304" pitchFamily="18" charset="0"/>
              </a:rPr>
              <a:t>рофспілковий комітет;</a:t>
            </a:r>
          </a:p>
          <a:p>
            <a:pPr marL="285750" indent="-285750" algn="just">
              <a:buFont typeface="Wingdings" panose="05000000000000000000" pitchFamily="2" charset="2"/>
              <a:buChar char="Ø"/>
            </a:pPr>
            <a:r>
              <a:rPr lang="uk-UA" sz="2000" dirty="0" smtClean="0">
                <a:latin typeface="Times New Roman" panose="02020603050405020304" pitchFamily="18" charset="0"/>
                <a:cs typeface="Times New Roman" panose="02020603050405020304" pitchFamily="18" charset="0"/>
              </a:rPr>
              <a:t>органи учнівського самоврядування.</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Державно-громадське управління в освітньому закладі базується на принципах демократичності, прозорості управлінських рішень, колегіальності, делегуванні повноважень, громадського обговорення важливих питань життя закладу, звітності директора перед шкільною громадою.</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Адміністрація закладу в партнерстві з органами місцевого самоврядування спрямовує свою діяльність на пошук ресурсів для розвитку закладу освіти, на вирішення проблем в межах їх повноважень.</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470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1174750" y="434717"/>
            <a:ext cx="9842500" cy="193899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 </a:t>
            </a:r>
            <a:r>
              <a:rPr lang="ru-RU" sz="2400" dirty="0">
                <a:latin typeface="Times New Roman" panose="02020603050405020304" pitchFamily="18" charset="0"/>
                <a:cs typeface="Times New Roman" panose="02020603050405020304" pitchFamily="18" charset="0"/>
              </a:rPr>
              <a:t>школі забезпечено дотримання принципу колегіальності при прийнятті ключових для життя закладу управлінських рішень. Як свідчать результати опитування вчителів, до процесу створення Стратегії були залучені – 60% педагогічних працівників; до розроблення річного плану роботи школи — 40%. </a:t>
            </a:r>
          </a:p>
        </p:txBody>
      </p:sp>
      <p:pic>
        <p:nvPicPr>
          <p:cNvPr id="6" name="Рисунок 5"/>
          <p:cNvPicPr>
            <a:picLocks noChangeAspect="1"/>
          </p:cNvPicPr>
          <p:nvPr/>
        </p:nvPicPr>
        <p:blipFill>
          <a:blip r:embed="rId3"/>
          <a:stretch>
            <a:fillRect/>
          </a:stretch>
        </p:blipFill>
        <p:spPr>
          <a:xfrm>
            <a:off x="2400300" y="2654300"/>
            <a:ext cx="7175499" cy="3522663"/>
          </a:xfrm>
          <a:prstGeom prst="rect">
            <a:avLst/>
          </a:prstGeom>
        </p:spPr>
      </p:pic>
    </p:spTree>
    <p:extLst>
      <p:ext uri="{BB962C8B-B14F-4D97-AF65-F5344CB8AC3E}">
        <p14:creationId xmlns:p14="http://schemas.microsoft.com/office/powerpoint/2010/main" val="2028085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7600" y="658574"/>
            <a:ext cx="10236200" cy="5616922"/>
          </a:xfrm>
          <a:prstGeom prst="rect">
            <a:avLst/>
          </a:prstGeom>
          <a:noFill/>
        </p:spPr>
        <p:txBody>
          <a:bodyPr wrap="square" rtlCol="0">
            <a:spAutoFit/>
          </a:bodyPr>
          <a:lstStyle/>
          <a:p>
            <a:pPr algn="ctr"/>
            <a:r>
              <a:rPr lang="uk-UA" sz="2800" b="1" u="sng" dirty="0" smtClean="0">
                <a:latin typeface="Times New Roman" panose="02020603050405020304" pitchFamily="18" charset="0"/>
                <a:cs typeface="Times New Roman" panose="02020603050405020304" pitchFamily="18" charset="0"/>
              </a:rPr>
              <a:t>ВИХОВНА РОБОТА</a:t>
            </a:r>
          </a:p>
          <a:p>
            <a:pPr algn="just">
              <a:lnSpc>
                <a:spcPct val="150000"/>
              </a:lnSpc>
            </a:pPr>
            <a:endParaRPr lang="uk-UA"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Впродовж 2024 – 2025 </a:t>
            </a:r>
            <a:r>
              <a:rPr lang="ru-RU" sz="2400" dirty="0">
                <a:latin typeface="Times New Roman" panose="02020603050405020304" pitchFamily="18" charset="0"/>
                <a:cs typeface="Times New Roman" panose="02020603050405020304" pitchFamily="18" charset="0"/>
              </a:rPr>
              <a:t>навчального року </a:t>
            </a:r>
            <a:r>
              <a:rPr lang="ru-RU" sz="2400" dirty="0" smtClean="0">
                <a:latin typeface="Times New Roman" panose="02020603050405020304" pitchFamily="18" charset="0"/>
                <a:cs typeface="Times New Roman" panose="02020603050405020304" pitchFamily="18" charset="0"/>
              </a:rPr>
              <a:t>виховна робота була </a:t>
            </a:r>
            <a:r>
              <a:rPr lang="ru-RU" sz="2400" b="1" i="1" dirty="0">
                <a:latin typeface="Times New Roman" panose="02020603050405020304" pitchFamily="18" charset="0"/>
                <a:cs typeface="Times New Roman" panose="02020603050405020304" pitchFamily="18" charset="0"/>
              </a:rPr>
              <a:t>спрямована</a:t>
            </a:r>
            <a:r>
              <a:rPr lang="ru-RU" sz="2400" dirty="0">
                <a:latin typeface="Times New Roman" panose="02020603050405020304" pitchFamily="18" charset="0"/>
                <a:cs typeface="Times New Roman" panose="02020603050405020304" pitchFamily="18" charset="0"/>
              </a:rPr>
              <a:t> на формування національної свідомості, громадянської активності, духовно-</a:t>
            </a:r>
            <a:r>
              <a:rPr lang="ru-RU" sz="2400" dirty="0" err="1">
                <a:latin typeface="Times New Roman" panose="02020603050405020304" pitchFamily="18" charset="0"/>
                <a:cs typeface="Times New Roman" panose="02020603050405020304" pitchFamily="18" charset="0"/>
              </a:rPr>
              <a:t>моральних</a:t>
            </a:r>
            <a:r>
              <a:rPr lang="ru-RU" sz="2400" dirty="0">
                <a:latin typeface="Times New Roman" panose="02020603050405020304" pitchFamily="18" charset="0"/>
                <a:cs typeface="Times New Roman" panose="02020603050405020304" pitchFamily="18" charset="0"/>
              </a:rPr>
              <a:t> цінностей, культури поведінки, соціальної відповідальності, психологічної стійкості, всебічний розвиток особистості учнів, а також на забезпечення комфортного та безпечного освітнього середовища. </a:t>
            </a:r>
            <a:endParaRPr lang="ru-RU" sz="2400" dirty="0" smtClean="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Вона проводилась відповідно до основних положень Конституції України, законів України «Про освіту», «Про вищу освіту», нормативних документів МОН України, Національної доктрини розвитку освіти України у ХХІ ст., Концепції національного виховання студентської молоді, Концепції національно-патріотичного виховання молоді, стрижнем яких є національна ідея.</a:t>
            </a: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676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2300" y="609600"/>
            <a:ext cx="10960100" cy="5078313"/>
          </a:xfrm>
          <a:prstGeom prst="rect">
            <a:avLst/>
          </a:prstGeom>
          <a:noFill/>
        </p:spPr>
        <p:txBody>
          <a:bodyPr wrap="square" rtlCol="0">
            <a:spAutoFit/>
          </a:bodyPr>
          <a:lstStyle/>
          <a:p>
            <a:pPr>
              <a:lnSpc>
                <a:spcPct val="150000"/>
              </a:lnSpc>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Пріоритетними </a:t>
            </a:r>
            <a:r>
              <a:rPr lang="ru-RU" sz="2400" b="1" i="1" dirty="0">
                <a:latin typeface="Times New Roman" panose="02020603050405020304" pitchFamily="18" charset="0"/>
                <a:cs typeface="Times New Roman" panose="02020603050405020304" pitchFamily="18" charset="0"/>
              </a:rPr>
              <a:t>напрямами </a:t>
            </a:r>
            <a:r>
              <a:rPr lang="ru-RU" sz="2400" dirty="0">
                <a:latin typeface="Times New Roman" panose="02020603050405020304" pitchFamily="18" charset="0"/>
                <a:cs typeface="Times New Roman" panose="02020603050405020304" pitchFamily="18" charset="0"/>
              </a:rPr>
              <a:t>у виховній роботі були національно-патріотичне та фізичне </a:t>
            </a:r>
            <a:r>
              <a:rPr lang="ru-RU" sz="2400" dirty="0" smtClean="0">
                <a:latin typeface="Times New Roman" panose="02020603050405020304" pitchFamily="18" charset="0"/>
                <a:cs typeface="Times New Roman" panose="02020603050405020304" pitchFamily="18" charset="0"/>
              </a:rPr>
              <a:t>виховання</a:t>
            </a:r>
            <a:r>
              <a:rPr lang="ru-RU" sz="2400" dirty="0">
                <a:latin typeface="Times New Roman" panose="02020603050405020304" pitchFamily="18" charset="0"/>
                <a:cs typeface="Times New Roman" panose="02020603050405020304" pitchFamily="18" charset="0"/>
              </a:rPr>
              <a:t>, утвердження здорового способу життя учнівської молоді. </a:t>
            </a:r>
            <a:endParaRPr lang="ru-RU" sz="2400" dirty="0" smtClean="0">
              <a:latin typeface="Times New Roman" panose="02020603050405020304" pitchFamily="18" charset="0"/>
              <a:cs typeface="Times New Roman" panose="02020603050405020304" pitchFamily="18" charset="0"/>
            </a:endParaRPr>
          </a:p>
          <a:p>
            <a:pPr>
              <a:lnSpc>
                <a:spcPct val="150000"/>
              </a:lnSpc>
            </a:pPr>
            <a:r>
              <a:rPr lang="ru-RU" sz="2400" b="1" i="1" dirty="0" smtClean="0">
                <a:latin typeface="Times New Roman" panose="02020603050405020304" pitchFamily="18" charset="0"/>
                <a:cs typeface="Times New Roman" panose="02020603050405020304" pitchFamily="18" charset="0"/>
              </a:rPr>
              <a:t>     Головним завданням </a:t>
            </a:r>
            <a:r>
              <a:rPr lang="ru-RU" sz="2400" dirty="0" smtClean="0">
                <a:latin typeface="Times New Roman" panose="02020603050405020304" pitchFamily="18" charset="0"/>
                <a:cs typeface="Times New Roman" panose="02020603050405020304" pitchFamily="18" charset="0"/>
              </a:rPr>
              <a:t>було </a:t>
            </a:r>
            <a:r>
              <a:rPr lang="ru-RU" sz="2400" dirty="0">
                <a:latin typeface="Times New Roman" panose="02020603050405020304" pitchFamily="18" charset="0"/>
                <a:cs typeface="Times New Roman" panose="02020603050405020304" pitchFamily="18" charset="0"/>
              </a:rPr>
              <a:t>формування у здобувачів освіти громадянської позиції, </a:t>
            </a:r>
            <a:r>
              <a:rPr lang="ru-RU" sz="2400" dirty="0" smtClean="0">
                <a:latin typeface="Times New Roman" panose="02020603050405020304" pitchFamily="18" charset="0"/>
                <a:cs typeface="Times New Roman" panose="02020603050405020304" pitchFamily="18" charset="0"/>
              </a:rPr>
              <a:t>патріотизму</a:t>
            </a:r>
            <a:r>
              <a:rPr lang="ru-RU" sz="2400" dirty="0">
                <a:latin typeface="Times New Roman" panose="02020603050405020304" pitchFamily="18" charset="0"/>
                <a:cs typeface="Times New Roman" panose="02020603050405020304" pitchFamily="18" charset="0"/>
              </a:rPr>
              <a:t>, почуття гордості за свою країну, навчальний заклад, родину, готовності до трудової діяльності, відповідальності за свою долю, майбутнє суспільства, держави та людства. </a:t>
            </a:r>
            <a:endParaRPr lang="ru-RU" sz="2400" dirty="0" smtClean="0">
              <a:latin typeface="Times New Roman" panose="02020603050405020304" pitchFamily="18" charset="0"/>
              <a:cs typeface="Times New Roman" panose="02020603050405020304" pitchFamily="18" charset="0"/>
            </a:endParaRPr>
          </a:p>
          <a:p>
            <a:pPr>
              <a:lnSpc>
                <a:spcPct val="150000"/>
              </a:lnSpc>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У </a:t>
            </a:r>
            <a:r>
              <a:rPr lang="ru-RU" sz="2400" dirty="0">
                <a:latin typeface="Times New Roman" panose="02020603050405020304" pitchFamily="18" charset="0"/>
                <a:cs typeface="Times New Roman" panose="02020603050405020304" pitchFamily="18" charset="0"/>
              </a:rPr>
              <a:t>центрі уваги педагогічного колективу залишалося </a:t>
            </a:r>
            <a:r>
              <a:rPr lang="ru-RU" sz="2400" b="1" i="1" dirty="0">
                <a:latin typeface="Times New Roman" panose="02020603050405020304" pitchFamily="18" charset="0"/>
                <a:cs typeface="Times New Roman" panose="02020603050405020304" pitchFamily="18" charset="0"/>
              </a:rPr>
              <a:t>завдання</a:t>
            </a:r>
            <a:r>
              <a:rPr lang="ru-RU" sz="2400" dirty="0">
                <a:latin typeface="Times New Roman" panose="02020603050405020304" pitchFamily="18" charset="0"/>
                <a:cs typeface="Times New Roman" panose="02020603050405020304" pitchFamily="18" charset="0"/>
              </a:rPr>
              <a:t>: створення умов для самореалізації кожного здобувача освіти, розвитку його творчого потенціалу й активної життєвої позиції</a:t>
            </a:r>
            <a:r>
              <a:rPr lang="ru-RU" sz="2400" dirty="0"/>
              <a:t>. </a:t>
            </a:r>
          </a:p>
        </p:txBody>
      </p:sp>
    </p:spTree>
    <p:extLst>
      <p:ext uri="{BB962C8B-B14F-4D97-AF65-F5344CB8AC3E}">
        <p14:creationId xmlns:p14="http://schemas.microsoft.com/office/powerpoint/2010/main" val="243167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2000" cy="6857999"/>
          </a:xfrm>
          <a:prstGeom prst="rect">
            <a:avLst/>
          </a:prstGeom>
        </p:spPr>
      </p:pic>
      <p:sp>
        <p:nvSpPr>
          <p:cNvPr id="5" name="TextBox 4"/>
          <p:cNvSpPr txBox="1"/>
          <p:nvPr/>
        </p:nvSpPr>
        <p:spPr>
          <a:xfrm>
            <a:off x="1219200" y="673100"/>
            <a:ext cx="9817100" cy="4893647"/>
          </a:xfrm>
          <a:prstGeom prst="rect">
            <a:avLst/>
          </a:prstGeom>
          <a:noFill/>
        </p:spPr>
        <p:txBody>
          <a:bodyPr wrap="square" rtlCol="0">
            <a:spAutoFit/>
          </a:bodyPr>
          <a:lstStyle/>
          <a:p>
            <a:pPr algn="ctr">
              <a:lnSpc>
                <a:spcPct val="150000"/>
              </a:lnSpc>
            </a:pPr>
            <a:r>
              <a:rPr lang="uk-UA" sz="2800" dirty="0" smtClean="0">
                <a:latin typeface="Times New Roman" panose="02020603050405020304" pitchFamily="18" charset="0"/>
                <a:cs typeface="Times New Roman" panose="02020603050405020304" pitchFamily="18" charset="0"/>
              </a:rPr>
              <a:t>Робота педагогічного колективу була спрямована на реалізацію таких напрямів:</a:t>
            </a:r>
          </a:p>
          <a:p>
            <a:pPr>
              <a:lnSpc>
                <a:spcPct val="150000"/>
              </a:lnSpc>
            </a:pPr>
            <a:endParaRPr lang="uk-UA" sz="2800" dirty="0" smtClean="0">
              <a:latin typeface="Times New Roman" panose="02020603050405020304" pitchFamily="18" charset="0"/>
              <a:cs typeface="Times New Roman" panose="02020603050405020304" pitchFamily="18" charset="0"/>
            </a:endParaRPr>
          </a:p>
          <a:p>
            <a:pPr marL="342900" indent="-342900" algn="just">
              <a:lnSpc>
                <a:spcPct val="150000"/>
              </a:lnSpc>
              <a:buAutoNum type="arabicPeriod"/>
            </a:pPr>
            <a:r>
              <a:rPr lang="uk-UA" sz="2800" dirty="0" smtClean="0">
                <a:latin typeface="Times New Roman" panose="02020603050405020304" pitchFamily="18" charset="0"/>
                <a:cs typeface="Times New Roman" panose="02020603050405020304" pitchFamily="18" charset="0"/>
              </a:rPr>
              <a:t>Освітнє середовище (2022 /2023н.р.)</a:t>
            </a:r>
          </a:p>
          <a:p>
            <a:pPr marL="342900" indent="-342900">
              <a:lnSpc>
                <a:spcPct val="150000"/>
              </a:lnSpc>
              <a:buAutoNum type="arabicPeriod"/>
            </a:pPr>
            <a:r>
              <a:rPr lang="uk-UA" sz="2800" dirty="0" smtClean="0">
                <a:latin typeface="Times New Roman" panose="02020603050405020304" pitchFamily="18" charset="0"/>
                <a:cs typeface="Times New Roman" panose="02020603050405020304" pitchFamily="18" charset="0"/>
              </a:rPr>
              <a:t>Система оцінювання здобувачів освіти (2023/2024 </a:t>
            </a:r>
            <a:r>
              <a:rPr lang="uk-UA" sz="2800" dirty="0" err="1" smtClean="0">
                <a:latin typeface="Times New Roman" panose="02020603050405020304" pitchFamily="18" charset="0"/>
                <a:cs typeface="Times New Roman" panose="02020603050405020304" pitchFamily="18" charset="0"/>
              </a:rPr>
              <a:t>н.р</a:t>
            </a:r>
            <a:r>
              <a:rPr lang="uk-UA" sz="2800" dirty="0" smtClean="0">
                <a:latin typeface="Times New Roman" panose="02020603050405020304" pitchFamily="18" charset="0"/>
                <a:cs typeface="Times New Roman" panose="02020603050405020304" pitchFamily="18" charset="0"/>
              </a:rPr>
              <a:t>.)</a:t>
            </a:r>
          </a:p>
          <a:p>
            <a:pPr marL="342900" indent="-342900">
              <a:lnSpc>
                <a:spcPct val="150000"/>
              </a:lnSpc>
              <a:buAutoNum type="arabicPeriod"/>
            </a:pPr>
            <a:r>
              <a:rPr lang="uk-UA" sz="2800" dirty="0" smtClean="0">
                <a:latin typeface="Times New Roman" panose="02020603050405020304" pitchFamily="18" charset="0"/>
                <a:cs typeface="Times New Roman" panose="02020603050405020304" pitchFamily="18" charset="0"/>
              </a:rPr>
              <a:t>Педагогічна діяльність. (2024/2025н.р.)</a:t>
            </a:r>
          </a:p>
          <a:p>
            <a:pPr marL="342900" indent="-342900">
              <a:lnSpc>
                <a:spcPct val="150000"/>
              </a:lnSpc>
              <a:buAutoNum type="arabicPeriod"/>
            </a:pPr>
            <a:r>
              <a:rPr lang="uk-UA" sz="2800" dirty="0" smtClean="0">
                <a:latin typeface="Times New Roman" panose="02020603050405020304" pitchFamily="18" charset="0"/>
                <a:cs typeface="Times New Roman" panose="02020603050405020304" pitchFamily="18" charset="0"/>
              </a:rPr>
              <a:t>Управлінські процеси</a:t>
            </a:r>
            <a:r>
              <a:rPr lang="uk-UA"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( 2023/2024 </a:t>
            </a:r>
            <a:r>
              <a:rPr lang="uk-UA" sz="2800" dirty="0" err="1" smtClean="0">
                <a:latin typeface="Times New Roman" panose="02020603050405020304" pitchFamily="18" charset="0"/>
                <a:cs typeface="Times New Roman" panose="02020603050405020304" pitchFamily="18" charset="0"/>
              </a:rPr>
              <a:t>н.р</a:t>
            </a:r>
            <a:r>
              <a:rPr lang="uk-UA" sz="2800" dirty="0" smtClean="0">
                <a:latin typeface="Times New Roman" panose="02020603050405020304" pitchFamily="18" charset="0"/>
                <a:cs typeface="Times New Roman" panose="02020603050405020304" pitchFamily="18" charset="0"/>
              </a:rPr>
              <a:t>. система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Evalu</a:t>
            </a:r>
            <a:r>
              <a:rPr lang="uk-UA" sz="2800">
                <a:latin typeface="Times New Roman" panose="02020603050405020304" pitchFamily="18" charset="0"/>
                <a:cs typeface="Times New Roman" panose="02020603050405020304" pitchFamily="18" charset="0"/>
              </a:rPr>
              <a:t>Е</a:t>
            </a:r>
            <a:r>
              <a:rPr lang="en-US" sz="2800" smtClean="0">
                <a:latin typeface="Times New Roman" panose="02020603050405020304" pitchFamily="18" charset="0"/>
                <a:cs typeface="Times New Roman" panose="02020603050405020304" pitchFamily="18" charset="0"/>
              </a:rPr>
              <a:t>d</a:t>
            </a:r>
            <a:r>
              <a:rPr lang="uk-UA" sz="2800" dirty="0" smtClean="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838612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06500" y="698500"/>
            <a:ext cx="9880600" cy="6093976"/>
          </a:xfrm>
          <a:prstGeom prst="rect">
            <a:avLst/>
          </a:prstGeom>
          <a:noFill/>
        </p:spPr>
        <p:txBody>
          <a:bodyPr wrap="square" rtlCol="0">
            <a:spAutoFit/>
          </a:bodyPr>
          <a:lstStyle/>
          <a:p>
            <a:pPr algn="ctr"/>
            <a:r>
              <a:rPr lang="uk-UA"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У процесі виховної роботи особлива увага приділялась таким напрямам:</a:t>
            </a:r>
          </a:p>
          <a:p>
            <a:pPr marL="342900" indent="-342900" algn="just">
              <a:buFont typeface="+mj-lt"/>
              <a:buAutoNum type="arabicPeriod"/>
            </a:pP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Безпечне освітнє середовище.</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Освітнє середовище, що вільне від будь-яких форм насильства і дискримінації. Булінг. Негативні прояви в учнівському середовищі. Торгівля людьми. Суїцидальні прояви. </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Попередження дитячого травматизму.</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Мінна безпека.</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Психологічна підтримка. Ментальне здоров</a:t>
            </a:r>
            <a:r>
              <a:rPr lang="en-US"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я.</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Соціальний захист учнів. Виконання Закону України «Про охорону дитинства».</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Медіаграмотність. Безпека в інтернеті. Вербування.</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Превентивне виховання. Здоровий спосіб життя. Профілактика алкоголізму, наркоманії, токсикоманії серед учнівської молоді. Запобігання захворюванню на СНІД.</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 Спортивне виховання.</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Національно-патріотичне виховання.</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Громадянське виховання. Правова освіта. Профілактика злочинних проявів в учнівському середовищі.</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Екологічне виховання. Ціннісне ставлення особистості до природи.</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Трудове виховання. Профорієнтаційна робота.</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Учнівське самоврядування.</a:t>
            </a:r>
          </a:p>
          <a:p>
            <a:pPr marL="342900" indent="-342900" algn="just">
              <a:buFont typeface="+mj-lt"/>
              <a:buAutoNum type="arabicPeriod"/>
            </a:pPr>
            <a:r>
              <a:rPr lang="uk-UA" dirty="0" smtClean="0">
                <a:latin typeface="Times New Roman" panose="02020603050405020304" pitchFamily="18" charset="0"/>
                <a:cs typeface="Times New Roman" panose="02020603050405020304" pitchFamily="18" charset="0"/>
              </a:rPr>
              <a:t>Робота з батьківською громадою.</a:t>
            </a:r>
          </a:p>
          <a:p>
            <a:pPr marL="342900" indent="-342900" algn="just">
              <a:buFont typeface="+mj-lt"/>
              <a:buAutoNum type="arabicPeriod"/>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872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365125"/>
            <a:ext cx="10172700" cy="5139869"/>
          </a:xfrm>
          <a:prstGeom prst="rect">
            <a:avLst/>
          </a:prstGeom>
          <a:noFill/>
        </p:spPr>
        <p:txBody>
          <a:bodyPr wrap="square" rtlCol="0">
            <a:spAutoFit/>
          </a:bodyPr>
          <a:lstStyle/>
          <a:p>
            <a:pPr algn="ctr"/>
            <a:r>
              <a:rPr lang="uk-UA" sz="2800" b="1" u="sng" dirty="0" smtClean="0">
                <a:latin typeface="Times New Roman" panose="02020603050405020304" pitchFamily="18" charset="0"/>
                <a:cs typeface="Times New Roman" panose="02020603050405020304" pitchFamily="18" charset="0"/>
              </a:rPr>
              <a:t>ПСИХОЛОГІЧНА СЛУЖБА</a:t>
            </a:r>
          </a:p>
          <a:p>
            <a:pPr algn="just"/>
            <a:endParaRPr lang="ru-RU"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Робота </a:t>
            </a:r>
            <a:r>
              <a:rPr lang="ru-RU" sz="2400" dirty="0">
                <a:latin typeface="Times New Roman" panose="02020603050405020304" pitchFamily="18" charset="0"/>
                <a:cs typeface="Times New Roman" panose="02020603050405020304" pitchFamily="18" charset="0"/>
              </a:rPr>
              <a:t>практичного психолога </a:t>
            </a:r>
            <a:r>
              <a:rPr lang="ru-RU" sz="2400" dirty="0" smtClean="0">
                <a:latin typeface="Times New Roman" panose="02020603050405020304" pitchFamily="18" charset="0"/>
                <a:cs typeface="Times New Roman" panose="02020603050405020304" pitchFamily="18" charset="0"/>
              </a:rPr>
              <a:t>у 2024 – 2025 н. р. була організована згідно з планом роботи і проводилась </a:t>
            </a:r>
            <a:r>
              <a:rPr lang="ru-RU" sz="2400" dirty="0">
                <a:latin typeface="Times New Roman" panose="02020603050405020304" pitchFamily="18" charset="0"/>
                <a:cs typeface="Times New Roman" panose="02020603050405020304" pitchFamily="18" charset="0"/>
              </a:rPr>
              <a:t>за напрямками</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-діагностична робота;</a:t>
            </a:r>
          </a:p>
          <a:p>
            <a:pPr algn="just"/>
            <a:r>
              <a:rPr lang="ru-RU" sz="2400" dirty="0">
                <a:latin typeface="Times New Roman" panose="02020603050405020304" pitchFamily="18" charset="0"/>
                <a:cs typeface="Times New Roman" panose="02020603050405020304" pitchFamily="18" charset="0"/>
              </a:rPr>
              <a:t>- корекційна робота;</a:t>
            </a:r>
          </a:p>
          <a:p>
            <a:pPr algn="just"/>
            <a:r>
              <a:rPr lang="ru-RU" sz="2400" dirty="0">
                <a:latin typeface="Times New Roman" panose="02020603050405020304" pitchFamily="18" charset="0"/>
                <a:cs typeface="Times New Roman" panose="02020603050405020304" pitchFamily="18" charset="0"/>
              </a:rPr>
              <a:t>- просвітницька робота;</a:t>
            </a:r>
          </a:p>
          <a:p>
            <a:pPr algn="just"/>
            <a:r>
              <a:rPr lang="ru-RU" sz="2400" dirty="0">
                <a:latin typeface="Times New Roman" panose="02020603050405020304" pitchFamily="18" charset="0"/>
                <a:cs typeface="Times New Roman" panose="02020603050405020304" pitchFamily="18" charset="0"/>
              </a:rPr>
              <a:t>- консультування;</a:t>
            </a:r>
          </a:p>
          <a:p>
            <a:pPr algn="just"/>
            <a:r>
              <a:rPr lang="ru-RU" sz="2400" dirty="0">
                <a:latin typeface="Times New Roman" panose="02020603050405020304" pitchFamily="18" charset="0"/>
                <a:cs typeface="Times New Roman" panose="02020603050405020304" pitchFamily="18" charset="0"/>
              </a:rPr>
              <a:t>- навчальна діяльність;</a:t>
            </a:r>
          </a:p>
          <a:p>
            <a:pPr algn="just"/>
            <a:r>
              <a:rPr lang="ru-RU" sz="2400" dirty="0">
                <a:latin typeface="Times New Roman" panose="02020603050405020304" pitchFamily="18" charset="0"/>
                <a:cs typeface="Times New Roman" panose="02020603050405020304" pitchFamily="18" charset="0"/>
              </a:rPr>
              <a:t>- профілактична робота;</a:t>
            </a:r>
          </a:p>
          <a:p>
            <a:pPr algn="just"/>
            <a:r>
              <a:rPr lang="ru-RU" sz="2400" dirty="0">
                <a:latin typeface="Times New Roman" panose="02020603050405020304" pitchFamily="18" charset="0"/>
                <a:cs typeface="Times New Roman" panose="02020603050405020304" pitchFamily="18" charset="0"/>
              </a:rPr>
              <a:t>- зв’язки з громадскістю;</a:t>
            </a:r>
          </a:p>
          <a:p>
            <a:pPr algn="just"/>
            <a:r>
              <a:rPr lang="ru-RU" sz="2400" dirty="0">
                <a:latin typeface="Times New Roman" panose="02020603050405020304" pitchFamily="18" charset="0"/>
                <a:cs typeface="Times New Roman" panose="02020603050405020304" pitchFamily="18" charset="0"/>
              </a:rPr>
              <a:t>- організаційно-методична робота.</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73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365125"/>
            <a:ext cx="10515600" cy="2031325"/>
          </a:xfrm>
          <a:prstGeom prst="rect">
            <a:avLst/>
          </a:prstGeom>
          <a:noFill/>
        </p:spPr>
        <p:txBody>
          <a:bodyPr wrap="square" rtlCol="0">
            <a:spAutoFit/>
          </a:bodyPr>
          <a:lstStyle/>
          <a:p>
            <a:pPr algn="ctr">
              <a:lnSpc>
                <a:spcPct val="150000"/>
              </a:lnSpc>
            </a:pPr>
            <a:r>
              <a:rPr lang="uk-UA" sz="2800" b="1" u="sng" dirty="0" smtClean="0">
                <a:latin typeface="Times New Roman" panose="02020603050405020304" pitchFamily="18" charset="0"/>
                <a:cs typeface="Times New Roman" panose="02020603050405020304" pitchFamily="18" charset="0"/>
              </a:rPr>
              <a:t>ОСВІТНЄ СЕРЕДОВИЩЕ ЗАКЛАДУ ОСВІТИ</a:t>
            </a:r>
          </a:p>
          <a:p>
            <a:pPr algn="ctr">
              <a:lnSpc>
                <a:spcPct val="150000"/>
              </a:lnSpc>
            </a:pPr>
            <a:r>
              <a:rPr lang="uk-UA" sz="2800" b="1" i="1" dirty="0" smtClean="0">
                <a:latin typeface="Times New Roman" panose="02020603050405020304" pitchFamily="18" charset="0"/>
                <a:cs typeface="Times New Roman" panose="02020603050405020304" pitchFamily="18" charset="0"/>
              </a:rPr>
              <a:t>ЗДОРОВІ, БЕЗПЕЧНІ І КОМФОРТНІ УМОВИ НАВЧАННЯ ТА ПРАЦІ</a:t>
            </a:r>
            <a:endParaRPr lang="ru-RU" sz="28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31800" y="2197100"/>
            <a:ext cx="11341100" cy="4093428"/>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     У 2024 – 2025 н. р. вдалося організувати освітній процес із дотриманням вимог безпечної роботи в умовах воєнного стану: забезпечити здобуття початкової, базової середньої освіти та повної загальної середньої освіти в закладі, охопити навчанням усіх здобувачів освіти, зберегти контингент учнів.</a:t>
            </a:r>
          </a:p>
          <a:p>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Освітнє середовище закладу є безпечним та комфортним для учасників освітнього процесу. Проводиться постійна робота над його оновленням та покращенням. </a:t>
            </a: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На території закладу є безпечні спортивний та ігровий майданчики. </a:t>
            </a: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У закладі забезпечується комфортний повітряно-тепловий режим, належне освітлення, облаштування та утримання санітарного вузла, дотримання питного режиму.</a:t>
            </a: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Заклад має всі необхідні навчальні приміщення, у яких створені робочі місця для </a:t>
            </a:r>
            <a:r>
              <a:rPr lang="uk-UA" sz="2000" dirty="0">
                <a:latin typeface="Times New Roman" panose="02020603050405020304" pitchFamily="18" charset="0"/>
                <a:cs typeface="Times New Roman" panose="02020603050405020304" pitchFamily="18" charset="0"/>
              </a:rPr>
              <a:t>індивідуальної, групової та колективної роботи</a:t>
            </a:r>
            <a:r>
              <a:rPr lang="uk-UA" sz="2000" dirty="0" smtClean="0">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Здійснюється регулярний моніторинг за станом засобів навчання та обладнання. </a:t>
            </a: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Створено умови для безпечного використання мережі Інтернет.</a:t>
            </a: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Приємний естетичний фон створює озеленення території.</a:t>
            </a:r>
          </a:p>
        </p:txBody>
      </p:sp>
    </p:spTree>
    <p:extLst>
      <p:ext uri="{BB962C8B-B14F-4D97-AF65-F5344CB8AC3E}">
        <p14:creationId xmlns:p14="http://schemas.microsoft.com/office/powerpoint/2010/main" val="54920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Рисунок 4"/>
          <p:cNvPicPr>
            <a:picLocks noChangeAspect="1"/>
          </p:cNvPicPr>
          <p:nvPr/>
        </p:nvPicPr>
        <p:blipFill>
          <a:blip r:embed="rId2"/>
          <a:stretch>
            <a:fillRect/>
          </a:stretch>
        </p:blipFill>
        <p:spPr>
          <a:xfrm>
            <a:off x="0" y="0"/>
            <a:ext cx="12192000" cy="6857999"/>
          </a:xfrm>
          <a:prstGeom prst="rect">
            <a:avLst/>
          </a:prstGeom>
        </p:spPr>
      </p:pic>
      <p:sp>
        <p:nvSpPr>
          <p:cNvPr id="7" name="TextBox 6"/>
          <p:cNvSpPr txBox="1"/>
          <p:nvPr/>
        </p:nvSpPr>
        <p:spPr>
          <a:xfrm>
            <a:off x="1206500" y="774700"/>
            <a:ext cx="9690100" cy="5878532"/>
          </a:xfrm>
          <a:prstGeom prst="rect">
            <a:avLst/>
          </a:prstGeom>
          <a:noFill/>
        </p:spPr>
        <p:txBody>
          <a:bodyPr wrap="square" rtlCol="0">
            <a:spAutoFit/>
          </a:bodyPr>
          <a:lstStyle/>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Учасники освітнього процесу знають та дотримуються вимог охорони праці, безпеки життєдіяльності, пожежної безпеки, правил поведінки в умовах надзвичайних ситуацій.</a:t>
            </a:r>
          </a:p>
          <a:p>
            <a:pPr marL="285750" indent="-285750">
              <a:buFont typeface="Courier New" panose="02070309020205020404" pitchFamily="49" charset="0"/>
              <a:buChar char="o"/>
            </a:pPr>
            <a:r>
              <a:rPr lang="ru-RU" sz="2000" dirty="0">
                <a:latin typeface="Times New Roman" panose="02020603050405020304" pitchFamily="18" charset="0"/>
                <a:cs typeface="Times New Roman" panose="02020603050405020304" pitchFamily="18" charset="0"/>
              </a:rPr>
              <a:t>Працівники проходять навчання та </a:t>
            </a:r>
            <a:r>
              <a:rPr lang="ru-RU" sz="2000" dirty="0" smtClean="0">
                <a:latin typeface="Times New Roman" panose="02020603050405020304" pitchFamily="18" charset="0"/>
                <a:cs typeface="Times New Roman" panose="02020603050405020304" pitchFamily="18" charset="0"/>
              </a:rPr>
              <a:t>інструктажі. Вони обізнані з правилами поведінки в разі нещасного випадку чи раптового погіршення стану здоров</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я учасників освітнього процесу і вживають необхідних заходів у подібних ситуаціях.</a:t>
            </a:r>
            <a:endParaRPr lang="ru-RU" sz="20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Систематично проводяться бесіди з учнями.</a:t>
            </a:r>
          </a:p>
          <a:p>
            <a:pPr marL="285750" indent="-285750">
              <a:buFont typeface="Courier New" panose="02070309020205020404" pitchFamily="49" charset="0"/>
              <a:buChar char="o"/>
            </a:pPr>
            <a:r>
              <a:rPr lang="uk-UA" sz="2000" dirty="0" smtClean="0">
                <a:latin typeface="Times New Roman" panose="02020603050405020304" pitchFamily="18" charset="0"/>
                <a:cs typeface="Times New Roman" panose="02020603050405020304" pitchFamily="18" charset="0"/>
              </a:rPr>
              <a:t>Заклад освіти забезпечений вогнегасниками та протипожежними щитами, але потрібно працювати над тим, щоб встановити систему протипожежного сповіщення, датчики протипожежної сигналізації з різним спектром дії та підключити до пульта централізованого пожежного спостерігання.</a:t>
            </a:r>
          </a:p>
          <a:p>
            <a:pPr marL="285750" indent="-285750">
              <a:buFont typeface="Courier New" panose="02070309020205020404" pitchFamily="49" charset="0"/>
              <a:buChar char="o"/>
            </a:pP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Результати опитування учнів щодо комфортного перебування в закладі освіти:</a:t>
            </a:r>
          </a:p>
          <a:p>
            <a:pPr marL="285750" indent="-285750">
              <a:buFontTx/>
              <a:buChar char="-"/>
            </a:pPr>
            <a:r>
              <a:rPr lang="uk-UA" sz="2000" dirty="0" smtClean="0">
                <a:latin typeface="Times New Roman" panose="02020603050405020304" pitchFamily="18" charset="0"/>
                <a:cs typeface="Times New Roman" panose="02020603050405020304" pitchFamily="18" charset="0"/>
              </a:rPr>
              <a:t>93% здобувачів освіти зазначили, що їм подобається перебування у школі, </a:t>
            </a:r>
          </a:p>
          <a:p>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7% відповіли, що не дуже.</a:t>
            </a:r>
          </a:p>
          <a:p>
            <a:pPr marL="285750" indent="-285750">
              <a:buFontTx/>
              <a:buChar char="-"/>
            </a:pPr>
            <a:r>
              <a:rPr lang="uk-UA" sz="2000" dirty="0" smtClean="0">
                <a:latin typeface="Times New Roman" panose="02020603050405020304" pitchFamily="18" charset="0"/>
                <a:cs typeface="Times New Roman" panose="02020603050405020304" pitchFamily="18" charset="0"/>
              </a:rPr>
              <a:t>95% зазначили, що їм комфортно у школі, </a:t>
            </a:r>
          </a:p>
          <a:p>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5% відповіли, що не дуже комфортно.</a:t>
            </a:r>
            <a:endParaRPr lang="ru-RU" sz="20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uk-UA" dirty="0" smtClean="0"/>
          </a:p>
          <a:p>
            <a:endParaRPr lang="uk-UA" dirty="0"/>
          </a:p>
        </p:txBody>
      </p:sp>
    </p:spTree>
    <p:extLst>
      <p:ext uri="{BB962C8B-B14F-4D97-AF65-F5344CB8AC3E}">
        <p14:creationId xmlns:p14="http://schemas.microsoft.com/office/powerpoint/2010/main" val="130810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7600" y="365125"/>
            <a:ext cx="9829800" cy="954107"/>
          </a:xfrm>
          <a:prstGeom prst="rect">
            <a:avLst/>
          </a:prstGeom>
          <a:noFill/>
        </p:spPr>
        <p:txBody>
          <a:bodyPr wrap="square" rtlCol="0">
            <a:spAutoFit/>
          </a:bodyPr>
          <a:lstStyle/>
          <a:p>
            <a:pPr algn="ctr"/>
            <a:r>
              <a:rPr lang="uk-UA" sz="2800" b="1" i="1" dirty="0" smtClean="0">
                <a:latin typeface="Times New Roman" panose="02020603050405020304" pitchFamily="18" charset="0"/>
                <a:cs typeface="Times New Roman" panose="02020603050405020304" pitchFamily="18" charset="0"/>
              </a:rPr>
              <a:t>ЯКІСТЬ ОРГАНІЗАЦІЇ ОСВІТНЬОГО ПРОЦЕСУ, ВДОСКОНАЛЕННЯ ІНФОРМАЦІЙНОГО ПРОСТОРУ</a:t>
            </a:r>
            <a:endParaRPr lang="ru-RU" sz="28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38200" y="1524000"/>
            <a:ext cx="10299700" cy="3416320"/>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     Освітній процес у закладі освіти розпочався очно відповідно до структури навчального року з 02 вересня 2024 року по 06 червня 2025 року. Навчальні заняття організовані відповідно до розкладу занять, затвердженого директором освітнього закладу.</a:t>
            </a:r>
          </a:p>
          <a:p>
            <a:endParaRPr lang="uk-UA" sz="2000" dirty="0" smtClean="0">
              <a:latin typeface="Times New Roman" panose="02020603050405020304" pitchFamily="18" charset="0"/>
              <a:cs typeface="Times New Roman" panose="02020603050405020304" pitchFamily="18" charset="0"/>
            </a:endParaRPr>
          </a:p>
          <a:p>
            <a:endParaRPr lang="uk-UA" sz="2000" dirty="0">
              <a:latin typeface="Times New Roman" panose="02020603050405020304" pitchFamily="18" charset="0"/>
              <a:cs typeface="Times New Roman" panose="02020603050405020304" pitchFamily="18" charset="0"/>
            </a:endParaRPr>
          </a:p>
          <a:p>
            <a:r>
              <a:rPr lang="uk-UA" sz="2000" dirty="0" smtClean="0">
                <a:latin typeface="Times New Roman" panose="02020603050405020304" pitchFamily="18" charset="0"/>
                <a:cs typeface="Times New Roman" panose="02020603050405020304" pitchFamily="18" charset="0"/>
              </a:rPr>
              <a:t> Право громадян на доступну освіту реалізується шляхом запровадження різних форм навчання:</a:t>
            </a:r>
          </a:p>
          <a:p>
            <a:pPr marL="285750" indent="-285750">
              <a:buFontTx/>
              <a:buChar char="-"/>
            </a:pPr>
            <a:r>
              <a:rPr lang="uk-UA" sz="2000" dirty="0" smtClean="0">
                <a:latin typeface="Times New Roman" panose="02020603050405020304" pitchFamily="18" charset="0"/>
                <a:cs typeface="Times New Roman" panose="02020603050405020304" pitchFamily="18" charset="0"/>
              </a:rPr>
              <a:t>1 учениця, перебуваючи за кордоном, навчалася за сімейною формою;</a:t>
            </a:r>
          </a:p>
          <a:p>
            <a:pPr marL="285750" indent="-285750">
              <a:buFontTx/>
              <a:buChar char="-"/>
            </a:pPr>
            <a:r>
              <a:rPr lang="uk-UA" sz="2000" dirty="0" smtClean="0">
                <a:latin typeface="Times New Roman" panose="02020603050405020304" pitchFamily="18" charset="0"/>
                <a:cs typeface="Times New Roman" panose="02020603050405020304" pitchFamily="18" charset="0"/>
              </a:rPr>
              <a:t>4 учні – інклюзивно, що забезпечує право кожної дитини на вільний доступ до освіти.</a:t>
            </a:r>
          </a:p>
          <a:p>
            <a:endParaRPr lang="uk-UA" dirty="0"/>
          </a:p>
          <a:p>
            <a:pPr marL="285750" indent="-285750">
              <a:buFont typeface="Wingdings" panose="05000000000000000000" pitchFamily="2" charset="2"/>
              <a:buChar char="Ø"/>
            </a:pPr>
            <a:endParaRPr lang="ru-RU" dirty="0"/>
          </a:p>
        </p:txBody>
      </p:sp>
    </p:spTree>
    <p:extLst>
      <p:ext uri="{BB962C8B-B14F-4D97-AF65-F5344CB8AC3E}">
        <p14:creationId xmlns:p14="http://schemas.microsoft.com/office/powerpoint/2010/main" val="3782222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365125"/>
            <a:ext cx="11226800" cy="6155531"/>
          </a:xfrm>
          <a:prstGeom prst="rect">
            <a:avLst/>
          </a:prstGeom>
          <a:noFill/>
        </p:spPr>
        <p:txBody>
          <a:bodyPr wrap="square" rtlCol="0">
            <a:spAutoFit/>
          </a:bodyPr>
          <a:lstStyle/>
          <a:p>
            <a:pPr algn="ctr"/>
            <a:r>
              <a:rPr lang="ru-RU" sz="4000" b="1"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Освітній процес у 2024 – 2025 н. р. був організований відповідно до освітніх програм та </a:t>
            </a:r>
            <a:r>
              <a:rPr lang="ru-RU" sz="2000" dirty="0" smtClean="0">
                <a:latin typeface="Times New Roman" panose="02020603050405020304" pitchFamily="18" charset="0"/>
                <a:cs typeface="Times New Roman" panose="02020603050405020304" pitchFamily="18" charset="0"/>
              </a:rPr>
              <a:t>робочого навчального </a:t>
            </a:r>
            <a:r>
              <a:rPr lang="ru-RU" sz="2000" dirty="0">
                <a:latin typeface="Times New Roman" panose="02020603050405020304" pitchFamily="18" charset="0"/>
                <a:cs typeface="Times New Roman" panose="02020603050405020304" pitchFamily="18" charset="0"/>
              </a:rPr>
              <a:t>плану і плану роботи закладу освіти:</a:t>
            </a:r>
          </a:p>
          <a:p>
            <a:pPr marL="342900" indent="-3429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2 – 4 класи – за навчальними програмами, розробленими відповідно до Типової освітньої програми для закладів загальної середньої освіти за програмою О. </a:t>
            </a:r>
            <a:r>
              <a:rPr lang="ru-RU" sz="2000" dirty="0" smtClean="0">
                <a:latin typeface="Times New Roman" panose="02020603050405020304" pitchFamily="18" charset="0"/>
                <a:cs typeface="Times New Roman" panose="02020603050405020304" pitchFamily="18" charset="0"/>
              </a:rPr>
              <a:t>Савченко, затвердженою МОН України від 12. 08. 2022 р. №743;</a:t>
            </a:r>
          </a:p>
          <a:p>
            <a:pPr marL="342900" indent="-3429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5 – 7 класи – за навчальним планом, складеним відповідно до наказу МОН від 19. 02. 2021 №235 (в редакції наказу МОН від 09. 08. 2024 №1120);</a:t>
            </a:r>
          </a:p>
          <a:p>
            <a:pPr marL="342900" indent="-3429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8 – 9 класи – за навчальним планом, складеним відповідно до наказу МОН України від 20. 04. 2018 р. №405;</a:t>
            </a:r>
          </a:p>
          <a:p>
            <a:pPr marL="342900" indent="-34290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10 – 11 класи – за навчальним планом, складеним відповідно до наказу МОН України від 20. 04. 2018 р. №408 (у редакції наказу МОН від 28. 11. 2019 р. №</a:t>
            </a:r>
            <a:r>
              <a:rPr lang="ru-RU" sz="2000" dirty="0" smtClean="0">
                <a:latin typeface="Times New Roman" panose="02020603050405020304" pitchFamily="18" charset="0"/>
                <a:cs typeface="Times New Roman" panose="02020603050405020304" pitchFamily="18" charset="0"/>
              </a:rPr>
              <a:t>1493)</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Реалізація інваріантної та варіативної складових навчального плану здійснювалась за програмами, затвердженими МОН України. </a:t>
            </a:r>
          </a:p>
          <a:p>
            <a:pPr algn="just"/>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Варіативна частина була спланована, враховуючи побажання учнів, запити батьків, кадрове та навчально-методичне забезпечення. Години варіативної складової використані для вивчення християнської етики.</a:t>
            </a:r>
            <a:endParaRPr lang="ru-RU"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ru-RU" sz="20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270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4" descr="Желто коричневый фон для презентации - 78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365125"/>
            <a:ext cx="11264900" cy="4462760"/>
          </a:xfrm>
          <a:prstGeom prst="rect">
            <a:avLst/>
          </a:prstGeom>
          <a:noFill/>
        </p:spPr>
        <p:txBody>
          <a:bodyPr wrap="square" rtlCol="0">
            <a:spAutoFit/>
          </a:bodyPr>
          <a:lstStyle/>
          <a:p>
            <a:pPr algn="just"/>
            <a:endParaRPr lang="uk-UA" sz="20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Кількісний склад працівників закладу освіти становить 20 педагогічних працівників та 9 технічних.</a:t>
            </a:r>
          </a:p>
          <a:p>
            <a:pPr algn="just"/>
            <a:endParaRPr lang="uk-UA" sz="2400" dirty="0" smtClean="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Серед 20 вчителів:</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2 – мають кваліфікаційну категорію «спеціаліст вищої категорії»</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10 – «спеціаліст першої категорії»</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1 – «спеціаліст другої категорії»</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3 – «спеціаліст»</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3 – звання «старший учитель»</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У закладі всі педагогічні працівники працюють за фахом.</a:t>
            </a:r>
          </a:p>
        </p:txBody>
      </p:sp>
    </p:spTree>
    <p:extLst>
      <p:ext uri="{BB962C8B-B14F-4D97-AF65-F5344CB8AC3E}">
        <p14:creationId xmlns:p14="http://schemas.microsoft.com/office/powerpoint/2010/main" val="106944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4465</Words>
  <Application>Microsoft Office PowerPoint</Application>
  <PresentationFormat>Широкий екран</PresentationFormat>
  <Paragraphs>299</Paragraphs>
  <Slides>41</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41</vt:i4>
      </vt:variant>
    </vt:vector>
  </HeadingPairs>
  <TitlesOfParts>
    <vt:vector size="48" baseType="lpstr">
      <vt:lpstr>Arial</vt:lpstr>
      <vt:lpstr>Calibri</vt:lpstr>
      <vt:lpstr>Calibri Light</vt:lpstr>
      <vt:lpstr>Courier New</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Vova</dc:creator>
  <cp:lastModifiedBy>ПК-1</cp:lastModifiedBy>
  <cp:revision>73</cp:revision>
  <dcterms:created xsi:type="dcterms:W3CDTF">2025-08-24T16:45:52Z</dcterms:created>
  <dcterms:modified xsi:type="dcterms:W3CDTF">2025-10-01T07:56:37Z</dcterms:modified>
</cp:coreProperties>
</file>