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5" r:id="rId2"/>
    <p:sldMasterId id="2147483687" r:id="rId3"/>
    <p:sldMasterId id="2147483699" r:id="rId4"/>
    <p:sldMasterId id="2147483711" r:id="rId5"/>
    <p:sldMasterId id="2147483735" r:id="rId6"/>
    <p:sldMasterId id="2147483747" r:id="rId7"/>
    <p:sldMasterId id="2147483807" r:id="rId8"/>
  </p:sldMasterIdLst>
  <p:sldIdLst>
    <p:sldId id="256" r:id="rId9"/>
    <p:sldId id="257" r:id="rId10"/>
    <p:sldId id="258" r:id="rId11"/>
    <p:sldId id="259" r:id="rId12"/>
    <p:sldId id="260" r:id="rId13"/>
    <p:sldId id="262" r:id="rId14"/>
    <p:sldId id="263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3" r:id="rId24"/>
    <p:sldId id="284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4D79CCB-12DA-4262-96D2-68DF13D6C27F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71"/>
            <p14:sldId id="272"/>
            <p14:sldId id="273"/>
            <p14:sldId id="274"/>
            <p14:sldId id="275"/>
            <p14:sldId id="276"/>
            <p14:sldId id="278"/>
            <p14:sldId id="279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86A15-B86A-4608-827A-E0647A2307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53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53576-F6B9-4EFB-B7BD-E481C31E28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5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84D22-05CC-405A-8BD7-88AF80E047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6622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9472F-CFA3-4DF7-B926-677ED5761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095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65425-E5D3-46AF-A327-C54A408561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325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AFCE-F59C-4F22-BB8C-FFA34BF83F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5409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07B2C-F13E-4867-87BF-FAB7ACDA33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7215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C04A4-E0D4-4D8C-8EF0-78DFCFF706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5795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F7183-45ED-4804-9DB4-E2F9997951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7190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6D374-D00F-4A2C-AE5C-516497071C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620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E876E-4E6E-4A23-BDA0-F53A720D29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866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F02B5-6D60-41E3-99E0-73C173AD4C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5446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34C77-6C17-489E-A71C-7DC9D36144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1962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0F261-2FAE-483A-B2AA-EF986E3934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5898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DC401-44D5-45BE-A70E-056D66047A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6571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3E056-DB11-4F5D-817D-451B3FBF56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01383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F6FDE-29F0-4FFF-966E-2C2364EDE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5023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6329B-385A-469F-A53C-9D7F43BC31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6922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F9A05-D327-4656-A306-9FA365212D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1522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E021E-13C8-4F53-BD1B-5B14ADD898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0840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2B1BE-4C77-4F5D-9AC0-2ADDA0BA46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88146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85454-648B-40FF-A2BC-6F22DBC2F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876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EF6D4-FF25-4883-9196-CC756A0134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56318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F1CCA-C5E4-4CB8-A9E5-E6EA6E56DA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0782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8BA5C-24E5-4DC3-A089-E1AA903B69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69819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66880-A438-471D-8426-224F9E5DD0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55705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F8042-4D11-49A7-927F-30FD410DED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34567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C59F-1631-4409-8573-07329A30A6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8931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13F6E-D3BE-40E5-A79E-063FD807AF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09626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9637F-DF4A-4148-ABEC-948B532D06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40930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D233D-2843-4B30-87EF-DABE6FCC0A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26817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591DA-1872-4650-A2BA-7E35A0CF16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56076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D960B-11A2-45EE-A23B-3573ABC289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762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6F2B4-69CC-464A-A2BA-E3A650A68F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4388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A5F13-ED23-470B-9988-17A0322969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489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10879-322B-43DB-9371-9CBC935C0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59974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7F8BE-388B-4F84-A49C-30862A0A5A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4875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232CE-2886-4D1D-B05C-3682FB82A7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9960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962A7-F5F6-41B0-B65B-847361A42F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23497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959C5-01C3-4E96-B089-2979B3A54C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44009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3ADAA-1EE4-479A-B99A-F4343D7A7C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46291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8E9FA-8CC9-4DA6-8635-FF9A41D61A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93242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1F82-27A7-4242-A0BF-BE905C173B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94034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AD561-49A4-4871-A647-5FDA5FF694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875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EF9F1-0B40-4381-89A9-8B6B59190F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43354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53F4F-17F4-4BB9-953E-E5A3E4691E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77169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880B2-312A-46C3-A758-A8250AD1F4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26005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41220-76A7-4073-BE16-6FAB4A2764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67357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A32C1-480F-4F20-8D75-1208A80E2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49219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8354A-E3D7-493B-A6D0-A96165947D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33699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80D59-ADD7-4D22-A684-AE21F38D55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02815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0E583-F57F-4662-A284-28822F8DCD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54410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16A19-8BD7-408D-97B6-1628883C4E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26620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BEDC9-DB5B-4FDA-9B6B-1BDF09470D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30447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1631D-F2A6-4877-BE6D-5BDEAFA1F1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81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8934C-D317-4089-A40B-73FD52D085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39803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94C48-FA19-40B7-B1A0-A60602E94C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85433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F8EC1-9D8F-4CC6-8ABF-0C263B2D5B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29775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A7B67-8E56-4C78-8D93-07F9F6698A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0831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3368-6C95-40AF-8032-590C957CE9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1118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DC5CE-A3E6-485F-A710-9B7E926429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593270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CAAF4-0129-470F-94D5-54CF059FA5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77963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35665-6F04-4912-9223-606C3194DA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191444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34F70-6DD7-4466-8652-7EA333E6D5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6357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4A678-4065-4E0E-9233-70EA7115A2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726893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FDB6F-0F31-4E12-A3BE-80F47EA1A5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19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DDC66-C44C-48EA-860E-62A620847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42201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689A1-FCC3-4E41-BFCE-A08157C5F3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14230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8212D-87CE-432B-B527-09DE6169A1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223987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EB6DF-2A4C-40ED-81DE-C25797E59F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6036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BFDCF-9BB6-4041-AC97-6FC514E276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93356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BD9EF-66AC-46DC-B63A-76FFB065C3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791841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17987-A221-4EBC-A6B3-7DDF74FFD3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34520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525DB-30E6-4CEB-ADB8-F3F8C48A50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65354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6FF14-BD6F-4E2A-ABAA-D851D1313B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585931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3131C-A0AC-473B-8A63-6CF837614B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509229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31184-017D-49E9-B46B-E0EDA0907C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753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5CBE5-0429-4C70-9780-C6408A988E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96887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FAFDE-2363-4166-B7C8-8AF7B5BBD9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645364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C0471-091B-4A80-9B0A-7601E8725A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70433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E8FF5-D1FD-40C8-A90D-76BA198C1D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140412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0C9F0-14FA-4E9F-BAAE-E0195CB0D6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22949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7AE7D-D3B3-46E2-B680-5385DB1B00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9701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2C806-5699-4390-8666-682B0420DB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19315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152FB-1D91-41E9-9A86-F5CB1DFDF7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660449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78F5F-9505-4079-B30A-50C0D34119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150807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A0FDE-71F4-4CBE-AE32-1EF725A04D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964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13ADA-59E5-442B-81B5-43AA045504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828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BC79A83-DFC0-4E22-93B0-A805F0FB5FC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BED8050-999A-41FC-9E11-A6FCB2DA5DE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39A89A-7F2C-4210-AD48-54825ADE2D8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8DC8D41-CB94-489C-92BE-EC72FE75E7D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BC0DC09-3125-4BA5-847F-8811790EC5C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CC30714-B282-4AC2-946B-D0927BEE39F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F03EF3A-5CAA-4FF9-B03E-0E83E4C4ED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8A54"/>
            </a:gs>
            <a:gs pos="50000">
              <a:srgbClr val="FFCCCC"/>
            </a:gs>
            <a:gs pos="100000">
              <a:srgbClr val="ACA8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9A82879-A5FB-44BE-A29A-390EEE5405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8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16.png"/><Relationship Id="rId4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image" Target="../media/image17.png"/><Relationship Id="rId4" Type="http://schemas.openxmlformats.org/officeDocument/2006/relationships/slideLayout" Target="../slideLayouts/slideLayout7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tags" Target="../tags/tag38.xml"/><Relationship Id="rId21" Type="http://schemas.openxmlformats.org/officeDocument/2006/relationships/oleObject" Target="../embeddings/oleObject12.bin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oleObject" Target="../embeddings/oleObject10.bin"/><Relationship Id="rId25" Type="http://schemas.openxmlformats.org/officeDocument/2006/relationships/oleObject" Target="../embeddings/oleObject14.bin"/><Relationship Id="rId2" Type="http://schemas.openxmlformats.org/officeDocument/2006/relationships/tags" Target="../tags/tag3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24" Type="http://schemas.openxmlformats.org/officeDocument/2006/relationships/image" Target="../media/image22.wmf"/><Relationship Id="rId5" Type="http://schemas.openxmlformats.org/officeDocument/2006/relationships/tags" Target="../tags/tag40.xml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3.bin"/><Relationship Id="rId10" Type="http://schemas.openxmlformats.org/officeDocument/2006/relationships/tags" Target="../tags/tag45.xml"/><Relationship Id="rId19" Type="http://schemas.openxmlformats.org/officeDocument/2006/relationships/oleObject" Target="../embeddings/oleObject11.bin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slideLayout" Target="../slideLayouts/slideLayout78.xml"/><Relationship Id="rId22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8.xml"/><Relationship Id="rId1" Type="http://schemas.openxmlformats.org/officeDocument/2006/relationships/tags" Target="../tags/tag4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image" Target="../media/image24.wmf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oleObject" Target="../embeddings/oleObject15.bin"/><Relationship Id="rId2" Type="http://schemas.openxmlformats.org/officeDocument/2006/relationships/tags" Target="../tags/tag50.xml"/><Relationship Id="rId1" Type="http://schemas.openxmlformats.org/officeDocument/2006/relationships/vmlDrawing" Target="../drawings/vmlDrawing4.vml"/><Relationship Id="rId6" Type="http://schemas.openxmlformats.org/officeDocument/2006/relationships/tags" Target="../tags/tag54.xml"/><Relationship Id="rId11" Type="http://schemas.openxmlformats.org/officeDocument/2006/relationships/image" Target="../media/image26.png"/><Relationship Id="rId5" Type="http://schemas.openxmlformats.org/officeDocument/2006/relationships/tags" Target="../tags/tag53.xml"/><Relationship Id="rId15" Type="http://schemas.openxmlformats.org/officeDocument/2006/relationships/image" Target="../media/image25.wmf"/><Relationship Id="rId10" Type="http://schemas.openxmlformats.org/officeDocument/2006/relationships/slideLayout" Target="../slideLayouts/slideLayout78.xml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image" Target="../media/image29.png"/><Relationship Id="rId5" Type="http://schemas.openxmlformats.org/officeDocument/2006/relationships/tags" Target="../tags/tag62.xml"/><Relationship Id="rId10" Type="http://schemas.openxmlformats.org/officeDocument/2006/relationships/image" Target="../media/image28.png"/><Relationship Id="rId4" Type="http://schemas.openxmlformats.org/officeDocument/2006/relationships/tags" Target="../tags/tag61.xml"/><Relationship Id="rId9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wmf"/><Relationship Id="rId4" Type="http://schemas.openxmlformats.org/officeDocument/2006/relationships/tags" Target="../tags/tag4.xml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" Type="http://schemas.openxmlformats.org/officeDocument/2006/relationships/tags" Target="../tags/tag13.xml"/><Relationship Id="rId21" Type="http://schemas.openxmlformats.org/officeDocument/2006/relationships/oleObject" Target="../embeddings/oleObject6.bin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17" Type="http://schemas.openxmlformats.org/officeDocument/2006/relationships/oleObject" Target="../embeddings/oleObject4.bin"/><Relationship Id="rId25" Type="http://schemas.openxmlformats.org/officeDocument/2006/relationships/oleObject" Target="../embeddings/oleObject8.bin"/><Relationship Id="rId2" Type="http://schemas.openxmlformats.org/officeDocument/2006/relationships/tags" Target="../tags/tag12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24" Type="http://schemas.openxmlformats.org/officeDocument/2006/relationships/image" Target="../media/image10.wmf"/><Relationship Id="rId5" Type="http://schemas.openxmlformats.org/officeDocument/2006/relationships/tags" Target="../tags/tag15.xml"/><Relationship Id="rId15" Type="http://schemas.openxmlformats.org/officeDocument/2006/relationships/oleObject" Target="../embeddings/oleObject3.bin"/><Relationship Id="rId23" Type="http://schemas.openxmlformats.org/officeDocument/2006/relationships/oleObject" Target="../embeddings/oleObject7.bin"/><Relationship Id="rId10" Type="http://schemas.openxmlformats.org/officeDocument/2006/relationships/tags" Target="../tags/tag20.xml"/><Relationship Id="rId19" Type="http://schemas.openxmlformats.org/officeDocument/2006/relationships/oleObject" Target="../embeddings/oleObject5.bin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slideLayout" Target="../slideLayouts/slideLayout67.xml"/><Relationship Id="rId22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8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67744" y="1700808"/>
            <a:ext cx="46069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ТИСК </a:t>
            </a:r>
          </a:p>
          <a:p>
            <a:pPr algn="ctr" eaLnBrk="0" hangingPunct="0"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ТВЕРДИХ </a:t>
            </a:r>
            <a:r>
              <a:rPr lang="ru-RU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ТІЛ,</a:t>
            </a:r>
          </a:p>
          <a:p>
            <a:pPr algn="ctr" eaLnBrk="0" hangingPunct="0">
              <a:defRPr/>
            </a:pPr>
            <a:r>
              <a:rPr lang="ru-RU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РІДИН </a:t>
            </a:r>
          </a:p>
          <a:p>
            <a:pPr algn="ctr" eaLnBrk="0" hangingPunct="0">
              <a:defRPr/>
            </a:pPr>
            <a:r>
              <a:rPr lang="ru-RU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І  ГАЗІВ</a:t>
            </a:r>
            <a:r>
              <a:rPr lang="ru-RU" sz="4800" dirty="0">
                <a:latin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23850" y="476250"/>
            <a:ext cx="8569325" cy="2235200"/>
          </a:xfrm>
        </p:spPr>
        <p:txBody>
          <a:bodyPr/>
          <a:lstStyle/>
          <a:p>
            <a:r>
              <a:rPr lang="ru-RU" altLang="ru-RU" sz="2400" i="1" smtClean="0"/>
              <a:t>При постійній температурі газу його тиск збільшується при зменшенні об’єму й зменшується при збільшенні об’єму. </a:t>
            </a:r>
            <a:br>
              <a:rPr lang="ru-RU" altLang="ru-RU" sz="2400" i="1" smtClean="0"/>
            </a:br>
            <a:r>
              <a:rPr lang="ru-RU" altLang="ru-RU" sz="2400" i="1" smtClean="0"/>
              <a:t/>
            </a:r>
            <a:br>
              <a:rPr lang="ru-RU" altLang="ru-RU" sz="2400" i="1" smtClean="0"/>
            </a:br>
            <a:r>
              <a:rPr lang="ru-RU" altLang="ru-RU" sz="2400" i="1" smtClean="0"/>
              <a:t>При постійному об’ємі газу його тиск збільшується при збільшенні температури й зменшується при зниженні температури.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997200"/>
            <a:ext cx="4176713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1188" y="549275"/>
            <a:ext cx="8281987" cy="1295400"/>
          </a:xfrm>
        </p:spPr>
        <p:txBody>
          <a:bodyPr/>
          <a:lstStyle/>
          <a:p>
            <a:r>
              <a:rPr lang="ru-RU" altLang="ru-RU" sz="2800" smtClean="0"/>
              <a:t>Рідина завжди набуває форми посудини, у якій перебуває, зберігаючи свій об’єм.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924300" y="3068638"/>
            <a:ext cx="4824413" cy="1655762"/>
          </a:xfrm>
        </p:spPr>
        <p:txBody>
          <a:bodyPr/>
          <a:lstStyle/>
          <a:p>
            <a:r>
              <a:rPr lang="ru-RU" altLang="ru-RU" sz="2800" smtClean="0">
                <a:solidFill>
                  <a:schemeClr val="tx1"/>
                </a:solidFill>
              </a:rPr>
              <a:t>Налита в посудину рідина тисне не тільки на дно посудини, але й на її стінки.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349500"/>
            <a:ext cx="2897187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283075" y="476250"/>
            <a:ext cx="43926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Рідина перебуває під дією сили ваги, й на нижні шари діє вага верхніх її шарів. </a:t>
            </a:r>
          </a:p>
          <a:p>
            <a:pPr algn="ctr"/>
            <a:r>
              <a:rPr lang="ru-RU" alt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Чим глибше розміщений шар рідини, тим </a:t>
            </a:r>
            <a:r>
              <a:rPr lang="ru-RU" altLang="ru-RU" sz="2400">
                <a:solidFill>
                  <a:schemeClr val="hlin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більшим</a:t>
            </a:r>
            <a:r>
              <a:rPr lang="ru-RU" alt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виявляється тиск, зумовлений дією ваги вище розташованих шарів рідини. </a:t>
            </a:r>
          </a:p>
          <a:p>
            <a:pPr algn="ctr"/>
            <a:r>
              <a:rPr lang="ru-RU" alt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Найбільший тиск буде біля дна.</a:t>
            </a:r>
            <a:endParaRPr lang="ru-RU" altLang="ru-RU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23" name="Picture 4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3744913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8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4284663" y="4003675"/>
            <a:ext cx="4392612" cy="2087563"/>
          </a:xfrm>
          <a:noFill/>
        </p:spPr>
        <p:txBody>
          <a:bodyPr/>
          <a:lstStyle/>
          <a:p>
            <a:r>
              <a:rPr lang="ru-RU" altLang="ru-RU" sz="2400" smtClean="0"/>
              <a:t>Сили тиску в рідинах — це </a:t>
            </a:r>
            <a:r>
              <a:rPr lang="ru-RU" altLang="ru-RU" sz="2400" b="1" smtClean="0">
                <a:solidFill>
                  <a:schemeClr val="hlink"/>
                </a:solidFill>
              </a:rPr>
              <a:t>сили пружності</a:t>
            </a:r>
            <a:r>
              <a:rPr lang="ru-RU" altLang="ru-RU" sz="2400" smtClean="0"/>
              <a:t>, що виникають у результаті деформації шарів, які розташовані нижче, шарами, що перебувають над ними.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Group 33"/>
          <p:cNvGrpSpPr>
            <a:grpSpLocks/>
          </p:cNvGrpSpPr>
          <p:nvPr/>
        </p:nvGrpSpPr>
        <p:grpSpPr bwMode="auto">
          <a:xfrm>
            <a:off x="0" y="214313"/>
            <a:ext cx="8821738" cy="3400425"/>
            <a:chOff x="90" y="210"/>
            <a:chExt cx="5557" cy="2142"/>
          </a:xfrm>
        </p:grpSpPr>
        <p:graphicFrame>
          <p:nvGraphicFramePr>
            <p:cNvPr id="3074" name="Object 11"/>
            <p:cNvGraphicFramePr>
              <a:graphicFrameLocks noChangeAspect="1"/>
            </p:cNvGraphicFramePr>
            <p:nvPr>
              <p:custDataLst>
                <p:tags r:id="rId8"/>
              </p:custDataLst>
            </p:nvPr>
          </p:nvGraphicFramePr>
          <p:xfrm>
            <a:off x="1502" y="945"/>
            <a:ext cx="523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Формула" r:id="rId15" imgW="482400" imgH="393480" progId="Equation.3">
                    <p:embed/>
                  </p:oleObj>
                </mc:Choice>
                <mc:Fallback>
                  <p:oleObj name="Формула" r:id="rId15" imgW="482400" imgH="393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2" y="945"/>
                          <a:ext cx="523" cy="4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10"/>
            <p:cNvGraphicFramePr>
              <a:graphicFrameLocks noChangeAspect="1"/>
            </p:cNvGraphicFramePr>
            <p:nvPr>
              <p:custDataLst>
                <p:tags r:id="rId9"/>
              </p:custDataLst>
            </p:nvPr>
          </p:nvGraphicFramePr>
          <p:xfrm>
            <a:off x="1095" y="1851"/>
            <a:ext cx="660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Формула" r:id="rId17" imgW="533160" imgH="203040" progId="Equation.3">
                    <p:embed/>
                  </p:oleObj>
                </mc:Choice>
                <mc:Fallback>
                  <p:oleObj name="Формула" r:id="rId17" imgW="533160" imgH="2030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5" y="1851"/>
                          <a:ext cx="660" cy="2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0" name="Rectangle 1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58" y="210"/>
              <a:ext cx="548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Тиск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, </a:t>
              </a: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здійснюваний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рідиною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, що </a:t>
              </a: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перебуває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 в </a:t>
              </a: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стані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спокою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, </a:t>
              </a:r>
              <a:r>
                <a:rPr lang="ru-RU" i="1" dirty="0" err="1">
                  <a:latin typeface="+mn-lt"/>
                  <a:ea typeface="Calibri" pitchFamily="34" charset="0"/>
                  <a:cs typeface="Times New Roman" pitchFamily="18" charset="0"/>
                </a:rPr>
                <a:t>називають</a:t>
              </a:r>
              <a:r>
                <a:rPr lang="ru-RU" i="1" dirty="0">
                  <a:latin typeface="+mn-lt"/>
                  <a:ea typeface="Calibri" pitchFamily="34" charset="0"/>
                  <a:cs typeface="Times New Roman" pitchFamily="18" charset="0"/>
                </a:rPr>
                <a:t>        </a:t>
              </a:r>
              <a:r>
                <a:rPr lang="ru-RU" b="1" i="1" dirty="0" err="1">
                  <a:solidFill>
                    <a:schemeClr val="hlink"/>
                  </a:solidFill>
                  <a:latin typeface="+mn-lt"/>
                  <a:ea typeface="Calibri" pitchFamily="34" charset="0"/>
                  <a:cs typeface="Times New Roman" pitchFamily="18" charset="0"/>
                </a:rPr>
                <a:t>гідростатичним</a:t>
              </a:r>
              <a:endParaRPr lang="ru-RU" dirty="0">
                <a:latin typeface="+mn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031" name="Rectangle 21"/>
            <p:cNvSpPr>
              <a:spLocks noChangeArrowheads="1"/>
            </p:cNvSpPr>
            <p:nvPr/>
          </p:nvSpPr>
          <p:spPr bwMode="auto">
            <a:xfrm>
              <a:off x="90" y="702"/>
              <a:ext cx="21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ru-RU" sz="2000" u="sng" dirty="0" err="1">
                  <a:latin typeface="+mn-lt"/>
                  <a:ea typeface="Calibri" pitchFamily="34" charset="0"/>
                  <a:cs typeface="Times New Roman" pitchFamily="18" charset="0"/>
                </a:rPr>
                <a:t>Тиск</a:t>
              </a:r>
              <a:r>
                <a:rPr lang="ru-RU" sz="2000" u="sng" dirty="0">
                  <a:latin typeface="+mn-lt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000" u="sng" dirty="0" err="1">
                  <a:latin typeface="+mn-lt"/>
                  <a:ea typeface="Calibri" pitchFamily="34" charset="0"/>
                  <a:cs typeface="Times New Roman" pitchFamily="18" charset="0"/>
                </a:rPr>
                <a:t>рідини</a:t>
              </a:r>
              <a:r>
                <a:rPr lang="ru-RU" sz="2000" u="sng" dirty="0">
                  <a:latin typeface="+mn-lt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2000" dirty="0">
                  <a:latin typeface="+mn-lt"/>
                  <a:ea typeface="Calibri" pitchFamily="34" charset="0"/>
                  <a:cs typeface="Times New Roman" pitchFamily="18" charset="0"/>
                </a:rPr>
                <a:t>на дно </a:t>
              </a:r>
              <a:r>
                <a:rPr lang="ru-RU" sz="2000" dirty="0" err="1">
                  <a:latin typeface="+mn-lt"/>
                  <a:ea typeface="Calibri" pitchFamily="34" charset="0"/>
                  <a:cs typeface="Times New Roman" pitchFamily="18" charset="0"/>
                </a:rPr>
                <a:t>посудини</a:t>
              </a:r>
              <a:r>
                <a:rPr lang="ru-RU" sz="2000" dirty="0">
                  <a:latin typeface="+mn-lt"/>
                  <a:ea typeface="Calibri" pitchFamily="34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032" name="Rectangle 23"/>
            <p:cNvSpPr>
              <a:spLocks noChangeArrowheads="1"/>
            </p:cNvSpPr>
            <p:nvPr/>
          </p:nvSpPr>
          <p:spPr bwMode="auto">
            <a:xfrm>
              <a:off x="90" y="1830"/>
              <a:ext cx="9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ru-RU" sz="2000" u="sng" dirty="0">
                  <a:latin typeface="+mn-lt"/>
                  <a:ea typeface="Calibri" pitchFamily="34" charset="0"/>
                  <a:cs typeface="Times New Roman" pitchFamily="18" charset="0"/>
                </a:rPr>
                <a:t>Вага </a:t>
              </a:r>
              <a:r>
                <a:rPr lang="ru-RU" sz="2000" u="sng" dirty="0" err="1">
                  <a:latin typeface="+mn-lt"/>
                  <a:ea typeface="Calibri" pitchFamily="34" charset="0"/>
                  <a:cs typeface="Times New Roman" pitchFamily="18" charset="0"/>
                </a:rPr>
                <a:t>рідини</a:t>
              </a:r>
              <a:r>
                <a:rPr lang="ru-RU" sz="2000" u="sng" dirty="0">
                  <a:latin typeface="+mn-lt"/>
                  <a:ea typeface="Calibri" pitchFamily="34" charset="0"/>
                  <a:cs typeface="Times New Roman" pitchFamily="18" charset="0"/>
                </a:rPr>
                <a:t> </a:t>
              </a:r>
            </a:p>
          </p:txBody>
        </p:sp>
        <p:grpSp>
          <p:nvGrpSpPr>
            <p:cNvPr id="3087" name="Group 29"/>
            <p:cNvGrpSpPr>
              <a:grpSpLocks/>
            </p:cNvGrpSpPr>
            <p:nvPr/>
          </p:nvGrpSpPr>
          <p:grpSpPr bwMode="auto">
            <a:xfrm>
              <a:off x="180" y="1269"/>
              <a:ext cx="2132" cy="453"/>
              <a:chOff x="-1567" y="1247"/>
              <a:chExt cx="2132" cy="453"/>
            </a:xfrm>
          </p:grpSpPr>
          <p:sp>
            <p:nvSpPr>
              <p:cNvPr id="1038" name="Rectangle 13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-1567" y="1247"/>
                <a:ext cx="154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4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де </a:t>
                </a:r>
                <a:r>
                  <a:rPr lang="ru-RU" sz="2000" i="1" dirty="0">
                    <a:solidFill>
                      <a:schemeClr val="hlink"/>
                    </a:solidFill>
                    <a:latin typeface="+mn-lt"/>
                    <a:ea typeface="Calibri" pitchFamily="34" charset="0"/>
                    <a:cs typeface="Times New Roman" pitchFamily="18" charset="0"/>
                  </a:rPr>
                  <a:t>P</a:t>
                </a:r>
                <a:r>
                  <a:rPr lang="ru-RU" sz="2000" i="1" dirty="0">
                    <a:latin typeface="+mn-lt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— вага </a:t>
                </a:r>
                <a:r>
                  <a:rPr lang="ru-RU" sz="2000" dirty="0" err="1">
                    <a:latin typeface="+mn-lt"/>
                    <a:ea typeface="Calibri" pitchFamily="34" charset="0"/>
                    <a:cs typeface="Times New Roman" pitchFamily="18" charset="0"/>
                  </a:rPr>
                  <a:t>рідини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, </a:t>
                </a:r>
              </a:p>
            </p:txBody>
          </p:sp>
          <p:sp>
            <p:nvSpPr>
              <p:cNvPr id="1039" name="Rectangle 25"/>
              <p:cNvSpPr>
                <a:spLocks noChangeArrowheads="1"/>
              </p:cNvSpPr>
              <p:nvPr/>
            </p:nvSpPr>
            <p:spPr bwMode="auto">
              <a:xfrm>
                <a:off x="-1315" y="1448"/>
                <a:ext cx="18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000" i="1" dirty="0">
                    <a:solidFill>
                      <a:schemeClr val="hlink"/>
                    </a:solidFill>
                    <a:latin typeface="+mn-lt"/>
                    <a:ea typeface="Calibri" pitchFamily="34" charset="0"/>
                    <a:cs typeface="Times New Roman" pitchFamily="18" charset="0"/>
                  </a:rPr>
                  <a:t>S</a:t>
                </a:r>
                <a:r>
                  <a:rPr lang="ru-RU" sz="2000" i="1" dirty="0">
                    <a:latin typeface="+mn-lt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— </a:t>
                </a:r>
                <a:r>
                  <a:rPr lang="ru-RU" sz="2000" dirty="0" err="1">
                    <a:latin typeface="+mn-lt"/>
                    <a:ea typeface="Calibri" pitchFamily="34" charset="0"/>
                    <a:cs typeface="Times New Roman" pitchFamily="18" charset="0"/>
                  </a:rPr>
                  <a:t>площа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 дна </a:t>
                </a:r>
                <a:r>
                  <a:rPr lang="ru-RU" sz="2000" dirty="0" err="1">
                    <a:latin typeface="+mn-lt"/>
                    <a:ea typeface="Calibri" pitchFamily="34" charset="0"/>
                    <a:cs typeface="Times New Roman" pitchFamily="18" charset="0"/>
                  </a:rPr>
                  <a:t>посудини</a:t>
                </a:r>
                <a:endParaRPr lang="ru-RU" sz="2000" dirty="0">
                  <a:latin typeface="+mn-lt"/>
                  <a:ea typeface="Calibri" pitchFamily="34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88" name="Group 32"/>
            <p:cNvGrpSpPr>
              <a:grpSpLocks/>
            </p:cNvGrpSpPr>
            <p:nvPr/>
          </p:nvGrpSpPr>
          <p:grpSpPr bwMode="auto">
            <a:xfrm>
              <a:off x="180" y="2100"/>
              <a:ext cx="2160" cy="252"/>
              <a:chOff x="180" y="2100"/>
              <a:chExt cx="2160" cy="252"/>
            </a:xfrm>
          </p:grpSpPr>
          <p:graphicFrame>
            <p:nvGraphicFramePr>
              <p:cNvPr id="3076" name="Object 9"/>
              <p:cNvGraphicFramePr>
                <a:graphicFrameLocks noChangeAspect="1"/>
              </p:cNvGraphicFramePr>
              <p:nvPr>
                <p:custDataLst>
                  <p:tags r:id="rId11"/>
                </p:custDataLst>
              </p:nvPr>
            </p:nvGraphicFramePr>
            <p:xfrm>
              <a:off x="1755" y="2100"/>
              <a:ext cx="585" cy="2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0" name="Формула" r:id="rId19" imgW="520560" imgH="203040" progId="Equation.3">
                      <p:embed/>
                    </p:oleObj>
                  </mc:Choice>
                  <mc:Fallback>
                    <p:oleObj name="Формула" r:id="rId19" imgW="520560" imgH="203040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5" y="2100"/>
                            <a:ext cx="585" cy="22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6" name="Rectangle 14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0" y="2100"/>
                <a:ext cx="15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де </a:t>
                </a:r>
                <a:r>
                  <a:rPr lang="ru-RU" sz="2000" i="1" dirty="0" err="1">
                    <a:solidFill>
                      <a:schemeClr val="hlink"/>
                    </a:solidFill>
                    <a:latin typeface="+mn-lt"/>
                    <a:ea typeface="Calibri" pitchFamily="34" charset="0"/>
                    <a:cs typeface="Times New Roman" pitchFamily="18" charset="0"/>
                  </a:rPr>
                  <a:t>m</a:t>
                </a:r>
                <a:r>
                  <a:rPr lang="ru-RU" sz="2000" i="1" dirty="0">
                    <a:latin typeface="+mn-lt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— </a:t>
                </a:r>
                <a:r>
                  <a:rPr lang="ru-RU" sz="2000" dirty="0" err="1">
                    <a:latin typeface="+mn-lt"/>
                    <a:ea typeface="Calibri" pitchFamily="34" charset="0"/>
                    <a:cs typeface="Times New Roman" pitchFamily="18" charset="0"/>
                  </a:rPr>
                  <a:t>маса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+mn-lt"/>
                    <a:ea typeface="Calibri" pitchFamily="34" charset="0"/>
                    <a:cs typeface="Times New Roman" pitchFamily="18" charset="0"/>
                  </a:rPr>
                  <a:t>рідини</a:t>
                </a:r>
                <a:r>
                  <a:rPr lang="ru-RU" sz="2000" dirty="0">
                    <a:latin typeface="+mn-lt"/>
                    <a:ea typeface="Calibri" pitchFamily="34" charset="0"/>
                    <a:cs typeface="Times New Roman" pitchFamily="18" charset="0"/>
                  </a:rPr>
                  <a:t> </a:t>
                </a:r>
                <a:endParaRPr lang="ru-RU" sz="2000" dirty="0">
                  <a:solidFill>
                    <a:schemeClr val="hlink"/>
                  </a:solidFill>
                  <a:latin typeface="+mn-lt"/>
                  <a:ea typeface="Calibri" pitchFamily="34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6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3643313"/>
            <a:ext cx="1747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u="sng" dirty="0" err="1">
                <a:latin typeface="+mn-lt"/>
                <a:ea typeface="Calibri" pitchFamily="34" charset="0"/>
                <a:cs typeface="Times New Roman" pitchFamily="18" charset="0"/>
              </a:rPr>
              <a:t>Об’єм</a:t>
            </a:r>
            <a:r>
              <a:rPr lang="ru-RU" sz="2000" u="sng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u="sng" dirty="0" err="1">
                <a:latin typeface="+mn-lt"/>
                <a:ea typeface="Calibri" pitchFamily="34" charset="0"/>
                <a:cs typeface="Times New Roman" pitchFamily="18" charset="0"/>
              </a:rPr>
              <a:t>рідини</a:t>
            </a:r>
            <a:endParaRPr lang="ru-RU" sz="2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077" name="Object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739900" y="3714750"/>
          <a:ext cx="9477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21" imgW="457200" imgH="177480" progId="Equation.3">
                  <p:embed/>
                </p:oleObj>
              </mc:Choice>
              <mc:Fallback>
                <p:oleObj name="Формула" r:id="rId21" imgW="45720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3714750"/>
                        <a:ext cx="94773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14313" y="4286250"/>
            <a:ext cx="240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Звідси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випливає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, що</a:t>
            </a:r>
          </a:p>
        </p:txBody>
      </p:sp>
      <p:graphicFrame>
        <p:nvGraphicFramePr>
          <p:cNvPr id="3078" name="Object 5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214313" y="4714875"/>
          <a:ext cx="248443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23" imgW="1333440" imgH="393480" progId="Equation.3">
                  <p:embed/>
                </p:oleObj>
              </mc:Choice>
              <mc:Fallback>
                <p:oleObj name="Формула" r:id="rId23" imgW="13334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4714875"/>
                        <a:ext cx="2484437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786188" y="1071563"/>
            <a:ext cx="5143500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Таким чином,</a:t>
            </a:r>
          </a:p>
          <a:p>
            <a:pPr eaLnBrk="0" hangingPunct="0">
              <a:defRPr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гідростатичний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тиск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>
              <a:defRPr/>
            </a:pP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будь-якій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глибині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усередині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рідини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>
              <a:defRPr/>
            </a:pP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залежить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тільки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>
              <a:defRPr/>
            </a:pP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від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густини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рідини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прискорення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вільного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падіння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й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глибини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, </a:t>
            </a:r>
          </a:p>
          <a:p>
            <a:pPr algn="ctr" eaLnBrk="0" hangingPunct="0">
              <a:defRPr/>
            </a:pP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якій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тиск</a:t>
            </a:r>
            <a:r>
              <a:rPr lang="ru-RU" sz="3200" i="1" dirty="0">
                <a:solidFill>
                  <a:schemeClr val="hlin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hlink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079" name="Object 6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4776788" y="5643563"/>
          <a:ext cx="30099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Формула" r:id="rId25" imgW="545760" imgH="203040" progId="Equation.3">
                  <p:embed/>
                </p:oleObj>
              </mc:Choice>
              <mc:Fallback>
                <p:oleObj name="Формула" r:id="rId25" imgW="5457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5643563"/>
                        <a:ext cx="300990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50825" y="188913"/>
            <a:ext cx="8713788" cy="4968875"/>
          </a:xfrm>
        </p:spPr>
        <p:txBody>
          <a:bodyPr/>
          <a:lstStyle/>
          <a:p>
            <a:pPr algn="l"/>
            <a:r>
              <a:rPr lang="ru-RU" altLang="ru-RU" sz="3200" b="1" smtClean="0"/>
              <a:t>				Питання 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b="1" smtClean="0">
                <a:solidFill>
                  <a:schemeClr val="folHlink"/>
                </a:solidFill>
              </a:rPr>
              <a:t>1.</a:t>
            </a:r>
            <a:r>
              <a:rPr lang="ru-RU" altLang="ru-RU" sz="2400" smtClean="0">
                <a:solidFill>
                  <a:schemeClr val="folHlink"/>
                </a:solidFill>
              </a:rPr>
              <a:t> Які спостереження вказують на те, що газ тисне на стінки 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>     посудини, у якій він міститься?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/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>2. Чому гази створюють тиск?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/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b="1" smtClean="0">
                <a:solidFill>
                  <a:schemeClr val="folHlink"/>
                </a:solidFill>
              </a:rPr>
              <a:t>3.</a:t>
            </a:r>
            <a:r>
              <a:rPr lang="ru-RU" altLang="ru-RU" sz="2400" smtClean="0">
                <a:solidFill>
                  <a:schemeClr val="folHlink"/>
                </a:solidFill>
              </a:rPr>
              <a:t> Як залежить тиск газу від його об’єму й температури?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/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b="1" smtClean="0">
                <a:solidFill>
                  <a:schemeClr val="folHlink"/>
                </a:solidFill>
              </a:rPr>
              <a:t>4.</a:t>
            </a:r>
            <a:r>
              <a:rPr lang="ru-RU" altLang="ru-RU" sz="2400" smtClean="0">
                <a:solidFill>
                  <a:schemeClr val="folHlink"/>
                </a:solidFill>
              </a:rPr>
              <a:t> Яка причина виникнення тиску рідини на дно й стінки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>    посудини?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/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b="1" smtClean="0">
                <a:solidFill>
                  <a:schemeClr val="folHlink"/>
                </a:solidFill>
              </a:rPr>
              <a:t>5.</a:t>
            </a:r>
            <a:r>
              <a:rPr lang="ru-RU" altLang="ru-RU" sz="2400" smtClean="0">
                <a:solidFill>
                  <a:schemeClr val="folHlink"/>
                </a:solidFill>
              </a:rPr>
              <a:t> Від яких величин й як залежить тиск рідини на дно посудини?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00063" y="142875"/>
            <a:ext cx="1571625" cy="612775"/>
          </a:xfrm>
        </p:spPr>
        <p:txBody>
          <a:bodyPr/>
          <a:lstStyle/>
          <a:p>
            <a:r>
              <a:rPr lang="ru-RU" altLang="ru-RU" sz="3200" b="1" smtClean="0"/>
              <a:t>Задача</a:t>
            </a:r>
          </a:p>
        </p:txBody>
      </p:sp>
      <p:sp>
        <p:nvSpPr>
          <p:cNvPr id="2867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57188" y="785813"/>
            <a:ext cx="4357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якій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глибині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створюваний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водою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тиск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дорівнює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атмосферному?   Для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прийміть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атмосферний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тиск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+mn-lt"/>
                <a:ea typeface="Calibri" pitchFamily="34" charset="0"/>
                <a:cs typeface="Times New Roman" pitchFamily="18" charset="0"/>
              </a:rPr>
              <a:t>рівним</a:t>
            </a:r>
            <a:r>
              <a:rPr lang="ru-RU" sz="2000" dirty="0">
                <a:latin typeface="+mn-lt"/>
                <a:ea typeface="Calibri" pitchFamily="34" charset="0"/>
                <a:cs typeface="Times New Roman" pitchFamily="18" charset="0"/>
              </a:rPr>
              <a:t> 105 Па.</a:t>
            </a:r>
          </a:p>
        </p:txBody>
      </p:sp>
      <p:pic>
        <p:nvPicPr>
          <p:cNvPr id="4102" name="Picture 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142875"/>
            <a:ext cx="4310063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00063" y="2357438"/>
            <a:ext cx="1985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ru-RU" sz="3200" u="sng" dirty="0" err="1">
                <a:latin typeface="+mj-lt"/>
                <a:ea typeface="+mj-ea"/>
                <a:cs typeface="+mj-cs"/>
              </a:rPr>
              <a:t>Розв’язок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104" name="Group 10"/>
          <p:cNvGrpSpPr>
            <a:grpSpLocks/>
          </p:cNvGrpSpPr>
          <p:nvPr/>
        </p:nvGrpSpPr>
        <p:grpSpPr bwMode="auto">
          <a:xfrm>
            <a:off x="503238" y="3030538"/>
            <a:ext cx="5497512" cy="1608137"/>
            <a:chOff x="317" y="731"/>
            <a:chExt cx="3463" cy="1013"/>
          </a:xfrm>
        </p:grpSpPr>
        <p:graphicFrame>
          <p:nvGraphicFramePr>
            <p:cNvPr id="4098" name="Object 5"/>
            <p:cNvGraphicFramePr>
              <a:graphicFrameLocks noChangeAspect="1"/>
            </p:cNvGraphicFramePr>
            <p:nvPr>
              <p:custDataLst>
                <p:tags r:id="rId7"/>
              </p:custDataLst>
            </p:nvPr>
          </p:nvGraphicFramePr>
          <p:xfrm>
            <a:off x="1519" y="731"/>
            <a:ext cx="885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" name="Формула" r:id="rId12" imgW="533169" imgH="203112" progId="Equation.3">
                    <p:embed/>
                  </p:oleObj>
                </mc:Choice>
                <mc:Fallback>
                  <p:oleObj name="Формула" r:id="rId12" imgW="533169" imgH="203112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731"/>
                          <a:ext cx="885" cy="3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9" name="Object 4"/>
            <p:cNvGraphicFramePr>
              <a:graphicFrameLocks noChangeAspect="1"/>
            </p:cNvGraphicFramePr>
            <p:nvPr>
              <p:custDataLst>
                <p:tags r:id="rId8"/>
              </p:custDataLst>
            </p:nvPr>
          </p:nvGraphicFramePr>
          <p:xfrm>
            <a:off x="765" y="1117"/>
            <a:ext cx="2290" cy="6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Формула" r:id="rId14" imgW="1637589" imgH="444307" progId="Equation.3">
                    <p:embed/>
                  </p:oleObj>
                </mc:Choice>
                <mc:Fallback>
                  <p:oleObj name="Формула" r:id="rId14" imgW="1637589" imgH="444307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" y="1117"/>
                          <a:ext cx="2290" cy="6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6" name="Rectangle 7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676" y="739"/>
              <a:ext cx="11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одержуємо </a:t>
              </a:r>
              <a:endParaRPr lang="ru-RU" altLang="ru-RU" sz="24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07" name="Rectangle 9"/>
            <p:cNvSpPr>
              <a:spLocks noChangeArrowheads="1"/>
            </p:cNvSpPr>
            <p:nvPr/>
          </p:nvSpPr>
          <p:spPr bwMode="auto">
            <a:xfrm>
              <a:off x="317" y="754"/>
              <a:ext cx="10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 формули </a:t>
              </a:r>
            </a:p>
          </p:txBody>
        </p:sp>
      </p:grpSp>
      <p:sp>
        <p:nvSpPr>
          <p:cNvPr id="11" name="Rectangle 2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285750" y="5072063"/>
            <a:ext cx="85725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Таким чином,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десятиметровий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шар води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створює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приблизно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такий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самий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тиск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як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оточуючий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Землю шар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повітря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</a:p>
          <a:p>
            <a:pPr algn="ctr" eaLnBrk="0" hangingPunct="0">
              <a:defRPr/>
            </a:pP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що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має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десятки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кілометрів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у </a:t>
            </a:r>
            <a:r>
              <a:rPr lang="ru-RU" sz="2400" i="1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товщину</a:t>
            </a:r>
            <a:r>
              <a: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35038" y="296863"/>
            <a:ext cx="7270750" cy="650875"/>
          </a:xfrm>
        </p:spPr>
        <p:txBody>
          <a:bodyPr/>
          <a:lstStyle/>
          <a:p>
            <a:r>
              <a:rPr lang="ru-RU" altLang="ru-RU" sz="3200" b="1" smtClean="0"/>
              <a:t>Поміркуй</a:t>
            </a:r>
          </a:p>
        </p:txBody>
      </p:sp>
      <p:grpSp>
        <p:nvGrpSpPr>
          <p:cNvPr id="32771" name="Group 10"/>
          <p:cNvGrpSpPr>
            <a:grpSpLocks/>
          </p:cNvGrpSpPr>
          <p:nvPr/>
        </p:nvGrpSpPr>
        <p:grpSpPr bwMode="auto">
          <a:xfrm>
            <a:off x="7072313" y="571500"/>
            <a:ext cx="1439862" cy="4214813"/>
            <a:chOff x="4468" y="777"/>
            <a:chExt cx="907" cy="3288"/>
          </a:xfrm>
        </p:grpSpPr>
        <p:pic>
          <p:nvPicPr>
            <p:cNvPr id="32775" name="Picture 6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8" y="777"/>
              <a:ext cx="907" cy="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776" name="Picture 5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6" y="1684"/>
              <a:ext cx="823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777" name="Picture 4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0" y="2999"/>
              <a:ext cx="844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24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1800" y="1343025"/>
            <a:ext cx="6011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Опишіть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простий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спосіб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видалення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вм’ятини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на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кульці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для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настільного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тенісу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30725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8625" y="2428875"/>
            <a:ext cx="4356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Чому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не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можна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допускати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нагрівання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газових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балонів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?</a:t>
            </a:r>
          </a:p>
        </p:txBody>
      </p:sp>
      <p:sp>
        <p:nvSpPr>
          <p:cNvPr id="30726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2875" y="3571875"/>
            <a:ext cx="6696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Занурте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палець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у склянку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водою, не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торкаючись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дна. </a:t>
            </a:r>
          </a:p>
          <a:p>
            <a:pPr eaLnBrk="0" hangingPunct="0">
              <a:defRPr/>
            </a:pP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Чи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зміниться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при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цьому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сила </a:t>
            </a:r>
            <a:r>
              <a:rPr lang="ru-RU" sz="2000" i="1" dirty="0" err="1">
                <a:latin typeface="+mn-lt"/>
                <a:ea typeface="Calibri" pitchFamily="34" charset="0"/>
                <a:cs typeface="Times New Roman" pitchFamily="18" charset="0"/>
              </a:rPr>
              <a:t>тиску</a:t>
            </a:r>
            <a:r>
              <a:rPr lang="ru-RU" sz="2000" i="1" dirty="0">
                <a:latin typeface="+mn-lt"/>
                <a:ea typeface="Calibri" pitchFamily="34" charset="0"/>
                <a:cs typeface="Times New Roman" pitchFamily="18" charset="0"/>
              </a:rPr>
              <a:t> на дно склянки?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6861448" cy="3519264"/>
          </a:xfrm>
        </p:spPr>
        <p:txBody>
          <a:bodyPr/>
          <a:lstStyle/>
          <a:p>
            <a:r>
              <a:rPr lang="uk-UA" b="1" dirty="0" smtClean="0"/>
              <a:t>ДЯКУЮ ЗА УВАГУ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445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15"/>
          <p:cNvGrpSpPr>
            <a:grpSpLocks/>
          </p:cNvGrpSpPr>
          <p:nvPr/>
        </p:nvGrpSpPr>
        <p:grpSpPr bwMode="auto">
          <a:xfrm>
            <a:off x="214313" y="214313"/>
            <a:ext cx="8610600" cy="6473825"/>
            <a:chOff x="135" y="135"/>
            <a:chExt cx="5424" cy="4078"/>
          </a:xfrm>
        </p:grpSpPr>
        <p:sp>
          <p:nvSpPr>
            <p:cNvPr id="1029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025" y="180"/>
              <a:ext cx="3266" cy="1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400" b="1" i="1">
                  <a:solidFill>
                    <a:schemeClr val="hlink"/>
                  </a:solidFill>
                  <a:cs typeface="Times New Roman" panose="02020603050405020304" pitchFamily="18" charset="0"/>
                </a:rPr>
                <a:t>Тиском</a:t>
              </a:r>
              <a:r>
                <a:rPr lang="ru-RU" altLang="ru-RU" sz="2400" b="1" i="1">
                  <a:cs typeface="Times New Roman" panose="02020603050405020304" pitchFamily="18" charset="0"/>
                </a:rPr>
                <a:t>  </a:t>
              </a:r>
              <a:r>
                <a:rPr lang="ru-RU" altLang="ru-RU" sz="2400" i="1">
                  <a:solidFill>
                    <a:schemeClr val="hlink"/>
                  </a:solidFill>
                  <a:cs typeface="Times New Roman" panose="02020603050405020304" pitchFamily="18" charset="0"/>
                </a:rPr>
                <a:t>p</a:t>
              </a:r>
              <a:r>
                <a:rPr lang="ru-RU" altLang="ru-RU" sz="2400" i="1">
                  <a:cs typeface="Times New Roman" panose="02020603050405020304" pitchFamily="18" charset="0"/>
                </a:rPr>
                <a:t> називають </a:t>
              </a:r>
            </a:p>
            <a:p>
              <a:pPr algn="ctr"/>
              <a:r>
                <a:rPr lang="ru-RU" altLang="ru-RU" sz="2400" i="1">
                  <a:cs typeface="Times New Roman" panose="02020603050405020304" pitchFamily="18" charset="0"/>
                </a:rPr>
                <a:t>відношення перпендикулярної </a:t>
              </a:r>
            </a:p>
            <a:p>
              <a:pPr algn="ctr"/>
              <a:r>
                <a:rPr lang="ru-RU" altLang="ru-RU" sz="2400" i="1">
                  <a:cs typeface="Times New Roman" panose="02020603050405020304" pitchFamily="18" charset="0"/>
                </a:rPr>
                <a:t>до поверхні сили тиску </a:t>
              </a:r>
              <a:r>
                <a:rPr lang="ru-RU" altLang="ru-RU" sz="2400" i="1">
                  <a:solidFill>
                    <a:schemeClr val="hlink"/>
                  </a:solidFill>
                  <a:cs typeface="Times New Roman" panose="02020603050405020304" pitchFamily="18" charset="0"/>
                </a:rPr>
                <a:t>F</a:t>
              </a:r>
              <a:r>
                <a:rPr lang="ru-RU" altLang="ru-RU" sz="2400">
                  <a:cs typeface="Times New Roman" panose="02020603050405020304" pitchFamily="18" charset="0"/>
                </a:rPr>
                <a:t>, </a:t>
              </a:r>
            </a:p>
            <a:p>
              <a:pPr algn="ctr"/>
              <a:r>
                <a:rPr lang="ru-RU" altLang="ru-RU" sz="2400" i="1">
                  <a:cs typeface="Times New Roman" panose="02020603050405020304" pitchFamily="18" charset="0"/>
                </a:rPr>
                <a:t>що діє на деяку площу </a:t>
              </a:r>
              <a:r>
                <a:rPr lang="ru-RU" altLang="ru-RU" sz="2400" i="1">
                  <a:solidFill>
                    <a:schemeClr val="hlink"/>
                  </a:solidFill>
                  <a:cs typeface="Times New Roman" panose="02020603050405020304" pitchFamily="18" charset="0"/>
                </a:rPr>
                <a:t>S</a:t>
              </a:r>
              <a:r>
                <a:rPr lang="ru-RU" altLang="ru-RU" sz="2400" i="1">
                  <a:cs typeface="Times New Roman" panose="02020603050405020304" pitchFamily="18" charset="0"/>
                </a:rPr>
                <a:t> поверхні, до цієї площі:</a:t>
              </a:r>
              <a:endParaRPr lang="ru-RU" altLang="ru-RU" sz="2400"/>
            </a:p>
          </p:txBody>
        </p:sp>
        <p:sp>
          <p:nvSpPr>
            <p:cNvPr id="1030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80" y="3690"/>
              <a:ext cx="537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Змінити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тиск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можна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двома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способами: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змінивши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силу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тиску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або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змінивши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площу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, на яку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діє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</a:t>
              </a:r>
              <a:r>
                <a:rPr lang="ru-RU" sz="2400" i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ця</a:t>
              </a:r>
              <a:r>
                <a:rPr lang="ru-RU" sz="2400" i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Times New Roman" pitchFamily="18" charset="0"/>
                </a:rPr>
                <a:t> сила.</a:t>
              </a:r>
              <a:endParaRPr lang="ru-RU" sz="2400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pic>
          <p:nvPicPr>
            <p:cNvPr id="1031" name="Picture 8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00332">
              <a:off x="135" y="135"/>
              <a:ext cx="1730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026" name="Object 9"/>
            <p:cNvGraphicFramePr>
              <a:graphicFrameLocks noChangeAspect="1"/>
            </p:cNvGraphicFramePr>
            <p:nvPr/>
          </p:nvGraphicFramePr>
          <p:xfrm>
            <a:off x="765" y="1347"/>
            <a:ext cx="2385" cy="9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Формула" r:id="rId7" imgW="444240" imgH="393480" progId="Equation.3">
                    <p:embed/>
                  </p:oleObj>
                </mc:Choice>
                <mc:Fallback>
                  <p:oleObj name="Формула" r:id="rId7" imgW="444240" imgH="3934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" y="1347"/>
                          <a:ext cx="2385" cy="9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11"/>
            <p:cNvGraphicFramePr>
              <a:graphicFrameLocks noChangeAspect="1"/>
            </p:cNvGraphicFramePr>
            <p:nvPr/>
          </p:nvGraphicFramePr>
          <p:xfrm>
            <a:off x="3600" y="2295"/>
            <a:ext cx="1945" cy="1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Формула" r:id="rId9" imgW="774360" imgH="431640" progId="Equation.3">
                    <p:embed/>
                  </p:oleObj>
                </mc:Choice>
                <mc:Fallback>
                  <p:oleObj name="Формула" r:id="rId9" imgW="774360" imgH="43164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2295"/>
                          <a:ext cx="1945" cy="10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2" name="Rectangle 14"/>
            <p:cNvSpPr>
              <a:spLocks noChangeArrowheads="1"/>
            </p:cNvSpPr>
            <p:nvPr/>
          </p:nvSpPr>
          <p:spPr bwMode="auto">
            <a:xfrm>
              <a:off x="270" y="2460"/>
              <a:ext cx="3330" cy="1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400">
                  <a:cs typeface="Times New Roman" panose="02020603050405020304" pitchFamily="18" charset="0"/>
                </a:rPr>
                <a:t>Одиницею тиску є </a:t>
              </a:r>
              <a:r>
                <a:rPr lang="ru-RU" altLang="ru-RU" sz="2400">
                  <a:solidFill>
                    <a:schemeClr val="hlink"/>
                  </a:solidFill>
                  <a:cs typeface="Times New Roman" panose="02020603050405020304" pitchFamily="18" charset="0"/>
                </a:rPr>
                <a:t>1 паскаль</a:t>
              </a:r>
              <a:r>
                <a:rPr lang="ru-RU" altLang="ru-RU" sz="2400">
                  <a:cs typeface="Times New Roman" panose="02020603050405020304" pitchFamily="18" charset="0"/>
                </a:rPr>
                <a:t>.</a:t>
              </a:r>
            </a:p>
            <a:p>
              <a:pPr algn="ctr"/>
              <a:endParaRPr lang="ru-RU" altLang="ru-RU" sz="1100"/>
            </a:p>
            <a:p>
              <a:pPr algn="ctr">
                <a:buFont typeface="Symbol" panose="05050102010706020507" pitchFamily="18" charset="2"/>
                <a:buNone/>
              </a:pPr>
              <a:r>
                <a:rPr lang="ru-RU" altLang="ru-RU" sz="2400" i="1">
                  <a:solidFill>
                    <a:schemeClr val="hlink"/>
                  </a:solidFill>
                  <a:cs typeface="Times New Roman" panose="02020603050405020304" pitchFamily="18" charset="0"/>
                </a:rPr>
                <a:t>1 паскаль — це тиск, за якого </a:t>
              </a:r>
            </a:p>
            <a:p>
              <a:pPr algn="ctr">
                <a:buFont typeface="Symbol" panose="05050102010706020507" pitchFamily="18" charset="2"/>
                <a:buNone/>
              </a:pPr>
              <a:r>
                <a:rPr lang="ru-RU" altLang="ru-RU" sz="2400" i="1">
                  <a:solidFill>
                    <a:schemeClr val="hlink"/>
                  </a:solidFill>
                  <a:cs typeface="Times New Roman" panose="02020603050405020304" pitchFamily="18" charset="0"/>
                </a:rPr>
                <a:t>на площу, що дорівнює </a:t>
              </a:r>
              <a:r>
                <a:rPr lang="ru-RU" altLang="ru-RU" sz="2400">
                  <a:solidFill>
                    <a:schemeClr val="hlink"/>
                  </a:solidFill>
                  <a:cs typeface="Times New Roman" panose="02020603050405020304" pitchFamily="18" charset="0"/>
                </a:rPr>
                <a:t>1 м</a:t>
              </a:r>
              <a:r>
                <a:rPr lang="ru-RU" altLang="ru-RU" sz="2400" baseline="30000">
                  <a:solidFill>
                    <a:schemeClr val="hlink"/>
                  </a:solidFill>
                  <a:cs typeface="Times New Roman" panose="02020603050405020304" pitchFamily="18" charset="0"/>
                </a:rPr>
                <a:t>2</a:t>
              </a:r>
              <a:r>
                <a:rPr lang="ru-RU" altLang="ru-RU" sz="2400">
                  <a:solidFill>
                    <a:schemeClr val="hlink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ru-RU" sz="2400">
                  <a:solidFill>
                    <a:schemeClr val="hlink"/>
                  </a:solidFill>
                  <a:cs typeface="Times New Roman" panose="02020603050405020304" pitchFamily="18" charset="0"/>
                </a:rPr>
                <a:t>   </a:t>
              </a:r>
            </a:p>
            <a:p>
              <a:pPr algn="ctr">
                <a:buFont typeface="Symbol" panose="05050102010706020507" pitchFamily="18" charset="2"/>
                <a:buNone/>
              </a:pPr>
              <a:r>
                <a:rPr lang="ru-RU" altLang="ru-RU" sz="2400" i="1">
                  <a:solidFill>
                    <a:schemeClr val="hlink"/>
                  </a:solidFill>
                  <a:cs typeface="Times New Roman" panose="02020603050405020304" pitchFamily="18" charset="0"/>
                </a:rPr>
                <a:t>діє сила тиску, що дорівнює 1 Н.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9388" y="404813"/>
            <a:ext cx="8785225" cy="1008062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3200" i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збільшенні</a:t>
            </a: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площі</a:t>
            </a: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</a:t>
            </a: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зменшується</a:t>
            </a: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при </a:t>
            </a:r>
            <a:r>
              <a:rPr lang="ru-RU" sz="3200" i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зменшенні</a:t>
            </a: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3200" i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збільшується</a:t>
            </a:r>
            <a:r>
              <a:rPr lang="ru-RU" sz="32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18435" name="Picture 7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41525"/>
            <a:ext cx="3779838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41" name="Group 5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19138" y="657225"/>
          <a:ext cx="7850187" cy="5364456"/>
        </p:xfrm>
        <a:graphic>
          <a:graphicData uri="http://schemas.openxmlformats.org/drawingml/2006/table">
            <a:tbl>
              <a:tblPr/>
              <a:tblGrid>
                <a:gridCol w="3925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тиск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потрібно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зменшувати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: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 тиск потрібно збільшувати: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Щоб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ґрунт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міг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витримати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тиск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будови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збільшують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площу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нижньої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частини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фундаменту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Всі різальні інструменти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ножі, ножиці, різці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обладнані різальною частиною із дуже малою площею для створення значного тиску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Шини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й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гусениці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машин,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призначених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руху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якому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ґрунту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ширше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ніж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у тих самих машин, що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працюють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на твердому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ґрунті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Різальні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й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колючі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пристосування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живій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природі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зуби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пазурі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дзьоби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жала,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ікла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шипи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й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ін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руху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пухкому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снігу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використовують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лижі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що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значно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збільшують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площу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опори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людини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Лопати, металообробні інструменти (свердла, зубила, напилки й ін.)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5900" y="1196975"/>
            <a:ext cx="8677275" cy="3206750"/>
          </a:xfrm>
        </p:spPr>
        <p:txBody>
          <a:bodyPr/>
          <a:lstStyle/>
          <a:p>
            <a:r>
              <a:rPr lang="ru-RU" altLang="ru-RU" sz="2400" smtClean="0">
                <a:solidFill>
                  <a:schemeClr val="folHlink"/>
                </a:solidFill>
              </a:rPr>
              <a:t>1. Наведіть приклади, які показують, що дія сили залежить від площі опори, на яку діє ця сила.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/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>2. Чому людина, що йде на лижах, не провалюється в сніг?</a:t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/>
            </a:r>
            <a:br>
              <a:rPr lang="ru-RU" altLang="ru-RU" sz="2400" smtClean="0">
                <a:solidFill>
                  <a:schemeClr val="folHlink"/>
                </a:solidFill>
              </a:rPr>
            </a:br>
            <a:r>
              <a:rPr lang="ru-RU" altLang="ru-RU" sz="2400" smtClean="0">
                <a:solidFill>
                  <a:schemeClr val="folHlink"/>
                </a:solidFill>
              </a:rPr>
              <a:t>3. Наведіть відомі вам способи зменшення й збільшення тиску?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563938" y="333375"/>
            <a:ext cx="16732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>
                <a:latin typeface="Calibri" panose="020F0502020204030204" pitchFamily="34" charset="0"/>
              </a:rPr>
              <a:t>Питання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6"/>
          <p:cNvGrpSpPr>
            <a:grpSpLocks/>
          </p:cNvGrpSpPr>
          <p:nvPr/>
        </p:nvGrpSpPr>
        <p:grpSpPr bwMode="auto">
          <a:xfrm>
            <a:off x="323850" y="1160463"/>
            <a:ext cx="8496300" cy="4498975"/>
            <a:chOff x="204" y="731"/>
            <a:chExt cx="5352" cy="2834"/>
          </a:xfrm>
        </p:grpSpPr>
        <p:sp>
          <p:nvSpPr>
            <p:cNvPr id="23556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04" y="731"/>
              <a:ext cx="5352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800" i="1">
                  <a:cs typeface="Times New Roman" panose="02020603050405020304" pitchFamily="18" charset="0"/>
                </a:rPr>
                <a:t>Сталевий куб створює тиск на стіл 7,8 кПа.</a:t>
              </a:r>
            </a:p>
            <a:p>
              <a:pPr algn="ctr"/>
              <a:r>
                <a:rPr lang="ru-RU" altLang="ru-RU" sz="2800" i="1">
                  <a:cs typeface="Times New Roman" panose="02020603050405020304" pitchFamily="18" charset="0"/>
                </a:rPr>
                <a:t> Чому дорівнює масса куба?</a:t>
              </a:r>
              <a:endParaRPr lang="ru-RU" altLang="ru-RU" sz="2800" i="1"/>
            </a:p>
          </p:txBody>
        </p:sp>
        <p:pic>
          <p:nvPicPr>
            <p:cNvPr id="23557" name="Picture 4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752"/>
              <a:ext cx="1813" cy="1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5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28625" y="142875"/>
            <a:ext cx="3171825" cy="531813"/>
          </a:xfrm>
        </p:spPr>
        <p:txBody>
          <a:bodyPr/>
          <a:lstStyle/>
          <a:p>
            <a:r>
              <a:rPr lang="ru-RU" altLang="ru-RU" sz="3200" b="1" smtClean="0"/>
              <a:t>Задача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" name="Group 26"/>
          <p:cNvGrpSpPr>
            <a:grpSpLocks/>
          </p:cNvGrpSpPr>
          <p:nvPr/>
        </p:nvGrpSpPr>
        <p:grpSpPr bwMode="auto">
          <a:xfrm>
            <a:off x="193675" y="188913"/>
            <a:ext cx="8699500" cy="6227762"/>
            <a:chOff x="122" y="119"/>
            <a:chExt cx="5480" cy="3923"/>
          </a:xfrm>
        </p:grpSpPr>
        <p:graphicFrame>
          <p:nvGraphicFramePr>
            <p:cNvPr id="2050" name="Object 9"/>
            <p:cNvGraphicFramePr>
              <a:graphicFrameLocks noChangeAspect="1"/>
            </p:cNvGraphicFramePr>
            <p:nvPr>
              <p:custDataLst>
                <p:tags r:id="rId2"/>
              </p:custDataLst>
            </p:nvPr>
          </p:nvGraphicFramePr>
          <p:xfrm>
            <a:off x="1859" y="890"/>
            <a:ext cx="2042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Формула" r:id="rId15" imgW="1841400" imgH="419040" progId="Equation.3">
                    <p:embed/>
                  </p:oleObj>
                </mc:Choice>
                <mc:Fallback>
                  <p:oleObj name="Формула" r:id="rId15" imgW="1841400" imgH="4190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9" y="890"/>
                          <a:ext cx="2042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8"/>
            <p:cNvGraphicFramePr>
              <a:graphicFrameLocks noChangeAspect="1"/>
            </p:cNvGraphicFramePr>
            <p:nvPr>
              <p:custDataLst>
                <p:tags r:id="rId3"/>
              </p:custDataLst>
            </p:nvPr>
          </p:nvGraphicFramePr>
          <p:xfrm>
            <a:off x="2562" y="1412"/>
            <a:ext cx="499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Формула" r:id="rId17" imgW="469900" imgH="419100" progId="Equation.3">
                    <p:embed/>
                  </p:oleObj>
                </mc:Choice>
                <mc:Fallback>
                  <p:oleObj name="Формула" r:id="rId17" imgW="469900" imgH="4191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1412"/>
                          <a:ext cx="499" cy="4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7"/>
            <p:cNvGraphicFramePr>
              <a:graphicFrameLocks noChangeAspect="1"/>
            </p:cNvGraphicFramePr>
            <p:nvPr>
              <p:custDataLst>
                <p:tags r:id="rId4"/>
              </p:custDataLst>
            </p:nvPr>
          </p:nvGraphicFramePr>
          <p:xfrm>
            <a:off x="1575" y="2069"/>
            <a:ext cx="1156" cy="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Формула" r:id="rId19" imgW="990170" imgH="444307" progId="Equation.3">
                    <p:embed/>
                  </p:oleObj>
                </mc:Choice>
                <mc:Fallback>
                  <p:oleObj name="Формула" r:id="rId19" imgW="990170" imgH="444307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5" y="2069"/>
                          <a:ext cx="1156" cy="5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6"/>
            <p:cNvGraphicFramePr>
              <a:graphicFrameLocks noChangeAspect="1"/>
            </p:cNvGraphicFramePr>
            <p:nvPr>
              <p:custDataLst>
                <p:tags r:id="rId5"/>
              </p:custDataLst>
            </p:nvPr>
          </p:nvGraphicFramePr>
          <p:xfrm>
            <a:off x="3379" y="2508"/>
            <a:ext cx="1860" cy="7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Формула" r:id="rId21" imgW="1916868" imgH="812447" progId="Equation.3">
                    <p:embed/>
                  </p:oleObj>
                </mc:Choice>
                <mc:Fallback>
                  <p:oleObj name="Формула" r:id="rId21" imgW="1916868" imgH="812447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9" y="2508"/>
                          <a:ext cx="1860" cy="7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4"/>
            <p:cNvGraphicFramePr>
              <a:graphicFrameLocks noChangeAspect="1"/>
            </p:cNvGraphicFramePr>
            <p:nvPr>
              <p:custDataLst>
                <p:tags r:id="rId6"/>
              </p:custDataLst>
            </p:nvPr>
          </p:nvGraphicFramePr>
          <p:xfrm>
            <a:off x="2064" y="3533"/>
            <a:ext cx="1995" cy="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Формула" r:id="rId23" imgW="1752600" imgH="444500" progId="Equation.3">
                    <p:embed/>
                  </p:oleObj>
                </mc:Choice>
                <mc:Fallback>
                  <p:oleObj name="Формула" r:id="rId23" imgW="1752600" imgH="4445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33"/>
                          <a:ext cx="1995" cy="5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7" name="Rectangle 11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449" y="119"/>
              <a:ext cx="9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 b="1" i="1">
                  <a:solidFill>
                    <a:schemeClr val="hlink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Розв’язок</a:t>
              </a:r>
              <a:endParaRPr lang="ru-RU" altLang="ru-RU" sz="2400">
                <a:latin typeface="Calibri" panose="020F0502020204030204" pitchFamily="34" charset="0"/>
              </a:endParaRPr>
            </a:p>
          </p:txBody>
        </p:sp>
        <p:sp>
          <p:nvSpPr>
            <p:cNvPr id="2058" name="Rectangle 13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2" y="1457"/>
              <a:ext cx="2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>
                  <a:cs typeface="Times New Roman" panose="02020603050405020304" pitchFamily="18" charset="0"/>
                </a:rPr>
                <a:t>Звідси довжина ребра куба</a:t>
              </a:r>
              <a:endParaRPr lang="ru-RU" altLang="ru-RU" sz="2400"/>
            </a:p>
          </p:txBody>
        </p:sp>
        <p:sp>
          <p:nvSpPr>
            <p:cNvPr id="2059" name="Rectangle 1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068" y="1457"/>
              <a:ext cx="25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>
                  <a:cs typeface="Times New Roman" panose="02020603050405020304" pitchFamily="18" charset="0"/>
                </a:rPr>
                <a:t>. Маса куба обчислюєтьсяь</a:t>
              </a:r>
              <a:endParaRPr lang="ru-RU" altLang="ru-RU" sz="2400"/>
            </a:p>
          </p:txBody>
        </p:sp>
        <p:sp>
          <p:nvSpPr>
            <p:cNvPr id="2060" name="Rectangle 1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39" y="2818"/>
              <a:ext cx="26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>
                  <a:cs typeface="Times New Roman" panose="02020603050405020304" pitchFamily="18" charset="0"/>
                </a:rPr>
                <a:t>Перевіряємо одиниці величин:</a:t>
              </a:r>
              <a:endParaRPr lang="ru-RU" altLang="ru-RU" sz="2400"/>
            </a:p>
          </p:txBody>
        </p:sp>
        <p:sp>
          <p:nvSpPr>
            <p:cNvPr id="2061" name="Rectangle 1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72" y="3634"/>
              <a:ext cx="16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2400">
                  <a:cs typeface="Times New Roman" panose="02020603050405020304" pitchFamily="18" charset="0"/>
                </a:rPr>
                <a:t>Обчислюємо масу:</a:t>
              </a:r>
              <a:endParaRPr lang="ru-RU" altLang="ru-RU" sz="2400"/>
            </a:p>
          </p:txBody>
        </p:sp>
        <p:grpSp>
          <p:nvGrpSpPr>
            <p:cNvPr id="2062" name="Group 21"/>
            <p:cNvGrpSpPr>
              <a:grpSpLocks/>
            </p:cNvGrpSpPr>
            <p:nvPr/>
          </p:nvGrpSpPr>
          <p:grpSpPr bwMode="auto">
            <a:xfrm>
              <a:off x="521" y="482"/>
              <a:ext cx="4286" cy="404"/>
              <a:chOff x="204" y="482"/>
              <a:chExt cx="4286" cy="404"/>
            </a:xfrm>
          </p:grpSpPr>
          <p:graphicFrame>
            <p:nvGraphicFramePr>
              <p:cNvPr id="2055" name="Object 10"/>
              <p:cNvGraphicFramePr>
                <a:graphicFrameLocks noChangeAspect="1"/>
              </p:cNvGraphicFramePr>
              <p:nvPr>
                <p:custDataLst>
                  <p:tags r:id="rId12"/>
                </p:custDataLst>
              </p:nvPr>
            </p:nvGraphicFramePr>
            <p:xfrm>
              <a:off x="1678" y="482"/>
              <a:ext cx="463" cy="4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77" name="Формула" r:id="rId25" imgW="444307" imgH="393529" progId="Equation.3">
                      <p:embed/>
                    </p:oleObj>
                  </mc:Choice>
                  <mc:Fallback>
                    <p:oleObj name="Формула" r:id="rId25" imgW="444307" imgH="393529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78" y="482"/>
                            <a:ext cx="463" cy="4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64" name="Rectangle 12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086" y="527"/>
                <a:ext cx="240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ru-RU" altLang="ru-RU" sz="2400">
                    <a:cs typeface="Times New Roman" panose="02020603050405020304" pitchFamily="18" charset="0"/>
                  </a:rPr>
                  <a:t>, а площа грані </a:t>
                </a:r>
                <a:r>
                  <a:rPr lang="ru-RU" altLang="ru-RU" sz="2400" i="1">
                    <a:cs typeface="Times New Roman" panose="02020603050405020304" pitchFamily="18" charset="0"/>
                  </a:rPr>
                  <a:t>S </a:t>
                </a:r>
                <a:r>
                  <a:rPr lang="ru-RU" altLang="ru-RU" sz="2400">
                    <a:cs typeface="Times New Roman" panose="02020603050405020304" pitchFamily="18" charset="0"/>
                  </a:rPr>
                  <a:t>= </a:t>
                </a:r>
                <a:r>
                  <a:rPr lang="ru-RU" altLang="ru-RU" sz="2400" i="1">
                    <a:cs typeface="Times New Roman" panose="02020603050405020304" pitchFamily="18" charset="0"/>
                  </a:rPr>
                  <a:t>a</a:t>
                </a:r>
                <a:r>
                  <a:rPr lang="ru-RU" altLang="ru-RU" sz="2400" baseline="3000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400">
                    <a:cs typeface="Times New Roman" panose="02020603050405020304" pitchFamily="18" charset="0"/>
                  </a:rPr>
                  <a:t>. Тоді</a:t>
                </a:r>
                <a:endParaRPr lang="ru-RU" altLang="ru-RU" sz="2400"/>
              </a:p>
            </p:txBody>
          </p:sp>
          <p:sp>
            <p:nvSpPr>
              <p:cNvPr id="2065" name="Rectangle 20"/>
              <p:cNvSpPr>
                <a:spLocks noChangeArrowheads="1"/>
              </p:cNvSpPr>
              <p:nvPr/>
            </p:nvSpPr>
            <p:spPr bwMode="auto">
              <a:xfrm>
                <a:off x="204" y="527"/>
                <a:ext cx="14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altLang="ru-RU" sz="2400">
                    <a:cs typeface="Times New Roman" panose="02020603050405020304" pitchFamily="18" charset="0"/>
                  </a:rPr>
                  <a:t>За визначенням,</a:t>
                </a:r>
              </a:p>
            </p:txBody>
          </p:sp>
        </p:grpSp>
        <p:sp>
          <p:nvSpPr>
            <p:cNvPr id="2063" name="Rectangle 23"/>
            <p:cNvSpPr>
              <a:spLocks noChangeArrowheads="1"/>
            </p:cNvSpPr>
            <p:nvPr/>
          </p:nvSpPr>
          <p:spPr bwMode="auto">
            <a:xfrm>
              <a:off x="226" y="1781"/>
              <a:ext cx="535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400">
                  <a:cs typeface="Times New Roman" panose="02020603050405020304" pitchFamily="18" charset="0"/>
                </a:rPr>
                <a:t>за формулою </a:t>
              </a:r>
              <a:r>
                <a:rPr lang="ru-RU" altLang="ru-RU" sz="2400" i="1">
                  <a:cs typeface="Times New Roman" panose="02020603050405020304" pitchFamily="18" charset="0"/>
                </a:rPr>
                <a:t>m</a:t>
              </a:r>
              <a:r>
                <a:rPr lang="ru-RU" altLang="ru-RU" sz="2400">
                  <a:cs typeface="Times New Roman" panose="02020603050405020304" pitchFamily="18" charset="0"/>
                </a:rPr>
                <a:t>=ρ</a:t>
              </a:r>
              <a:r>
                <a:rPr lang="ru-RU" altLang="ru-RU" sz="2400" i="1">
                  <a:cs typeface="Times New Roman" panose="02020603050405020304" pitchFamily="18" charset="0"/>
                </a:rPr>
                <a:t>V </a:t>
              </a:r>
              <a:r>
                <a:rPr lang="ru-RU" altLang="ru-RU" sz="2400">
                  <a:cs typeface="Times New Roman" panose="02020603050405020304" pitchFamily="18" charset="0"/>
                </a:rPr>
                <a:t>=ρ</a:t>
              </a:r>
              <a:r>
                <a:rPr lang="ru-RU" altLang="ru-RU" sz="2400" i="1">
                  <a:cs typeface="Times New Roman" panose="02020603050405020304" pitchFamily="18" charset="0"/>
                </a:rPr>
                <a:t>a</a:t>
              </a:r>
              <a:r>
                <a:rPr lang="ru-RU" altLang="ru-RU" sz="2400" baseline="30000">
                  <a:cs typeface="Times New Roman" panose="02020603050405020304" pitchFamily="18" charset="0"/>
                </a:rPr>
                <a:t>3</a:t>
              </a:r>
              <a:r>
                <a:rPr lang="ru-RU" altLang="ru-RU" sz="2400">
                  <a:cs typeface="Times New Roman" panose="02020603050405020304" pitchFamily="18" charset="0"/>
                </a:rPr>
                <a:t>, де </a:t>
              </a:r>
              <a:r>
                <a:rPr lang="ru-RU" altLang="ru-RU" sz="2400" i="1">
                  <a:cs typeface="Times New Roman" panose="02020603050405020304" pitchFamily="18" charset="0"/>
                </a:rPr>
                <a:t>a </a:t>
              </a:r>
              <a:r>
                <a:rPr lang="ru-RU" altLang="ru-RU" sz="2400">
                  <a:cs typeface="Times New Roman" panose="02020603050405020304" pitchFamily="18" charset="0"/>
                </a:rPr>
                <a:t>— довжина ребра куба. Таким чином,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2775" y="549275"/>
            <a:ext cx="7920038" cy="1470025"/>
          </a:xfrm>
        </p:spPr>
        <p:txBody>
          <a:bodyPr/>
          <a:lstStyle/>
          <a:p>
            <a:r>
              <a:rPr lang="ru-RU" altLang="ru-RU" sz="2800" smtClean="0"/>
              <a:t>Тиск газу на стінки посудини обумовлено ударами молекул і залежить від їх числа (густини газу) і швидкості руху (температури).</a:t>
            </a:r>
          </a:p>
        </p:txBody>
      </p:sp>
      <p:grpSp>
        <p:nvGrpSpPr>
          <p:cNvPr id="26627" name="Group 6"/>
          <p:cNvGrpSpPr>
            <a:grpSpLocks/>
          </p:cNvGrpSpPr>
          <p:nvPr/>
        </p:nvGrpSpPr>
        <p:grpSpPr bwMode="auto">
          <a:xfrm>
            <a:off x="1260475" y="2852738"/>
            <a:ext cx="6624638" cy="3238500"/>
            <a:chOff x="793" y="1797"/>
            <a:chExt cx="4173" cy="2040"/>
          </a:xfrm>
        </p:grpSpPr>
        <p:pic>
          <p:nvPicPr>
            <p:cNvPr id="26628" name="Picture 4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4" y="1797"/>
              <a:ext cx="2222" cy="2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29" name="Picture 5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1797"/>
              <a:ext cx="1500" cy="2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4213" y="620713"/>
            <a:ext cx="7991475" cy="2087562"/>
          </a:xfrm>
        </p:spPr>
        <p:txBody>
          <a:bodyPr/>
          <a:lstStyle/>
          <a:p>
            <a:r>
              <a:rPr lang="ru-RU" altLang="ru-RU" sz="2800" smtClean="0"/>
              <a:t>Тиск газу в замкнутій посудині всюди однаковий. Пояснюють це хаотичністю руху молекул, що обумовлює однакову густину газу в повному обсязі й однакову в середньому загальну силу їхніх ударів на одиницю площі. </a:t>
            </a:r>
          </a:p>
        </p:txBody>
      </p:sp>
      <p:pic>
        <p:nvPicPr>
          <p:cNvPr id="27651" name="Picture 4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273425"/>
            <a:ext cx="5616575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227SlideId2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6SlideId26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6SlideId26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717SlideId25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20017SlideId26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481SlideId25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4914SlideId25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4914SlideId25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548SlideId25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5444SlideId25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5652SlideId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717SlideId25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15656SlideId25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019SlideId26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052SlideId26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055SlideId26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56SlideId26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56SlideId26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742SlideId26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720SlideId25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1123SlideId26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3745SlideId26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511SlideId258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26SlideId26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31SlideId26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31SlideId26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43SlideId26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114SlideId26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43SlideId26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43SlideId26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24043SlideId26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31SlideId26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43SlideId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243SlideId25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43SlideId26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43SlideId26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43SlideId26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43SlideId26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223443SlideId26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5145SlideId25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5737SlideId26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21195946SlideId2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634</Words>
  <Application>Microsoft Office PowerPoint</Application>
  <PresentationFormat>Экран (4:3)</PresentationFormat>
  <Paragraphs>74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Тема Office</vt:lpstr>
      <vt:lpstr>1_Тема Office</vt:lpstr>
      <vt:lpstr>2_Тема Office</vt:lpstr>
      <vt:lpstr>3_Тема Office</vt:lpstr>
      <vt:lpstr>4_Тема Office</vt:lpstr>
      <vt:lpstr>6_Тема Office</vt:lpstr>
      <vt:lpstr>7_Тема Office</vt:lpstr>
      <vt:lpstr>12_Тема Office</vt:lpstr>
      <vt:lpstr>Формула</vt:lpstr>
      <vt:lpstr>Презентация PowerPoint</vt:lpstr>
      <vt:lpstr>Презентация PowerPoint</vt:lpstr>
      <vt:lpstr>При збільшенні площі тиск зменшується,  а при зменшенні — збільшується.</vt:lpstr>
      <vt:lpstr>Презентация PowerPoint</vt:lpstr>
      <vt:lpstr>1. Наведіть приклади, які показують, що дія сили залежить від площі опори, на яку діє ця сила.  2. Чому людина, що йде на лижах, не провалюється в сніг?  3. Наведіть відомі вам способи зменшення й збільшення тиску?</vt:lpstr>
      <vt:lpstr>Задача</vt:lpstr>
      <vt:lpstr>Презентация PowerPoint</vt:lpstr>
      <vt:lpstr>Тиск газу на стінки посудини обумовлено ударами молекул і залежить від їх числа (густини газу) і швидкості руху (температури).</vt:lpstr>
      <vt:lpstr>Тиск газу в замкнутій посудині всюди однаковий. Пояснюють це хаотичністю руху молекул, що обумовлює однакову густину газу в повному обсязі й однакову в середньому загальну силу їхніх ударів на одиницю площі. </vt:lpstr>
      <vt:lpstr>При постійній температурі газу його тиск збільшується при зменшенні об’єму й зменшується при збільшенні об’єму.   При постійному об’ємі газу його тиск збільшується при збільшенні температури й зменшується при зниженні температури.</vt:lpstr>
      <vt:lpstr>Рідина завжди набуває форми посудини, у якій перебуває, зберігаючи свій об’єм.</vt:lpstr>
      <vt:lpstr>Сили тиску в рідинах — це сили пружності, що виникають у результаті деформації шарів, які розташовані нижче, шарами, що перебувають над ними.</vt:lpstr>
      <vt:lpstr>Презентация PowerPoint</vt:lpstr>
      <vt:lpstr>    Питання   1. Які спостереження вказують на те, що газ тисне на стінки       посудини, у якій він міститься?  2. Чому гази створюють тиск?  3. Як залежить тиск газу від його об’єму й температури?  4. Яка причина виникнення тиску рідини на дно й стінки     посудини?  5. Від яких величин й як залежить тиск рідини на дно посудини?</vt:lpstr>
      <vt:lpstr>Задача</vt:lpstr>
      <vt:lpstr>Поміркуй</vt:lpstr>
      <vt:lpstr>ДЯКУЮ ЗА УВАГУ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владислав яциняк</cp:lastModifiedBy>
  <cp:revision>34</cp:revision>
  <dcterms:created xsi:type="dcterms:W3CDTF">1601-01-01T00:00:00Z</dcterms:created>
  <dcterms:modified xsi:type="dcterms:W3CDTF">2020-04-13T12:12:22Z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PT_Export_sFileName">
    <vt:lpwstr>D:\Физика 8 класс\Урок 25 Давление твердых тел\P-Урок 25 Давление твердых тел.Ppt</vt:lpwstr>
  </property>
</Properties>
</file>