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/>
              <a:t>ВІДПОВІДАЛЬНІСТЬ</a:t>
            </a:r>
            <a:r>
              <a:rPr lang="uk-UA" dirty="0" smtClean="0"/>
              <a:t> </a:t>
            </a:r>
            <a:r>
              <a:rPr lang="uk-UA" i="1" dirty="0" smtClean="0"/>
              <a:t>НЕПОВНОЛІТНІХ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501008"/>
            <a:ext cx="5114778" cy="1101248"/>
          </a:xfrm>
        </p:spPr>
        <p:txBody>
          <a:bodyPr/>
          <a:lstStyle/>
          <a:p>
            <a:r>
              <a:rPr lang="uk-UA" i="1" dirty="0" smtClean="0"/>
              <a:t>Твоє право не повинно порушувати права іншої людини</a:t>
            </a:r>
            <a:endParaRPr lang="ru-RU" i="1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1556792"/>
            <a:ext cx="447675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>
            <a:normAutofit/>
          </a:bodyPr>
          <a:lstStyle/>
          <a:p>
            <a:r>
              <a:rPr lang="uk-UA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ПРАВОПОРУШЕННЯ – ЦЕ ДІЇ, ЯКІ ПОРУШУЮТЬ ПРАВА, ГАРАНТОВАНІ Конституцією держави</a:t>
            </a:r>
            <a:r>
              <a:rPr lang="uk-UA" sz="1800" dirty="0" smtClean="0"/>
              <a:t/>
            </a:r>
            <a:br>
              <a:rPr lang="uk-UA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Розрізняють такі види правопорушень:</a:t>
            </a:r>
          </a:p>
          <a:p>
            <a:r>
              <a:rPr lang="uk-UA" dirty="0" smtClean="0"/>
              <a:t>- дисциплінарні проступки (пропуск занять без поважної причини);</a:t>
            </a:r>
          </a:p>
          <a:p>
            <a:r>
              <a:rPr lang="uk-UA" dirty="0" smtClean="0"/>
              <a:t>- цивільно-правові або майнові правопорушення (пошкодження чужого майна);</a:t>
            </a:r>
          </a:p>
          <a:p>
            <a:r>
              <a:rPr lang="uk-UA" dirty="0" smtClean="0"/>
              <a:t>- адміністративні правопорушення (порушення Правил дорожнього руху);</a:t>
            </a:r>
          </a:p>
          <a:p>
            <a:r>
              <a:rPr lang="uk-UA" dirty="0" smtClean="0"/>
              <a:t>- кримінальні правопорушення (крадіжки, нанесення тілесних ушкоджень)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534417"/>
            <a:ext cx="176368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</a:t>
            </a:r>
            <a:r>
              <a:rPr lang="uk-UA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кожне правопорушення, скоєне громадянином, передбачена відповідальність</a:t>
            </a:r>
            <a:endParaRPr lang="ru-RU" sz="24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7696200" cy="484632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400" dirty="0" err="1" smtClean="0"/>
              <a:t>Відповідальність-це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визначені</a:t>
            </a:r>
            <a:r>
              <a:rPr lang="ru-RU" sz="2400" dirty="0" smtClean="0"/>
              <a:t> законом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порушників</a:t>
            </a:r>
            <a:r>
              <a:rPr lang="ru-RU" sz="2400" dirty="0" smtClean="0"/>
              <a:t> закону,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встановлюються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правопорушень</a:t>
            </a:r>
            <a:r>
              <a:rPr lang="ru-RU" sz="2400" dirty="0" smtClean="0"/>
              <a:t>. Слово «</a:t>
            </a:r>
            <a:r>
              <a:rPr lang="ru-RU" sz="2400" dirty="0" err="1" smtClean="0"/>
              <a:t>відповідальність</a:t>
            </a:r>
            <a:r>
              <a:rPr lang="ru-RU" sz="2400" dirty="0" smtClean="0"/>
              <a:t>» </a:t>
            </a:r>
            <a:r>
              <a:rPr lang="ru-RU" sz="2400" dirty="0" err="1" smtClean="0"/>
              <a:t>означає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і </a:t>
            </a:r>
            <a:r>
              <a:rPr lang="ru-RU" sz="2400" dirty="0" err="1" smtClean="0"/>
              <a:t>необхідність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язково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відповідати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власні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вчинки</a:t>
            </a:r>
            <a:r>
              <a:rPr lang="ru-RU" sz="2400" dirty="0" smtClean="0"/>
              <a:t>. </a:t>
            </a:r>
          </a:p>
          <a:p>
            <a:pPr algn="r"/>
            <a:r>
              <a:rPr lang="uk-UA" sz="2400" dirty="0" smtClean="0"/>
              <a:t>Дисциплінарній відповідальності </a:t>
            </a:r>
            <a:endParaRPr lang="uk-UA" sz="2400" dirty="0"/>
          </a:p>
          <a:p>
            <a:pPr marL="0" indent="0" algn="r">
              <a:buNone/>
            </a:pPr>
            <a:r>
              <a:rPr lang="uk-UA" sz="2400" dirty="0" smtClean="0"/>
              <a:t>підлягають </a:t>
            </a:r>
            <a:r>
              <a:rPr lang="uk-UA" sz="2400" dirty="0" smtClean="0"/>
              <a:t>всі учні </a:t>
            </a:r>
            <a:endParaRPr lang="uk-UA" sz="2400" dirty="0" smtClean="0"/>
          </a:p>
          <a:p>
            <a:pPr marL="0" indent="0" algn="r">
              <a:buNone/>
            </a:pPr>
            <a:r>
              <a:rPr lang="uk-UA" sz="2400" dirty="0" smtClean="0"/>
              <a:t>(</a:t>
            </a:r>
            <a:r>
              <a:rPr lang="uk-UA" sz="2400" dirty="0" smtClean="0"/>
              <a:t>попередження</a:t>
            </a:r>
            <a:r>
              <a:rPr lang="uk-UA" sz="2400" dirty="0" smtClean="0"/>
              <a:t>,</a:t>
            </a:r>
          </a:p>
          <a:p>
            <a:pPr marL="0" indent="0" algn="r">
              <a:buNone/>
            </a:pPr>
            <a:r>
              <a:rPr lang="uk-UA" sz="2400" dirty="0" smtClean="0"/>
              <a:t> запис </a:t>
            </a:r>
            <a:r>
              <a:rPr lang="uk-UA" sz="2400" dirty="0" smtClean="0"/>
              <a:t>у щоденнику).</a:t>
            </a:r>
          </a:p>
          <a:p>
            <a:pPr marL="0" indent="0" algn="r">
              <a:buNone/>
            </a:pPr>
            <a:r>
              <a:rPr lang="uk-UA" sz="2400" dirty="0" smtClean="0"/>
              <a:t>За пошкодження чужого майна </a:t>
            </a:r>
            <a:endParaRPr lang="uk-UA" sz="2400" dirty="0" smtClean="0"/>
          </a:p>
          <a:p>
            <a:pPr marL="0" indent="0" algn="r">
              <a:buNone/>
            </a:pPr>
            <a:r>
              <a:rPr lang="uk-UA" sz="2400" dirty="0" smtClean="0"/>
              <a:t>наступає цивільно-правова</a:t>
            </a:r>
          </a:p>
          <a:p>
            <a:pPr marL="0" indent="0" algn="r"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відповідальність.</a:t>
            </a:r>
            <a:endParaRPr lang="ru-RU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9040"/>
            <a:ext cx="2901131" cy="2979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00800" cy="1296144"/>
          </a:xfrm>
        </p:spPr>
        <p:txBody>
          <a:bodyPr>
            <a:noAutofit/>
          </a:bodyPr>
          <a:lstStyle/>
          <a:p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АДМІНІСТРАТИВНІЙ ВІДПОВІДАЛЬНОСТІ ПІДЛЯГАЮТЬ ОСОБИ, ЯКІ НА МОМЕНТ СКОЄННЯ АДМІНІСТРАТИВНОГО ПРАВОПОРУШЕННЯ ДОСЯГЛИ ШІСТНАДЦЯТИРІЧНОГО </a:t>
            </a:r>
            <a:b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ВІКУ</a:t>
            </a:r>
            <a:endParaRPr lang="ru-RU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 осіб віком від шістнадцяти до вісімнадцяти років, котрі скоїли адміністративні правопорушення, застосовуються заходи й впливи, передбачені законом:</a:t>
            </a:r>
          </a:p>
          <a:p>
            <a:r>
              <a:rPr lang="uk-UA" dirty="0" smtClean="0"/>
              <a:t>попередження;</a:t>
            </a:r>
          </a:p>
          <a:p>
            <a:r>
              <a:rPr lang="uk-UA" dirty="0" smtClean="0"/>
              <a:t>догана або сувора догана;</a:t>
            </a:r>
          </a:p>
          <a:p>
            <a:r>
              <a:rPr lang="uk-UA" dirty="0" smtClean="0"/>
              <a:t>передача неповнолітньої особи під нагляд батьків або осіб, які їх замінюють, під нагляд педагогічного або трудового колективу з їхньої на те згоди</a:t>
            </a:r>
            <a:r>
              <a:rPr lang="uk-UA" dirty="0" smtClean="0"/>
              <a:t>.                  </a:t>
            </a:r>
            <a:endParaRPr lang="ru-RU" dirty="0"/>
          </a:p>
        </p:txBody>
      </p:sp>
      <p:pic>
        <p:nvPicPr>
          <p:cNvPr id="5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153972"/>
            <a:ext cx="1619672" cy="235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Існують правопорушення, в яких неповнолітні підлягають відповідальності на загальних засадах – ЦЕ КРИМІНАЛЬНІ ЗЛОЧИНИ</a:t>
            </a:r>
            <a:endParaRPr lang="ru-RU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300" dirty="0" smtClean="0"/>
              <a:t>В Україні кримінальна відповідальність наступає з 16 років, а за тяжкі й особливо тяжкі злочини (вбивство, умисне заподіяння тілесних </a:t>
            </a:r>
            <a:r>
              <a:rPr lang="uk-UA" sz="2300" dirty="0" smtClean="0"/>
              <a:t>ушкоджень, </a:t>
            </a:r>
            <a:r>
              <a:rPr lang="uk-UA" sz="2300" dirty="0" err="1" smtClean="0"/>
              <a:t>згвалтування</a:t>
            </a:r>
            <a:r>
              <a:rPr lang="uk-UA" sz="2300" dirty="0" smtClean="0"/>
              <a:t>, пограбування, розбій) наразі починається з 14 років!</a:t>
            </a:r>
          </a:p>
          <a:p>
            <a:r>
              <a:rPr lang="uk-UA" sz="2300" dirty="0" smtClean="0"/>
              <a:t>Більшість підлітків, скоюючи правопорушення або злочини, навіть не підозрюють про те, що вони повною мірою відповідають за свої дії.</a:t>
            </a:r>
          </a:p>
          <a:p>
            <a:r>
              <a:rPr lang="uk-UA" sz="2300" dirty="0" smtClean="0"/>
              <a:t>Незнання закону не </a:t>
            </a:r>
            <a:r>
              <a:rPr lang="uk-UA" sz="2300" dirty="0" smtClean="0"/>
              <a:t>звільняє</a:t>
            </a:r>
          </a:p>
          <a:p>
            <a:pPr marL="0" indent="0">
              <a:buNone/>
            </a:pPr>
            <a:r>
              <a:rPr lang="uk-UA" sz="2300" dirty="0" smtClean="0"/>
              <a:t>    від </a:t>
            </a:r>
            <a:r>
              <a:rPr lang="uk-UA" sz="2300" dirty="0" smtClean="0"/>
              <a:t>відповідальності.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81128"/>
            <a:ext cx="14478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’</a:t>
            </a:r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ЯТЬ ГОЛОВНИХ ПРИНЦИПІВ,  ЯКИМИ ВАРТО КОРИСТУВАТИСЯ ПРИ СПІЛКУВАННІ З ПРАЦІВНИКАМИ </a:t>
            </a:r>
            <a:r>
              <a:rPr lang="uk-UA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поЛІЦІЇ</a:t>
            </a:r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П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’</a:t>
            </a:r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ЯТЬ “НЕ” :</a:t>
            </a:r>
            <a:endParaRPr lang="ru-RU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  Не провокуй</a:t>
            </a:r>
          </a:p>
          <a:p>
            <a:r>
              <a:rPr lang="uk-UA" dirty="0" smtClean="0"/>
              <a:t>2  Не ображай</a:t>
            </a:r>
          </a:p>
          <a:p>
            <a:r>
              <a:rPr lang="uk-UA" dirty="0" smtClean="0"/>
              <a:t>3  Не </a:t>
            </a:r>
            <a:r>
              <a:rPr lang="uk-UA" dirty="0" smtClean="0"/>
              <a:t>тікай</a:t>
            </a:r>
            <a:endParaRPr lang="uk-UA" dirty="0" smtClean="0"/>
          </a:p>
          <a:p>
            <a:r>
              <a:rPr lang="uk-UA" dirty="0" smtClean="0"/>
              <a:t>4  Не бійся</a:t>
            </a:r>
          </a:p>
          <a:p>
            <a:r>
              <a:rPr lang="uk-UA" dirty="0" smtClean="0"/>
              <a:t>5  Не вір</a:t>
            </a:r>
          </a:p>
          <a:p>
            <a:r>
              <a:rPr lang="uk-UA" dirty="0" smtClean="0"/>
              <a:t>Це принципи універсальні, незалежно від того, з ким саме спілкується підліток: з інспектором ДАЇ, оперативним працівником чи дільничним інспектором. Чемність, спокій, впевненість у собі: при такому поводженні ризик наразитися на неприємності є мінімальними. 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4"/>
            <a:ext cx="3240360" cy="2376264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067128" cy="482312"/>
          </a:xfrm>
        </p:spPr>
        <p:txBody>
          <a:bodyPr>
            <a:normAutofit/>
          </a:bodyPr>
          <a:lstStyle/>
          <a:p>
            <a:pPr algn="ctr"/>
            <a:r>
              <a:rPr lang="uk-UA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тест</a:t>
            </a:r>
            <a:endParaRPr lang="ru-RU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7239000" cy="48463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1</a:t>
            </a:r>
            <a:r>
              <a:rPr lang="ru-RU" b="1" dirty="0" smtClean="0">
                <a:solidFill>
                  <a:srgbClr val="002060"/>
                </a:solidFill>
              </a:rPr>
              <a:t>.  З </a:t>
            </a:r>
            <a:r>
              <a:rPr lang="ru-RU" b="1" dirty="0" err="1" smtClean="0">
                <a:solidFill>
                  <a:srgbClr val="002060"/>
                </a:solidFill>
              </a:rPr>
              <a:t>якого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віку</a:t>
            </a:r>
            <a:r>
              <a:rPr lang="ru-RU" b="1" dirty="0" smtClean="0">
                <a:solidFill>
                  <a:srgbClr val="002060"/>
                </a:solidFill>
              </a:rPr>
              <a:t> особа </a:t>
            </a:r>
            <a:r>
              <a:rPr lang="ru-RU" b="1" dirty="0" err="1" smtClean="0">
                <a:solidFill>
                  <a:srgbClr val="002060"/>
                </a:solidFill>
              </a:rPr>
              <a:t>може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притягуватися</a:t>
            </a:r>
            <a:r>
              <a:rPr lang="ru-RU" b="1" dirty="0" smtClean="0">
                <a:solidFill>
                  <a:srgbClr val="002060"/>
                </a:solidFill>
              </a:rPr>
              <a:t> до </a:t>
            </a:r>
            <a:r>
              <a:rPr lang="ru-RU" b="1" dirty="0" err="1" smtClean="0">
                <a:solidFill>
                  <a:srgbClr val="002060"/>
                </a:solidFill>
              </a:rPr>
              <a:t>адміністративної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відповідальності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1)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15 </a:t>
            </a:r>
            <a:r>
              <a:rPr lang="ru-RU" b="1" dirty="0" err="1" smtClean="0">
                <a:solidFill>
                  <a:srgbClr val="002060"/>
                </a:solidFill>
              </a:rPr>
              <a:t>років</a:t>
            </a:r>
            <a:r>
              <a:rPr lang="ru-RU" b="1" dirty="0" smtClean="0">
                <a:solidFill>
                  <a:srgbClr val="002060"/>
                </a:solidFill>
              </a:rPr>
              <a:t>; 2)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16 </a:t>
            </a:r>
            <a:r>
              <a:rPr lang="ru-RU" b="1" dirty="0" err="1" smtClean="0">
                <a:solidFill>
                  <a:srgbClr val="002060"/>
                </a:solidFill>
              </a:rPr>
              <a:t>років</a:t>
            </a:r>
            <a:r>
              <a:rPr lang="ru-RU" b="1" dirty="0" smtClean="0">
                <a:solidFill>
                  <a:srgbClr val="002060"/>
                </a:solidFill>
              </a:rPr>
              <a:t>; 3)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17 </a:t>
            </a:r>
            <a:r>
              <a:rPr lang="ru-RU" b="1" dirty="0" err="1" smtClean="0">
                <a:solidFill>
                  <a:srgbClr val="002060"/>
                </a:solidFill>
              </a:rPr>
              <a:t>років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2. Про </a:t>
            </a:r>
            <a:r>
              <a:rPr lang="ru-RU" b="1" dirty="0" err="1" smtClean="0">
                <a:solidFill>
                  <a:srgbClr val="002060"/>
                </a:solidFill>
              </a:rPr>
              <a:t>місце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перебування</a:t>
            </a:r>
            <a:r>
              <a:rPr lang="ru-RU" b="1" dirty="0" smtClean="0">
                <a:solidFill>
                  <a:srgbClr val="002060"/>
                </a:solidFill>
              </a:rPr>
              <a:t> особи, </a:t>
            </a:r>
            <a:r>
              <a:rPr lang="ru-RU" b="1" dirty="0" err="1" smtClean="0">
                <a:solidFill>
                  <a:srgbClr val="002060"/>
                </a:solidFill>
              </a:rPr>
              <a:t>затриманої</a:t>
            </a:r>
            <a:r>
              <a:rPr lang="ru-RU" b="1" dirty="0" smtClean="0">
                <a:solidFill>
                  <a:srgbClr val="002060"/>
                </a:solidFill>
              </a:rPr>
              <a:t> за </a:t>
            </a:r>
            <a:r>
              <a:rPr lang="ru-RU" b="1" dirty="0" err="1" smtClean="0">
                <a:solidFill>
                  <a:srgbClr val="002060"/>
                </a:solidFill>
              </a:rPr>
              <a:t>вчинення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правопорушення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повідомляються</a:t>
            </a:r>
            <a:r>
              <a:rPr lang="ru-RU" b="1" dirty="0" smtClean="0">
                <a:solidFill>
                  <a:srgbClr val="002060"/>
                </a:solidFill>
              </a:rPr>
              <a:t>: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1) </a:t>
            </a:r>
            <a:r>
              <a:rPr lang="ru-RU" b="1" dirty="0" err="1" smtClean="0">
                <a:solidFill>
                  <a:srgbClr val="002060"/>
                </a:solidFill>
              </a:rPr>
              <a:t>родичі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правопорушника</a:t>
            </a:r>
            <a:r>
              <a:rPr lang="ru-RU" b="1" dirty="0" smtClean="0">
                <a:solidFill>
                  <a:srgbClr val="002060"/>
                </a:solidFill>
              </a:rPr>
              <a:t>; 2) </a:t>
            </a:r>
            <a:r>
              <a:rPr lang="ru-RU" b="1" dirty="0" err="1" smtClean="0">
                <a:solidFill>
                  <a:srgbClr val="002060"/>
                </a:solidFill>
              </a:rPr>
              <a:t>адміністрація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b="1" dirty="0" smtClean="0">
                <a:solidFill>
                  <a:srgbClr val="002060"/>
                </a:solidFill>
              </a:rPr>
              <a:t> закладу; 3) </a:t>
            </a:r>
            <a:r>
              <a:rPr lang="ru-RU" b="1" dirty="0" err="1" smtClean="0">
                <a:solidFill>
                  <a:srgbClr val="002060"/>
                </a:solidFill>
              </a:rPr>
              <a:t>нікого</a:t>
            </a:r>
            <a:r>
              <a:rPr lang="ru-RU" b="1" dirty="0" smtClean="0">
                <a:solidFill>
                  <a:srgbClr val="002060"/>
                </a:solidFill>
              </a:rPr>
              <a:t> не </a:t>
            </a:r>
            <a:r>
              <a:rPr lang="ru-RU" b="1" dirty="0" err="1" smtClean="0">
                <a:solidFill>
                  <a:srgbClr val="002060"/>
                </a:solidFill>
              </a:rPr>
              <a:t>повідомляють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3. На який строк, особу може бути затримано за вчинення адміністративного правопорушення: 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1) на строк до 3-х діб; 2) не більше як на три години; 3) на строк до 10 діб.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4. Інтереси неповнолітньої особи, яку затримали за вчинення правопорушення, представляють: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1) органи опіки та піклування; 2) будь-хто з родичів неповнолітнього; 3) батьки, усиновителі, опікуни, піклувальники.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</a:t>
            </a:r>
          </a:p>
          <a:p>
            <a:pPr>
              <a:buNone/>
            </a:pPr>
            <a:r>
              <a:rPr lang="uk-UA" sz="1800" dirty="0" smtClean="0"/>
              <a:t>     </a:t>
            </a:r>
            <a:endParaRPr lang="ru-RU" sz="18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509120"/>
            <a:ext cx="54737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286</TotalTime>
  <Words>507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ВІДПОВІДАЛЬНІСТЬ НЕПОВНОЛІТНІХ</vt:lpstr>
      <vt:lpstr>ПРАВОПОРУШЕННЯ – ЦЕ ДІЇ, ЯКІ ПОРУШУЮТЬ ПРАВА, ГАРАНТОВАНІ Конституцією держави </vt:lpstr>
      <vt:lpstr>За кожне правопорушення, скоєне громадянином, передбачена відповідальність</vt:lpstr>
      <vt:lpstr>АДМІНІСТРАТИВНІЙ ВІДПОВІДАЛЬНОСТІ ПІДЛЯГАЮТЬ ОСОБИ, ЯКІ НА МОМЕНТ СКОЄННЯ АДМІНІСТРАТИВНОГО ПРАВОПОРУШЕННЯ ДОСЯГЛИ ШІСТНАДЦЯТИРІЧНОГО  ВІКУ</vt:lpstr>
      <vt:lpstr>Існують правопорушення, в яких неповнолітні підлягають відповідальності на загальних засадах – ЦЕ КРИМІНАЛЬНІ ЗЛОЧИНИ</vt:lpstr>
      <vt:lpstr>П’ЯТЬ ГОЛОВНИХ ПРИНЦИПІВ,  ЯКИМИ ВАРТО КОРИСТУВАТИСЯ ПРИ СПІЛКУВАННІ З ПРАЦІВНИКАМИ поЛІЦІЇ, П’ЯТЬ “НЕ” :</vt:lpstr>
      <vt:lpstr>тест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ВІДПОВІДАЛЬНІСТЬ НЕПОВНОЛІТНІХ</dc:title>
  <dc:creator>SergeevSA</dc:creator>
  <cp:lastModifiedBy>Lenovo</cp:lastModifiedBy>
  <cp:revision>34</cp:revision>
  <dcterms:created xsi:type="dcterms:W3CDTF">2018-03-11T15:02:53Z</dcterms:created>
  <dcterms:modified xsi:type="dcterms:W3CDTF">2018-04-04T10:58:00Z</dcterms:modified>
</cp:coreProperties>
</file>