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1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43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26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95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72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5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9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08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76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25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27B15-5506-417B-8823-978F9B06979E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632DE-DF0E-439F-AC08-3516C9A20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99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6858000" cy="990600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Comic Sans MS" pitchFamily="66" charset="0"/>
              </a:rPr>
              <a:t>робота </a:t>
            </a:r>
            <a:r>
              <a:rPr lang="uk-UA" dirty="0">
                <a:latin typeface="Comic Sans MS" pitchFamily="66" charset="0"/>
              </a:rPr>
              <a:t>та енергія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244" y="3140968"/>
            <a:ext cx="388346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740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Коефіцієнт корисної дії (ККД) механізму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>
                <a:latin typeface="Comic Sans MS" pitchFamily="66" charset="0"/>
              </a:rPr>
              <a:t>У реальних умовах частина механічної енергії завжди втрачається, оскільки йде на збільшення внутрішньої енергії двигуна та інших частин машини. Для того щоб характеризувати ефективність машин та пристроїв, користуються коефіцієнтом корисної дії.</a:t>
            </a:r>
          </a:p>
          <a:p>
            <a:pPr marL="0" indent="0">
              <a:buNone/>
            </a:pPr>
            <a:r>
              <a:rPr lang="uk-UA" sz="2600" dirty="0">
                <a:latin typeface="Comic Sans MS" pitchFamily="66" charset="0"/>
              </a:rPr>
              <a:t>Коефіцієнт корисної дії (ККД) механізму - це фізична величина, яка дорівнює відношенню корисної роботи до повної роботи. ККД позначається літерою </a:t>
            </a:r>
            <a:r>
              <a:rPr lang="el-GR" sz="2600" dirty="0">
                <a:latin typeface="Comic Sans MS" pitchFamily="66" charset="0"/>
              </a:rPr>
              <a:t>η </a:t>
            </a:r>
            <a:r>
              <a:rPr lang="uk-UA" sz="2600" dirty="0">
                <a:latin typeface="Comic Sans MS" pitchFamily="66" charset="0"/>
              </a:rPr>
              <a:t>та вимірюється у процентах. Корисна робота завжди менша від повної. ККД завжди менший за 100 %.</a:t>
            </a:r>
          </a:p>
          <a:p>
            <a:pPr marL="0" indent="0">
              <a:buNone/>
            </a:pPr>
            <a:r>
              <a:rPr lang="uk-UA" sz="2600" dirty="0">
                <a:latin typeface="Comic Sans MS" pitchFamily="66" charset="0"/>
              </a:rPr>
              <a:t>                           </a:t>
            </a:r>
            <a:r>
              <a:rPr lang="el-GR" sz="2600" dirty="0">
                <a:latin typeface="Comic Sans MS" pitchFamily="66" charset="0"/>
              </a:rPr>
              <a:t>η = </a:t>
            </a:r>
            <a:r>
              <a:rPr lang="uk-UA" sz="2600" dirty="0">
                <a:latin typeface="Comic Sans MS" pitchFamily="66" charset="0"/>
              </a:rPr>
              <a:t>(</a:t>
            </a:r>
            <a:r>
              <a:rPr lang="en-US" sz="2600" dirty="0">
                <a:latin typeface="Comic Sans MS" pitchFamily="66" charset="0"/>
              </a:rPr>
              <a:t>A</a:t>
            </a:r>
            <a:r>
              <a:rPr lang="ru-RU" sz="2600" dirty="0" err="1">
                <a:latin typeface="Comic Sans MS" pitchFamily="66" charset="0"/>
              </a:rPr>
              <a:t>кор</a:t>
            </a:r>
            <a:r>
              <a:rPr lang="ru-RU" sz="2600" dirty="0">
                <a:latin typeface="Comic Sans MS" pitchFamily="66" charset="0"/>
              </a:rPr>
              <a:t>\</a:t>
            </a:r>
            <a:r>
              <a:rPr lang="ru-RU" sz="2600" dirty="0" err="1">
                <a:latin typeface="Comic Sans MS" pitchFamily="66" charset="0"/>
              </a:rPr>
              <a:t>Аповна</a:t>
            </a:r>
            <a:r>
              <a:rPr lang="ru-RU" sz="2600">
                <a:latin typeface="Comic Sans MS" pitchFamily="66" charset="0"/>
              </a:rPr>
              <a:t>) </a:t>
            </a:r>
            <a:r>
              <a:rPr lang="ru-RU" sz="2600" dirty="0">
                <a:latin typeface="Comic Sans MS" pitchFamily="66" charset="0"/>
              </a:rPr>
              <a:t>100%</a:t>
            </a:r>
            <a:br>
              <a:rPr lang="ru-RU" sz="2600" dirty="0">
                <a:latin typeface="Comic Sans MS" pitchFamily="66" charset="0"/>
              </a:rPr>
            </a:br>
            <a:endParaRPr lang="ru-RU" sz="2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565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Золоте правило механіки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>
                <a:latin typeface="Comic Sans MS" pitchFamily="66" charset="0"/>
              </a:rPr>
              <a:t>Багатовікова</a:t>
            </a:r>
            <a:r>
              <a:rPr lang="ru-RU" dirty="0">
                <a:latin typeface="Comic Sans MS" pitchFamily="66" charset="0"/>
              </a:rPr>
              <a:t> практика </a:t>
            </a:r>
            <a:r>
              <a:rPr lang="ru-RU" dirty="0" err="1">
                <a:latin typeface="Comic Sans MS" pitchFamily="66" charset="0"/>
              </a:rPr>
              <a:t>показує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жоден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із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механізмів</a:t>
            </a:r>
            <a:r>
              <a:rPr lang="ru-RU" dirty="0">
                <a:latin typeface="Comic Sans MS" pitchFamily="66" charset="0"/>
              </a:rPr>
              <a:t> не </a:t>
            </a:r>
            <a:r>
              <a:rPr lang="ru-RU" dirty="0" err="1">
                <a:latin typeface="Comic Sans MS" pitchFamily="66" charset="0"/>
              </a:rPr>
              <a:t>дає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виграшу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роботі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Ще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стародавнім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ученим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було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відоме</a:t>
            </a:r>
            <a:r>
              <a:rPr lang="ru-RU" dirty="0">
                <a:latin typeface="Comic Sans MS" pitchFamily="66" charset="0"/>
              </a:rPr>
              <a:t> правило, яке </a:t>
            </a:r>
            <a:r>
              <a:rPr lang="ru-RU" dirty="0" err="1">
                <a:latin typeface="Comic Sans MS" pitchFamily="66" charset="0"/>
              </a:rPr>
              <a:t>застосовували</a:t>
            </a:r>
            <a:r>
              <a:rPr lang="ru-RU" dirty="0">
                <a:latin typeface="Comic Sans MS" pitchFamily="66" charset="0"/>
              </a:rPr>
              <a:t> до </a:t>
            </a:r>
            <a:r>
              <a:rPr lang="ru-RU" dirty="0" err="1">
                <a:latin typeface="Comic Sans MS" pitchFamily="66" charset="0"/>
              </a:rPr>
              <a:t>всіх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механізмів</a:t>
            </a:r>
            <a:r>
              <a:rPr lang="ru-RU" dirty="0">
                <a:latin typeface="Comic Sans MS" pitchFamily="66" charset="0"/>
              </a:rPr>
              <a:t>: у </a:t>
            </a:r>
            <a:r>
              <a:rPr lang="ru-RU" dirty="0" err="1">
                <a:latin typeface="Comic Sans MS" pitchFamily="66" charset="0"/>
              </a:rPr>
              <a:t>скільки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разів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виграємо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силі</a:t>
            </a:r>
            <a:r>
              <a:rPr lang="ru-RU" dirty="0">
                <a:latin typeface="Comic Sans MS" pitchFamily="66" charset="0"/>
              </a:rPr>
              <a:t>, у </a:t>
            </a:r>
            <a:r>
              <a:rPr lang="ru-RU" dirty="0" err="1">
                <a:latin typeface="Comic Sans MS" pitchFamily="66" charset="0"/>
              </a:rPr>
              <a:t>стільки</a:t>
            </a:r>
            <a:r>
              <a:rPr lang="ru-RU" dirty="0">
                <a:latin typeface="Comic Sans MS" pitchFamily="66" charset="0"/>
              </a:rPr>
              <a:t> ж </a:t>
            </a:r>
            <a:r>
              <a:rPr lang="ru-RU" dirty="0" err="1">
                <a:latin typeface="Comic Sans MS" pitchFamily="66" charset="0"/>
              </a:rPr>
              <a:t>разів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програємо</a:t>
            </a:r>
            <a:r>
              <a:rPr lang="ru-RU" dirty="0">
                <a:latin typeface="Comic Sans MS" pitchFamily="66" charset="0"/>
              </a:rPr>
              <a:t> у </a:t>
            </a:r>
            <a:r>
              <a:rPr lang="ru-RU" dirty="0" err="1">
                <a:latin typeface="Comic Sans MS" pitchFamily="66" charset="0"/>
              </a:rPr>
              <a:t>відстані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Це</a:t>
            </a:r>
            <a:r>
              <a:rPr lang="ru-RU" dirty="0">
                <a:latin typeface="Comic Sans MS" pitchFamily="66" charset="0"/>
              </a:rPr>
              <a:t> правило назвали «золотим правилом» </a:t>
            </a:r>
            <a:r>
              <a:rPr lang="ru-RU" dirty="0" err="1">
                <a:latin typeface="Comic Sans MS" pitchFamily="66" charset="0"/>
              </a:rPr>
              <a:t>механіки</a:t>
            </a:r>
            <a:r>
              <a:rPr lang="ru-RU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6484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Comic Sans MS" pitchFamily="66" charset="0"/>
              </a:rPr>
              <a:t>Цікаві факти про енергію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err="1">
                <a:latin typeface="Comic Sans MS" pitchFamily="66" charset="0"/>
              </a:rPr>
              <a:t>Тільки</a:t>
            </a:r>
            <a:r>
              <a:rPr lang="ru-RU" sz="1600" dirty="0">
                <a:latin typeface="Comic Sans MS" pitchFamily="66" charset="0"/>
              </a:rPr>
              <a:t> 10% </a:t>
            </a:r>
            <a:r>
              <a:rPr lang="ru-RU" sz="1600" dirty="0" err="1">
                <a:latin typeface="Comic Sans MS" pitchFamily="66" charset="0"/>
              </a:rPr>
              <a:t>енергії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електричної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лампи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використовується</a:t>
            </a:r>
            <a:r>
              <a:rPr lang="ru-RU" sz="1600" dirty="0">
                <a:latin typeface="Comic Sans MS" pitchFamily="66" charset="0"/>
              </a:rPr>
              <a:t> для </a:t>
            </a:r>
            <a:r>
              <a:rPr lang="ru-RU" sz="1600" dirty="0" err="1">
                <a:latin typeface="Comic Sans MS" pitchFamily="66" charset="0"/>
              </a:rPr>
              <a:t>освітлення</a:t>
            </a:r>
            <a:r>
              <a:rPr lang="ru-RU" sz="1600" dirty="0">
                <a:latin typeface="Comic Sans MS" pitchFamily="66" charset="0"/>
              </a:rPr>
              <a:t>. </a:t>
            </a:r>
            <a:r>
              <a:rPr lang="ru-RU" sz="1600" dirty="0" err="1">
                <a:latin typeface="Comic Sans MS" pitchFamily="66" charset="0"/>
              </a:rPr>
              <a:t>Інша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енергія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йде</a:t>
            </a:r>
            <a:r>
              <a:rPr lang="ru-RU" sz="1600" dirty="0">
                <a:latin typeface="Comic Sans MS" pitchFamily="66" charset="0"/>
              </a:rPr>
              <a:t> на </a:t>
            </a:r>
            <a:r>
              <a:rPr lang="ru-RU" sz="1600" dirty="0" err="1">
                <a:latin typeface="Comic Sans MS" pitchFamily="66" charset="0"/>
              </a:rPr>
              <a:t>виділення</a:t>
            </a:r>
            <a:r>
              <a:rPr lang="ru-RU" sz="1600" dirty="0">
                <a:latin typeface="Comic Sans MS" pitchFamily="66" charset="0"/>
              </a:rPr>
              <a:t> тепла. З </a:t>
            </a:r>
            <a:r>
              <a:rPr lang="ru-RU" sz="1600" dirty="0" err="1">
                <a:latin typeface="Comic Sans MS" pitchFamily="66" charset="0"/>
              </a:rPr>
              <a:t>іншого</a:t>
            </a:r>
            <a:r>
              <a:rPr lang="ru-RU" sz="1600" dirty="0">
                <a:latin typeface="Comic Sans MS" pitchFamily="66" charset="0"/>
              </a:rPr>
              <a:t> боку, </a:t>
            </a:r>
            <a:r>
              <a:rPr lang="ru-RU" sz="1600" dirty="0" err="1">
                <a:latin typeface="Comic Sans MS" pitchFamily="66" charset="0"/>
              </a:rPr>
              <a:t>компактні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флуоресцентні</a:t>
            </a:r>
            <a:r>
              <a:rPr lang="ru-RU" sz="1600" dirty="0">
                <a:latin typeface="Comic Sans MS" pitchFamily="66" charset="0"/>
              </a:rPr>
              <a:t> лампочки </a:t>
            </a:r>
            <a:r>
              <a:rPr lang="ru-RU" sz="1600" dirty="0" err="1">
                <a:latin typeface="Comic Sans MS" pitchFamily="66" charset="0"/>
              </a:rPr>
              <a:t>використовують</a:t>
            </a:r>
            <a:r>
              <a:rPr lang="ru-RU" sz="1600" dirty="0">
                <a:latin typeface="Comic Sans MS" pitchFamily="66" charset="0"/>
              </a:rPr>
              <a:t> на 80% </a:t>
            </a:r>
            <a:r>
              <a:rPr lang="ru-RU" sz="1600" dirty="0" err="1">
                <a:latin typeface="Comic Sans MS" pitchFamily="66" charset="0"/>
              </a:rPr>
              <a:t>менше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електроенергії</a:t>
            </a:r>
            <a:r>
              <a:rPr lang="ru-RU" sz="1600" dirty="0">
                <a:latin typeface="Comic Sans MS" pitchFamily="66" charset="0"/>
              </a:rPr>
              <a:t> і </a:t>
            </a:r>
            <a:r>
              <a:rPr lang="ru-RU" sz="1600" dirty="0" err="1">
                <a:latin typeface="Comic Sans MS" pitchFamily="66" charset="0"/>
              </a:rPr>
              <a:t>служать</a:t>
            </a:r>
            <a:r>
              <a:rPr lang="ru-RU" sz="1600" dirty="0">
                <a:latin typeface="Comic Sans MS" pitchFamily="66" charset="0"/>
              </a:rPr>
              <a:t> в 12 </a:t>
            </a:r>
            <a:r>
              <a:rPr lang="ru-RU" sz="1600" dirty="0" err="1">
                <a:latin typeface="Comic Sans MS" pitchFamily="66" charset="0"/>
              </a:rPr>
              <a:t>разів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довше</a:t>
            </a:r>
            <a:r>
              <a:rPr lang="ru-RU" sz="1600" dirty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1600" dirty="0">
                <a:latin typeface="Comic Sans MS" pitchFamily="66" charset="0"/>
              </a:rPr>
              <a:t>Холодильники в США </a:t>
            </a:r>
            <a:r>
              <a:rPr lang="ru-RU" sz="1600" dirty="0" err="1">
                <a:latin typeface="Comic Sans MS" pitchFamily="66" charset="0"/>
              </a:rPr>
              <a:t>поглинають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приблизно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таку</a:t>
            </a:r>
            <a:r>
              <a:rPr lang="ru-RU" sz="1600" dirty="0">
                <a:latin typeface="Comic Sans MS" pitchFamily="66" charset="0"/>
              </a:rPr>
              <a:t> ж </a:t>
            </a:r>
            <a:r>
              <a:rPr lang="ru-RU" sz="1600" dirty="0" err="1">
                <a:latin typeface="Comic Sans MS" pitchFamily="66" charset="0"/>
              </a:rPr>
              <a:t>кількість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енергії</a:t>
            </a:r>
            <a:r>
              <a:rPr lang="ru-RU" sz="1600" dirty="0">
                <a:latin typeface="Comic Sans MS" pitchFamily="66" charset="0"/>
              </a:rPr>
              <a:t>, яка </a:t>
            </a:r>
            <a:r>
              <a:rPr lang="ru-RU" sz="1600" dirty="0" err="1">
                <a:latin typeface="Comic Sans MS" pitchFamily="66" charset="0"/>
              </a:rPr>
              <a:t>виробляється</a:t>
            </a:r>
            <a:r>
              <a:rPr lang="ru-RU" sz="1600" dirty="0">
                <a:latin typeface="Comic Sans MS" pitchFamily="66" charset="0"/>
              </a:rPr>
              <a:t> 25 великими </a:t>
            </a:r>
            <a:r>
              <a:rPr lang="ru-RU" sz="1600" dirty="0" err="1">
                <a:latin typeface="Comic Sans MS" pitchFamily="66" charset="0"/>
              </a:rPr>
              <a:t>електростанціями</a:t>
            </a:r>
            <a:r>
              <a:rPr lang="ru-RU" sz="1600" dirty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mic Sans MS" pitchFamily="66" charset="0"/>
              </a:rPr>
              <a:t>Енергії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сонячного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світла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цілком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достатньо</a:t>
            </a:r>
            <a:r>
              <a:rPr lang="ru-RU" sz="1600" dirty="0">
                <a:latin typeface="Comic Sans MS" pitchFamily="66" charset="0"/>
              </a:rPr>
              <a:t>, </a:t>
            </a:r>
            <a:r>
              <a:rPr lang="ru-RU" sz="1600" dirty="0" err="1">
                <a:latin typeface="Comic Sans MS" pitchFamily="66" charset="0"/>
              </a:rPr>
              <a:t>щоб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забезпечити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всі</a:t>
            </a:r>
            <a:r>
              <a:rPr lang="ru-RU" sz="1600" dirty="0">
                <a:latin typeface="Comic Sans MS" pitchFamily="66" charset="0"/>
              </a:rPr>
              <a:t> потреби </a:t>
            </a:r>
            <a:r>
              <a:rPr lang="ru-RU" sz="1600" dirty="0" err="1">
                <a:latin typeface="Comic Sans MS" pitchFamily="66" charset="0"/>
              </a:rPr>
              <a:t>людства</a:t>
            </a:r>
            <a:r>
              <a:rPr lang="ru-RU" sz="1600" dirty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mic Sans MS" pitchFamily="66" charset="0"/>
              </a:rPr>
              <a:t>Існує</a:t>
            </a:r>
            <a:r>
              <a:rPr lang="ru-RU" sz="1600" dirty="0">
                <a:latin typeface="Comic Sans MS" pitchFamily="66" charset="0"/>
              </a:rPr>
              <a:t> два </a:t>
            </a:r>
            <a:r>
              <a:rPr lang="ru-RU" sz="1600" dirty="0" err="1">
                <a:latin typeface="Comic Sans MS" pitchFamily="66" charset="0"/>
              </a:rPr>
              <a:t>базові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види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енергії</a:t>
            </a:r>
            <a:r>
              <a:rPr lang="ru-RU" sz="1600" dirty="0">
                <a:latin typeface="Comic Sans MS" pitchFamily="66" charset="0"/>
              </a:rPr>
              <a:t>: </a:t>
            </a:r>
            <a:r>
              <a:rPr lang="ru-RU" sz="1600" dirty="0" err="1">
                <a:latin typeface="Comic Sans MS" pitchFamily="66" charset="0"/>
              </a:rPr>
              <a:t>поновлювана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енергія</a:t>
            </a:r>
            <a:r>
              <a:rPr lang="ru-RU" sz="1600" dirty="0">
                <a:latin typeface="Comic Sans MS" pitchFamily="66" charset="0"/>
              </a:rPr>
              <a:t> (</a:t>
            </a:r>
            <a:r>
              <a:rPr lang="ru-RU" sz="1600" dirty="0" err="1">
                <a:latin typeface="Comic Sans MS" pitchFamily="66" charset="0"/>
              </a:rPr>
              <a:t>енергія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біомаси</a:t>
            </a:r>
            <a:r>
              <a:rPr lang="ru-RU" sz="1600" dirty="0">
                <a:latin typeface="Comic Sans MS" pitchFamily="66" charset="0"/>
              </a:rPr>
              <a:t>, геотермальна, </a:t>
            </a:r>
            <a:r>
              <a:rPr lang="ru-RU" sz="1600" dirty="0" err="1">
                <a:latin typeface="Comic Sans MS" pitchFamily="66" charset="0"/>
              </a:rPr>
              <a:t>сонячна</a:t>
            </a:r>
            <a:r>
              <a:rPr lang="ru-RU" sz="1600" dirty="0">
                <a:latin typeface="Comic Sans MS" pitchFamily="66" charset="0"/>
              </a:rPr>
              <a:t>, </a:t>
            </a:r>
            <a:r>
              <a:rPr lang="ru-RU" sz="1600" dirty="0" err="1">
                <a:latin typeface="Comic Sans MS" pitchFamily="66" charset="0"/>
              </a:rPr>
              <a:t>енергія</a:t>
            </a:r>
            <a:r>
              <a:rPr lang="ru-RU" sz="1600" dirty="0">
                <a:latin typeface="Comic Sans MS" pitchFamily="66" charset="0"/>
              </a:rPr>
              <a:t> води та </a:t>
            </a:r>
            <a:r>
              <a:rPr lang="ru-RU" sz="1600" dirty="0" err="1">
                <a:latin typeface="Comic Sans MS" pitchFamily="66" charset="0"/>
              </a:rPr>
              <a:t>вітру</a:t>
            </a:r>
            <a:r>
              <a:rPr lang="ru-RU" sz="1600" dirty="0">
                <a:latin typeface="Comic Sans MS" pitchFamily="66" charset="0"/>
              </a:rPr>
              <a:t>) та </a:t>
            </a:r>
            <a:r>
              <a:rPr lang="ru-RU" sz="1600" dirty="0" err="1">
                <a:latin typeface="Comic Sans MS" pitchFamily="66" charset="0"/>
              </a:rPr>
              <a:t>невідновлювальна</a:t>
            </a:r>
            <a:r>
              <a:rPr lang="ru-RU" sz="1600" dirty="0">
                <a:latin typeface="Comic Sans MS" pitchFamily="66" charset="0"/>
              </a:rPr>
              <a:t> (</a:t>
            </a:r>
            <a:r>
              <a:rPr lang="ru-RU" sz="1600" dirty="0" err="1">
                <a:latin typeface="Comic Sans MS" pitchFamily="66" charset="0"/>
              </a:rPr>
              <a:t>енергія</a:t>
            </a:r>
            <a:r>
              <a:rPr lang="ru-RU" sz="1600" dirty="0">
                <a:latin typeface="Comic Sans MS" pitchFamily="66" charset="0"/>
              </a:rPr>
              <a:t>, </a:t>
            </a:r>
            <a:r>
              <a:rPr lang="ru-RU" sz="1600" dirty="0" err="1">
                <a:latin typeface="Comic Sans MS" pitchFamily="66" charset="0"/>
              </a:rPr>
              <a:t>що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отримується</a:t>
            </a:r>
            <a:r>
              <a:rPr lang="ru-RU" sz="1600" dirty="0">
                <a:latin typeface="Comic Sans MS" pitchFamily="66" charset="0"/>
              </a:rPr>
              <a:t> при </a:t>
            </a:r>
            <a:r>
              <a:rPr lang="ru-RU" sz="1600" dirty="0" err="1">
                <a:latin typeface="Comic Sans MS" pitchFamily="66" charset="0"/>
              </a:rPr>
              <a:t>спалюванні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копалин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вугілля</a:t>
            </a:r>
            <a:r>
              <a:rPr lang="ru-RU" sz="1600" dirty="0">
                <a:latin typeface="Comic Sans MS" pitchFamily="66" charset="0"/>
              </a:rPr>
              <a:t>, </a:t>
            </a:r>
            <a:r>
              <a:rPr lang="ru-RU" sz="1600" dirty="0" err="1">
                <a:latin typeface="Comic Sans MS" pitchFamily="66" charset="0"/>
              </a:rPr>
              <a:t>нафти</a:t>
            </a:r>
            <a:r>
              <a:rPr lang="ru-RU" sz="1600" dirty="0">
                <a:latin typeface="Comic Sans MS" pitchFamily="66" charset="0"/>
              </a:rPr>
              <a:t> і газу, а </a:t>
            </a:r>
            <a:r>
              <a:rPr lang="ru-RU" sz="1600" dirty="0" err="1">
                <a:latin typeface="Comic Sans MS" pitchFamily="66" charset="0"/>
              </a:rPr>
              <a:t>також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ядерна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енергія</a:t>
            </a:r>
            <a:r>
              <a:rPr lang="ru-RU" sz="1600" dirty="0">
                <a:latin typeface="Comic Sans MS" pitchFamily="66" charset="0"/>
              </a:rPr>
              <a:t>). Три </a:t>
            </a:r>
            <a:r>
              <a:rPr lang="ru-RU" sz="1600" dirty="0" err="1">
                <a:latin typeface="Comic Sans MS" pitchFamily="66" charset="0"/>
              </a:rPr>
              <a:t>чверті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світової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споживаної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енергії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утворюється</a:t>
            </a:r>
            <a:r>
              <a:rPr lang="ru-RU" sz="1600" dirty="0">
                <a:latin typeface="Comic Sans MS" pitchFamily="66" charset="0"/>
              </a:rPr>
              <a:t> при </a:t>
            </a:r>
            <a:r>
              <a:rPr lang="ru-RU" sz="1600" dirty="0" err="1">
                <a:latin typeface="Comic Sans MS" pitchFamily="66" charset="0"/>
              </a:rPr>
              <a:t>спалюванні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викопних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видів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палива</a:t>
            </a:r>
            <a:r>
              <a:rPr lang="ru-RU" sz="1600" dirty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mic Sans MS" pitchFamily="66" charset="0"/>
              </a:rPr>
              <a:t>Очікується</a:t>
            </a:r>
            <a:r>
              <a:rPr lang="ru-RU" sz="1600" dirty="0">
                <a:latin typeface="Comic Sans MS" pitchFamily="66" charset="0"/>
              </a:rPr>
              <a:t>, </a:t>
            </a:r>
            <a:r>
              <a:rPr lang="ru-RU" sz="1600" dirty="0" err="1">
                <a:latin typeface="Comic Sans MS" pitchFamily="66" charset="0"/>
              </a:rPr>
              <a:t>що</a:t>
            </a:r>
            <a:r>
              <a:rPr lang="ru-RU" sz="1600" dirty="0">
                <a:latin typeface="Comic Sans MS" pitchFamily="66" charset="0"/>
              </a:rPr>
              <a:t> з 2008 по 2030 </a:t>
            </a:r>
            <a:r>
              <a:rPr lang="ru-RU" sz="1600" dirty="0" err="1">
                <a:latin typeface="Comic Sans MS" pitchFamily="66" charset="0"/>
              </a:rPr>
              <a:t>рік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світове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споживання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енергії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збільшиться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більш</a:t>
            </a:r>
            <a:r>
              <a:rPr lang="ru-RU" sz="1600" dirty="0">
                <a:latin typeface="Comic Sans MS" pitchFamily="66" charset="0"/>
              </a:rPr>
              <a:t>, </a:t>
            </a:r>
            <a:r>
              <a:rPr lang="ru-RU" sz="1600" dirty="0" err="1">
                <a:latin typeface="Comic Sans MS" pitchFamily="66" charset="0"/>
              </a:rPr>
              <a:t>ніж</a:t>
            </a:r>
            <a:r>
              <a:rPr lang="ru-RU" sz="1600" dirty="0">
                <a:latin typeface="Comic Sans MS" pitchFamily="66" charset="0"/>
              </a:rPr>
              <a:t> на 55%.</a:t>
            </a:r>
          </a:p>
          <a:p>
            <a:pPr marL="0" indent="0">
              <a:buNone/>
            </a:pPr>
            <a:endParaRPr lang="ru-RU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1600" dirty="0">
                <a:latin typeface="Comic Sans MS" pitchFamily="66" charset="0"/>
              </a:rPr>
              <a:t>5000 </a:t>
            </a:r>
            <a:r>
              <a:rPr lang="ru-RU" sz="1600" dirty="0" err="1">
                <a:latin typeface="Comic Sans MS" pitchFamily="66" charset="0"/>
              </a:rPr>
              <a:t>років</a:t>
            </a:r>
            <a:r>
              <a:rPr lang="ru-RU" sz="1600" dirty="0">
                <a:latin typeface="Comic Sans MS" pitchFamily="66" charset="0"/>
              </a:rPr>
              <a:t> тому </a:t>
            </a:r>
            <a:r>
              <a:rPr lang="ru-RU" sz="1600" dirty="0" err="1">
                <a:latin typeface="Comic Sans MS" pitchFamily="66" charset="0"/>
              </a:rPr>
              <a:t>середній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людині</a:t>
            </a:r>
            <a:r>
              <a:rPr lang="ru-RU" sz="1600" dirty="0">
                <a:latin typeface="Comic Sans MS" pitchFamily="66" charset="0"/>
              </a:rPr>
              <a:t> для </a:t>
            </a:r>
            <a:r>
              <a:rPr lang="ru-RU" sz="1600" dirty="0" err="1">
                <a:latin typeface="Comic Sans MS" pitchFamily="66" charset="0"/>
              </a:rPr>
              <a:t>виживання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потрібно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споживати</a:t>
            </a:r>
            <a:r>
              <a:rPr lang="ru-RU" sz="1600" dirty="0">
                <a:latin typeface="Comic Sans MS" pitchFamily="66" charset="0"/>
              </a:rPr>
              <a:t> 12 000 </a:t>
            </a:r>
            <a:r>
              <a:rPr lang="ru-RU" sz="1600" dirty="0" err="1">
                <a:latin typeface="Comic Sans MS" pitchFamily="66" charset="0"/>
              </a:rPr>
              <a:t>кілокалорій</a:t>
            </a:r>
            <a:r>
              <a:rPr lang="ru-RU" sz="1600" dirty="0">
                <a:latin typeface="Comic Sans MS" pitchFamily="66" charset="0"/>
              </a:rPr>
              <a:t> на день, на початку 15 </a:t>
            </a:r>
            <a:r>
              <a:rPr lang="ru-RU" sz="1600" dirty="0" err="1">
                <a:latin typeface="Comic Sans MS" pitchFamily="66" charset="0"/>
              </a:rPr>
              <a:t>століття</a:t>
            </a:r>
            <a:r>
              <a:rPr lang="ru-RU" sz="1600" dirty="0">
                <a:latin typeface="Comic Sans MS" pitchFamily="66" charset="0"/>
              </a:rPr>
              <a:t> </a:t>
            </a:r>
            <a:r>
              <a:rPr lang="ru-RU" sz="1600" dirty="0" err="1">
                <a:latin typeface="Comic Sans MS" pitchFamily="66" charset="0"/>
              </a:rPr>
              <a:t>йому</a:t>
            </a:r>
            <a:r>
              <a:rPr lang="ru-RU" sz="1600" dirty="0">
                <a:latin typeface="Comic Sans MS" pitchFamily="66" charset="0"/>
              </a:rPr>
              <a:t> стало </a:t>
            </a:r>
            <a:r>
              <a:rPr lang="ru-RU" sz="1600" dirty="0" err="1">
                <a:latin typeface="Comic Sans MS" pitchFamily="66" charset="0"/>
              </a:rPr>
              <a:t>потрібно</a:t>
            </a:r>
            <a:r>
              <a:rPr lang="ru-RU" sz="1600" dirty="0">
                <a:latin typeface="Comic Sans MS" pitchFamily="66" charset="0"/>
              </a:rPr>
              <a:t> 26 000 </a:t>
            </a:r>
            <a:r>
              <a:rPr lang="ru-RU" sz="1600" dirty="0" err="1">
                <a:latin typeface="Comic Sans MS" pitchFamily="66" charset="0"/>
              </a:rPr>
              <a:t>кілокалорій</a:t>
            </a:r>
            <a:r>
              <a:rPr lang="ru-RU" sz="1600" dirty="0">
                <a:latin typeface="Comic Sans MS" pitchFamily="66" charset="0"/>
              </a:rPr>
              <a:t> в день. </a:t>
            </a:r>
            <a:r>
              <a:rPr lang="ru-RU" sz="1600" dirty="0" err="1">
                <a:latin typeface="Comic Sans MS" pitchFamily="66" charset="0"/>
              </a:rPr>
              <a:t>Після</a:t>
            </a:r>
            <a:endParaRPr lang="ru-RU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13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Comic Sans MS" pitchFamily="66" charset="0"/>
              </a:rPr>
              <a:t>Механічна робота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Comic Sans MS" pitchFamily="66" charset="0"/>
              </a:rPr>
              <a:t>Механічна робота – це фізична величина, яка характеризує зміну положення тіла під дією сили і дорівнює добутку сили на шлях, подоланий тілом у напрямку цієї сили.</a:t>
            </a:r>
          </a:p>
          <a:p>
            <a:pPr marL="0" indent="0">
              <a:buNone/>
            </a:pPr>
            <a:r>
              <a:rPr lang="ru-RU" dirty="0" err="1">
                <a:latin typeface="Comic Sans MS" pitchFamily="66" charset="0"/>
              </a:rPr>
              <a:t>Механічну</a:t>
            </a:r>
            <a:r>
              <a:rPr lang="ru-RU" dirty="0">
                <a:latin typeface="Comic Sans MS" pitchFamily="66" charset="0"/>
              </a:rPr>
              <a:t> роботу </a:t>
            </a:r>
            <a:r>
              <a:rPr lang="ru-RU" dirty="0" err="1">
                <a:latin typeface="Comic Sans MS" pitchFamily="66" charset="0"/>
              </a:rPr>
              <a:t>позначають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літерою</a:t>
            </a:r>
            <a:r>
              <a:rPr lang="ru-RU" dirty="0">
                <a:latin typeface="Comic Sans MS" pitchFamily="66" charset="0"/>
              </a:rPr>
              <a:t> A.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789161"/>
            <a:ext cx="7128792" cy="207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77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Comic Sans MS" pitchFamily="66" charset="0"/>
              </a:rPr>
              <a:t>Одиниця роботи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err="1">
                <a:latin typeface="Comic Sans MS" pitchFamily="66" charset="0"/>
              </a:rPr>
              <a:t>Одиницю</a:t>
            </a:r>
            <a:r>
              <a:rPr lang="ru-RU" sz="3600" dirty="0">
                <a:latin typeface="Comic Sans MS" pitchFamily="66" charset="0"/>
              </a:rPr>
              <a:t> </a:t>
            </a:r>
            <a:r>
              <a:rPr lang="ru-RU" sz="3600" dirty="0" err="1">
                <a:latin typeface="Comic Sans MS" pitchFamily="66" charset="0"/>
              </a:rPr>
              <a:t>роботи</a:t>
            </a:r>
            <a:r>
              <a:rPr lang="ru-RU" sz="3600" dirty="0">
                <a:latin typeface="Comic Sans MS" pitchFamily="66" charset="0"/>
              </a:rPr>
              <a:t> в SI назвали джоуль (Дж) на честь </a:t>
            </a:r>
            <a:r>
              <a:rPr lang="ru-RU" sz="3600" dirty="0" err="1">
                <a:latin typeface="Comic Sans MS" pitchFamily="66" charset="0"/>
              </a:rPr>
              <a:t>англійського</a:t>
            </a:r>
            <a:r>
              <a:rPr lang="ru-RU" sz="3600" dirty="0">
                <a:latin typeface="Comic Sans MS" pitchFamily="66" charset="0"/>
              </a:rPr>
              <a:t> </a:t>
            </a:r>
            <a:r>
              <a:rPr lang="ru-RU" sz="3600" dirty="0" err="1">
                <a:latin typeface="Comic Sans MS" pitchFamily="66" charset="0"/>
              </a:rPr>
              <a:t>фізика</a:t>
            </a:r>
            <a:r>
              <a:rPr lang="ru-RU" sz="3600" dirty="0">
                <a:latin typeface="Comic Sans MS" pitchFamily="66" charset="0"/>
              </a:rPr>
              <a:t> Джеймса Прескотта Джоуля. Один джоуль — </a:t>
            </a:r>
            <a:r>
              <a:rPr lang="ru-RU" sz="3600" dirty="0" err="1">
                <a:latin typeface="Comic Sans MS" pitchFamily="66" charset="0"/>
              </a:rPr>
              <a:t>це</a:t>
            </a:r>
            <a:r>
              <a:rPr lang="ru-RU" sz="3600" dirty="0">
                <a:latin typeface="Comic Sans MS" pitchFamily="66" charset="0"/>
              </a:rPr>
              <a:t> робота, яку </a:t>
            </a:r>
            <a:r>
              <a:rPr lang="ru-RU" sz="3600" dirty="0" err="1">
                <a:latin typeface="Comic Sans MS" pitchFamily="66" charset="0"/>
              </a:rPr>
              <a:t>виконує</a:t>
            </a:r>
            <a:r>
              <a:rPr lang="ru-RU" sz="3600" dirty="0">
                <a:latin typeface="Comic Sans MS" pitchFamily="66" charset="0"/>
              </a:rPr>
              <a:t> сила в 1 Н, </a:t>
            </a:r>
            <a:r>
              <a:rPr lang="ru-RU" sz="3600" dirty="0" err="1">
                <a:latin typeface="Comic Sans MS" pitchFamily="66" charset="0"/>
              </a:rPr>
              <a:t>переміщуючи</a:t>
            </a:r>
            <a:r>
              <a:rPr lang="ru-RU" sz="3600" dirty="0">
                <a:latin typeface="Comic Sans MS" pitchFamily="66" charset="0"/>
              </a:rPr>
              <a:t> </a:t>
            </a:r>
            <a:r>
              <a:rPr lang="ru-RU" sz="3600" dirty="0" err="1">
                <a:latin typeface="Comic Sans MS" pitchFamily="66" charset="0"/>
              </a:rPr>
              <a:t>тіло</a:t>
            </a:r>
            <a:r>
              <a:rPr lang="ru-RU" sz="3600" dirty="0">
                <a:latin typeface="Comic Sans MS" pitchFamily="66" charset="0"/>
              </a:rPr>
              <a:t> на 1 м у </a:t>
            </a:r>
            <a:r>
              <a:rPr lang="ru-RU" sz="3600" dirty="0" err="1">
                <a:latin typeface="Comic Sans MS" pitchFamily="66" charset="0"/>
              </a:rPr>
              <a:t>напрямку</a:t>
            </a:r>
            <a:r>
              <a:rPr lang="ru-RU" sz="3600" dirty="0">
                <a:latin typeface="Comic Sans MS" pitchFamily="66" charset="0"/>
              </a:rPr>
              <a:t> </a:t>
            </a:r>
            <a:r>
              <a:rPr lang="ru-RU" sz="3600" dirty="0" err="1">
                <a:latin typeface="Comic Sans MS" pitchFamily="66" charset="0"/>
              </a:rPr>
              <a:t>дії</a:t>
            </a:r>
            <a:r>
              <a:rPr lang="ru-RU" sz="3600" dirty="0">
                <a:latin typeface="Comic Sans MS" pitchFamily="66" charset="0"/>
              </a:rPr>
              <a:t> </a:t>
            </a:r>
            <a:r>
              <a:rPr lang="ru-RU" sz="3600" dirty="0" err="1">
                <a:latin typeface="Comic Sans MS" pitchFamily="66" charset="0"/>
              </a:rPr>
              <a:t>сили</a:t>
            </a:r>
            <a:r>
              <a:rPr lang="ru-RU" sz="3600" dirty="0">
                <a:latin typeface="Comic Sans MS" pitchFamily="66" charset="0"/>
              </a:rPr>
              <a:t>, </a:t>
            </a:r>
            <a:r>
              <a:rPr lang="ru-RU" sz="3600" dirty="0" err="1">
                <a:latin typeface="Comic Sans MS" pitchFamily="66" charset="0"/>
              </a:rPr>
              <a:t>тобто</a:t>
            </a:r>
            <a:r>
              <a:rPr lang="ru-RU" sz="3600" dirty="0"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r>
              <a:rPr lang="ru-RU" sz="9600" dirty="0"/>
              <a:t>1 Дж = 1 Н • 1 м.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val="78018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Comic Sans MS" pitchFamily="66" charset="0"/>
              </a:rPr>
              <a:t>Потужність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Comic Sans MS" pitchFamily="66" charset="0"/>
              </a:rPr>
              <a:t>Потужність – це фізична величина, яка характеризує швидкість виконання роботи і чисельно дорівнює відношенню роботи до часу, за який вона була виконана.</a:t>
            </a:r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>
                <a:latin typeface="Comic Sans MS" pitchFamily="66" charset="0"/>
              </a:rPr>
              <a:t>                                   </a:t>
            </a:r>
            <a:endParaRPr lang="uk-UA" dirty="0">
              <a:latin typeface="Comic Sans MS" pitchFamily="66" charset="0"/>
            </a:endParaRPr>
          </a:p>
          <a:p>
            <a:pPr marL="0" indent="0">
              <a:buNone/>
            </a:pPr>
            <a:endParaRPr lang="uk-UA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uk-UA" dirty="0">
                <a:latin typeface="Comic Sans MS" pitchFamily="66" charset="0"/>
              </a:rPr>
              <a:t>                                  Одиниця роботи в </a:t>
            </a:r>
            <a:r>
              <a:rPr lang="en-US" dirty="0">
                <a:latin typeface="Comic Sans MS" pitchFamily="66" charset="0"/>
              </a:rPr>
              <a:t>SI – </a:t>
            </a:r>
            <a:endParaRPr lang="uk-UA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uk-UA" dirty="0">
                <a:latin typeface="Comic Sans MS" pitchFamily="66" charset="0"/>
              </a:rPr>
              <a:t>                                           джоуль.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8194"/>
            <a:ext cx="3573338" cy="345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94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Comic Sans MS" pitchFamily="66" charset="0"/>
              </a:rPr>
              <a:t>Механічна енергія</a:t>
            </a:r>
            <a:endParaRPr lang="ru-RU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520" y="1844824"/>
                <a:ext cx="9144000" cy="55172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>
                    <a:latin typeface="Comic Sans MS" pitchFamily="66" charset="0"/>
                  </a:rPr>
                  <a:t>Енергія – фізична величина, що показує, яку роботу може виконувати тіло.</a:t>
                </a:r>
              </a:p>
              <a:p>
                <a:pPr marL="0" indent="0">
                  <a:buNone/>
                </a:pPr>
                <a:r>
                  <a:rPr lang="uk-UA" dirty="0">
                    <a:latin typeface="Comic Sans MS" pitchFamily="66" charset="0"/>
                  </a:rPr>
                  <a:t>Частина механічної енергії, що визначається взаємним розташуванням тіл, які взаємодіють називають </a:t>
                </a:r>
                <a:r>
                  <a:rPr lang="uk-UA" b="1" i="1" dirty="0">
                    <a:latin typeface="Comic Sans MS" pitchFamily="66" charset="0"/>
                  </a:rPr>
                  <a:t>потенціальною.</a:t>
                </a:r>
              </a:p>
              <a:p>
                <a:pPr marL="0" indent="0">
                  <a:buNone/>
                </a:pPr>
                <a:r>
                  <a:rPr lang="uk-UA" dirty="0">
                    <a:latin typeface="Comic Sans MS" pitchFamily="66" charset="0"/>
                  </a:rPr>
                  <a:t>Частина механічної енергії зумовлена рухом тіла називається </a:t>
                </a:r>
                <a:r>
                  <a:rPr lang="uk-UA" b="1" i="1" dirty="0">
                    <a:latin typeface="Comic Sans MS" pitchFamily="66" charset="0"/>
                  </a:rPr>
                  <a:t>кінетичною.</a:t>
                </a:r>
              </a:p>
              <a:p>
                <a:pPr marL="0" indent="0">
                  <a:buNone/>
                </a:pPr>
                <a:r>
                  <a:rPr lang="uk-UA" dirty="0" err="1">
                    <a:latin typeface="Cambria Math" pitchFamily="18" charset="0"/>
                    <a:ea typeface="Cambria Math" pitchFamily="18" charset="0"/>
                  </a:rPr>
                  <a:t>Е</a:t>
                </a:r>
                <a:r>
                  <a:rPr lang="uk-UA" sz="1600" b="1" dirty="0" err="1">
                    <a:latin typeface="Cambria Math" pitchFamily="18" charset="0"/>
                    <a:ea typeface="Cambria Math" pitchFamily="18" charset="0"/>
                  </a:rPr>
                  <a:t>п</a:t>
                </a:r>
                <a:r>
                  <a:rPr lang="uk-UA" sz="1600" b="1" dirty="0">
                    <a:latin typeface="Cambria Math" pitchFamily="18" charset="0"/>
                    <a:ea typeface="Cambria Math" pitchFamily="18" charset="0"/>
                  </a:rPr>
                  <a:t> =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mgh</a:t>
                </a:r>
                <a:r>
                  <a:rPr lang="uk-UA" dirty="0" err="1">
                    <a:latin typeface="Cambria Math" pitchFamily="18" charset="0"/>
                    <a:ea typeface="Cambria Math" pitchFamily="18" charset="0"/>
                  </a:rPr>
                  <a:t>Е</a:t>
                </a:r>
                <a:r>
                  <a:rPr lang="uk-UA" sz="1600" b="1" dirty="0" err="1">
                    <a:latin typeface="Cambria Math" pitchFamily="18" charset="0"/>
                    <a:ea typeface="Cambria Math" pitchFamily="18" charset="0"/>
                  </a:rPr>
                  <a:t>к</a:t>
                </a:r>
                <a:r>
                  <a:rPr lang="uk-UA" sz="1600" dirty="0"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𝑚𝑉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3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20" y="1844824"/>
                <a:ext cx="9144000" cy="5517232"/>
              </a:xfrm>
              <a:blipFill rotWithShape="1">
                <a:blip r:embed="rId2"/>
                <a:stretch>
                  <a:fillRect l="-1733" t="-1436" r="-29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54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36496" cy="1143000"/>
          </a:xfrm>
        </p:spPr>
        <p:txBody>
          <a:bodyPr>
            <a:noAutofit/>
          </a:bodyPr>
          <a:lstStyle/>
          <a:p>
            <a:r>
              <a:rPr lang="uk-UA" sz="6600" dirty="0">
                <a:latin typeface="Comic Sans MS" pitchFamily="66" charset="0"/>
              </a:rPr>
              <a:t>Закон збереження механічної енергії</a:t>
            </a:r>
            <a:endParaRPr lang="ru-RU" sz="66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86868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5200" dirty="0">
                <a:latin typeface="Comic Sans MS" pitchFamily="66" charset="0"/>
              </a:rPr>
              <a:t>У системі тіл, які взаємодіють тільки силами пружності і тяжіння, повна механічна енергія не змінюється</a:t>
            </a:r>
            <a:r>
              <a:rPr lang="uk-UA" sz="5400" dirty="0">
                <a:latin typeface="Comic Sans MS" pitchFamily="66" charset="0"/>
              </a:rPr>
              <a:t>.</a:t>
            </a:r>
            <a:endParaRPr lang="ru-RU" sz="5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199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>
                <a:latin typeface="Comic Sans MS" pitchFamily="66" charset="0"/>
              </a:rPr>
              <a:t>Важіль</a:t>
            </a:r>
            <a:endParaRPr lang="ru-RU" sz="54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>
                <a:latin typeface="Comic Sans MS" pitchFamily="66" charset="0"/>
              </a:rPr>
              <a:t>Важіль – це тверде тіло, яке може обертатися навколо нерухомої осі - </a:t>
            </a:r>
            <a:r>
              <a:rPr lang="uk-UA" dirty="0" err="1">
                <a:latin typeface="Comic Sans MS" pitchFamily="66" charset="0"/>
              </a:rPr>
              <a:t>осі</a:t>
            </a:r>
            <a:r>
              <a:rPr lang="uk-UA" dirty="0">
                <a:latin typeface="Comic Sans MS" pitchFamily="66" charset="0"/>
              </a:rPr>
              <a:t> обертання.</a:t>
            </a:r>
            <a:r>
              <a:rPr lang="ru-RU" dirty="0">
                <a:latin typeface="Comic Sans MS" pitchFamily="66" charset="0"/>
              </a:rPr>
              <a:t> Прикладом </a:t>
            </a:r>
            <a:r>
              <a:rPr lang="ru-RU" dirty="0" err="1">
                <a:latin typeface="Comic Sans MS" pitchFamily="66" charset="0"/>
              </a:rPr>
              <a:t>важелів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можуть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служити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ножиці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плоскогубці</a:t>
            </a:r>
            <a:r>
              <a:rPr lang="ru-RU" dirty="0">
                <a:latin typeface="Comic Sans MS" pitchFamily="66" charset="0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latin typeface="Comic Sans MS" pitchFamily="66" charset="0"/>
              </a:rPr>
              <a:t>Важіль</a:t>
            </a:r>
            <a:r>
              <a:rPr lang="ru-RU" dirty="0">
                <a:latin typeface="Comic Sans MS" pitchFamily="66" charset="0"/>
              </a:rPr>
              <a:t> — перший  </a:t>
            </a:r>
            <a:r>
              <a:rPr lang="ru-RU" dirty="0" err="1">
                <a:latin typeface="Comic Sans MS" pitchFamily="66" charset="0"/>
              </a:rPr>
              <a:t>найпростіший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механізм</a:t>
            </a:r>
            <a:r>
              <a:rPr lang="ru-RU" dirty="0">
                <a:latin typeface="Comic Sans MS" pitchFamily="66" charset="0"/>
              </a:rPr>
              <a:t>,  </a:t>
            </a:r>
            <a:r>
              <a:rPr lang="ru-RU" dirty="0" err="1">
                <a:latin typeface="Comic Sans MS" pitchFamily="66" charset="0"/>
              </a:rPr>
              <a:t>яким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людина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користувалася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протягом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десятків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тисяч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років</a:t>
            </a:r>
            <a:r>
              <a:rPr lang="ru-RU" dirty="0">
                <a:latin typeface="Comic Sans MS" pitchFamily="66" charset="0"/>
              </a:rPr>
              <a:t>.  </a:t>
            </a:r>
            <a:r>
              <a:rPr lang="ru-RU" dirty="0" err="1">
                <a:latin typeface="Comic Sans MS" pitchFamily="66" charset="0"/>
              </a:rPr>
              <a:t>Зображення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важеля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можна</a:t>
            </a:r>
            <a:r>
              <a:rPr lang="ru-RU" dirty="0">
                <a:latin typeface="Comic Sans MS" pitchFamily="66" charset="0"/>
              </a:rPr>
              <a:t>  </a:t>
            </a:r>
            <a:r>
              <a:rPr lang="ru-RU" dirty="0" err="1">
                <a:latin typeface="Comic Sans MS" pitchFamily="66" charset="0"/>
              </a:rPr>
              <a:t>знайти</a:t>
            </a:r>
            <a:r>
              <a:rPr lang="ru-RU" dirty="0">
                <a:latin typeface="Comic Sans MS" pitchFamily="66" charset="0"/>
              </a:rPr>
              <a:t>  в </a:t>
            </a:r>
            <a:r>
              <a:rPr lang="ru-RU" dirty="0" err="1">
                <a:latin typeface="Comic Sans MS" pitchFamily="66" charset="0"/>
              </a:rPr>
              <a:t>стародавніх</a:t>
            </a:r>
            <a:r>
              <a:rPr lang="ru-RU" dirty="0">
                <a:latin typeface="Comic Sans MS" pitchFamily="66" charset="0"/>
              </a:rPr>
              <a:t> книгах, на </a:t>
            </a:r>
            <a:r>
              <a:rPr lang="ru-RU" dirty="0" err="1">
                <a:latin typeface="Comic Sans MS" pitchFamily="66" charset="0"/>
              </a:rPr>
              <a:t>стінах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храмів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папірусах</a:t>
            </a:r>
            <a:r>
              <a:rPr lang="ru-RU" dirty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Comic Sans MS" pitchFamily="66" charset="0"/>
              </a:rPr>
              <a:t>Важіль</a:t>
            </a:r>
            <a:r>
              <a:rPr lang="ru-RU" dirty="0">
                <a:latin typeface="Comic Sans MS" pitchFamily="66" charset="0"/>
              </a:rPr>
              <a:t> —</a:t>
            </a:r>
            <a:r>
              <a:rPr lang="ru-RU" dirty="0" err="1">
                <a:latin typeface="Comic Sans MS" pitchFamily="66" charset="0"/>
              </a:rPr>
              <a:t>це</a:t>
            </a:r>
            <a:r>
              <a:rPr lang="ru-RU" dirty="0">
                <a:latin typeface="Comic Sans MS" pitchFamily="66" charset="0"/>
              </a:rPr>
              <a:t> не </a:t>
            </a:r>
            <a:r>
              <a:rPr lang="ru-RU" dirty="0" err="1">
                <a:latin typeface="Comic Sans MS" pitchFamily="66" charset="0"/>
              </a:rPr>
              <a:t>обов’язково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довгий</a:t>
            </a:r>
            <a:r>
              <a:rPr lang="ru-RU" dirty="0">
                <a:latin typeface="Comic Sans MS" pitchFamily="66" charset="0"/>
              </a:rPr>
              <a:t> і тонкий предмет. </a:t>
            </a:r>
            <a:r>
              <a:rPr lang="ru-RU" dirty="0" err="1">
                <a:latin typeface="Comic Sans MS" pitchFamily="66" charset="0"/>
              </a:rPr>
              <a:t>Наприклад</a:t>
            </a:r>
            <a:r>
              <a:rPr lang="ru-RU" dirty="0">
                <a:latin typeface="Comic Sans MS" pitchFamily="66" charset="0"/>
              </a:rPr>
              <a:t>, колесо —</a:t>
            </a:r>
            <a:r>
              <a:rPr lang="ru-RU" dirty="0" err="1">
                <a:latin typeface="Comic Sans MS" pitchFamily="66" charset="0"/>
              </a:rPr>
              <a:t>теж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важіль</a:t>
            </a:r>
            <a:r>
              <a:rPr lang="ru-RU" dirty="0">
                <a:latin typeface="Comic Sans MS" pitchFamily="66" charset="0"/>
              </a:rPr>
              <a:t>, тому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це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тверде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тіло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обертається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навколо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осі</a:t>
            </a:r>
            <a:r>
              <a:rPr lang="ru-RU" dirty="0">
                <a:latin typeface="Comic Sans MS" pitchFamily="66" charset="0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effectLst/>
                <a:latin typeface="Comic Sans MS" pitchFamily="66" charset="0"/>
              </a:rPr>
              <a:t>Введемо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ще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>
                <a:effectLst/>
                <a:latin typeface="Comic Sans MS" pitchFamily="66" charset="0"/>
              </a:rPr>
              <a:t>два </a:t>
            </a:r>
            <a:r>
              <a:rPr lang="ru-RU" dirty="0" err="1">
                <a:effectLst/>
                <a:latin typeface="Comic Sans MS" pitchFamily="66" charset="0"/>
              </a:rPr>
              <a:t>визначення</a:t>
            </a:r>
            <a:r>
              <a:rPr lang="ru-RU" dirty="0">
                <a:latin typeface="Comic Sans MS" pitchFamily="66" charset="0"/>
              </a:rPr>
              <a:t>: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r>
              <a:rPr lang="ru-RU" dirty="0" err="1">
                <a:effectLst/>
                <a:latin typeface="Comic Sans MS" pitchFamily="66" charset="0"/>
              </a:rPr>
              <a:t>Лінією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дії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сили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назвемо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пряму</a:t>
            </a:r>
            <a:r>
              <a:rPr lang="ru-RU" dirty="0">
                <a:effectLst/>
                <a:latin typeface="Comic Sans MS" pitchFamily="66" charset="0"/>
              </a:rPr>
              <a:t>, </a:t>
            </a:r>
            <a:r>
              <a:rPr lang="ru-RU" dirty="0" err="1">
                <a:effectLst/>
                <a:latin typeface="Comic Sans MS" pitchFamily="66" charset="0"/>
              </a:rPr>
              <a:t>що</a:t>
            </a:r>
            <a:r>
              <a:rPr lang="ru-RU" dirty="0">
                <a:effectLst/>
                <a:latin typeface="Comic Sans MS" pitchFamily="66" charset="0"/>
              </a:rPr>
              <a:t> проходить </a:t>
            </a:r>
          </a:p>
          <a:p>
            <a:pPr marL="0" indent="0">
              <a:buNone/>
            </a:pPr>
            <a:r>
              <a:rPr lang="ru-RU" dirty="0">
                <a:effectLst/>
                <a:latin typeface="Comic Sans MS" pitchFamily="66" charset="0"/>
              </a:rPr>
              <a:t>через вектор </a:t>
            </a:r>
            <a:r>
              <a:rPr lang="ru-RU" dirty="0" err="1">
                <a:effectLst/>
                <a:latin typeface="Comic Sans MS" pitchFamily="66" charset="0"/>
              </a:rPr>
              <a:t>сили</a:t>
            </a:r>
            <a:r>
              <a:rPr lang="ru-RU" dirty="0">
                <a:effectLst/>
                <a:latin typeface="Comic Sans MS" pitchFamily="66" charset="0"/>
              </a:rPr>
              <a:t>. </a:t>
            </a:r>
            <a:r>
              <a:rPr lang="ru-RU" dirty="0" err="1">
                <a:effectLst/>
                <a:latin typeface="Comic Sans MS" pitchFamily="66" charset="0"/>
              </a:rPr>
              <a:t>Найкоротшу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відстань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від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осі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важеля</a:t>
            </a:r>
            <a:r>
              <a:rPr lang="ru-RU" dirty="0">
                <a:effectLst/>
                <a:latin typeface="Comic Sans MS" pitchFamily="66" charset="0"/>
              </a:rPr>
              <a:t> до </a:t>
            </a:r>
            <a:r>
              <a:rPr lang="ru-RU" dirty="0" err="1">
                <a:effectLst/>
                <a:latin typeface="Comic Sans MS" pitchFamily="66" charset="0"/>
              </a:rPr>
              <a:t>лінії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дії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сили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назвемо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плечем</a:t>
            </a:r>
            <a:r>
              <a:rPr lang="ru-RU" dirty="0">
                <a:effectLst/>
                <a:latin typeface="Comic Sans MS" pitchFamily="66" charset="0"/>
              </a:rPr>
              <a:t> </a:t>
            </a:r>
            <a:r>
              <a:rPr lang="ru-RU" dirty="0" err="1">
                <a:effectLst/>
                <a:latin typeface="Comic Sans MS" pitchFamily="66" charset="0"/>
              </a:rPr>
              <a:t>сили</a:t>
            </a:r>
            <a:r>
              <a:rPr lang="ru-RU" dirty="0">
                <a:latin typeface="Comic Sans MS" pitchFamily="66" charset="0"/>
              </a:rPr>
              <a:t>.</a:t>
            </a:r>
            <a:endParaRPr lang="ru-RU" dirty="0"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639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947"/>
            <a:ext cx="9144000" cy="4868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i="1" dirty="0" err="1">
                <a:latin typeface="Comic Sans MS" pitchFamily="66" charset="0"/>
              </a:rPr>
              <a:t>Важіль</a:t>
            </a:r>
            <a:r>
              <a:rPr lang="ru-RU" sz="3000" dirty="0">
                <a:latin typeface="Comic Sans MS" pitchFamily="66" charset="0"/>
              </a:rPr>
              <a:t> —</a:t>
            </a:r>
            <a:r>
              <a:rPr lang="ru-RU" sz="3000" dirty="0" err="1">
                <a:latin typeface="Comic Sans MS" pitchFamily="66" charset="0"/>
              </a:rPr>
              <a:t>це</a:t>
            </a:r>
            <a:r>
              <a:rPr lang="ru-RU" sz="3000" dirty="0">
                <a:latin typeface="Comic Sans MS" pitchFamily="66" charset="0"/>
              </a:rPr>
              <a:t> не </a:t>
            </a:r>
            <a:r>
              <a:rPr lang="ru-RU" sz="3000" dirty="0" err="1">
                <a:latin typeface="Comic Sans MS" pitchFamily="66" charset="0"/>
              </a:rPr>
              <a:t>обов’язково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довгий</a:t>
            </a:r>
            <a:r>
              <a:rPr lang="ru-RU" sz="3000" dirty="0">
                <a:latin typeface="Comic Sans MS" pitchFamily="66" charset="0"/>
              </a:rPr>
              <a:t> і тонкий предмет. </a:t>
            </a:r>
            <a:r>
              <a:rPr lang="ru-RU" sz="3000" dirty="0" err="1">
                <a:latin typeface="Comic Sans MS" pitchFamily="66" charset="0"/>
              </a:rPr>
              <a:t>Наприклад</a:t>
            </a:r>
            <a:r>
              <a:rPr lang="ru-RU" sz="3000" dirty="0">
                <a:latin typeface="Comic Sans MS" pitchFamily="66" charset="0"/>
              </a:rPr>
              <a:t>, колесо —</a:t>
            </a:r>
            <a:r>
              <a:rPr lang="ru-RU" sz="3000" dirty="0" err="1">
                <a:latin typeface="Comic Sans MS" pitchFamily="66" charset="0"/>
              </a:rPr>
              <a:t>теж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важіль</a:t>
            </a:r>
            <a:r>
              <a:rPr lang="ru-RU" sz="3000" dirty="0">
                <a:latin typeface="Comic Sans MS" pitchFamily="66" charset="0"/>
              </a:rPr>
              <a:t>, тому </a:t>
            </a:r>
            <a:r>
              <a:rPr lang="ru-RU" sz="3000" dirty="0" err="1">
                <a:latin typeface="Comic Sans MS" pitchFamily="66" charset="0"/>
              </a:rPr>
              <a:t>що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це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тверде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тіло</a:t>
            </a:r>
            <a:r>
              <a:rPr lang="ru-RU" sz="3000" dirty="0">
                <a:latin typeface="Comic Sans MS" pitchFamily="66" charset="0"/>
              </a:rPr>
              <a:t>, </a:t>
            </a:r>
            <a:r>
              <a:rPr lang="ru-RU" sz="3000" dirty="0" err="1">
                <a:latin typeface="Comic Sans MS" pitchFamily="66" charset="0"/>
              </a:rPr>
              <a:t>що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обертається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навколо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осі</a:t>
            </a:r>
            <a:r>
              <a:rPr lang="ru-RU" sz="3000" dirty="0">
                <a:latin typeface="Comic Sans MS" pitchFamily="66" charset="0"/>
              </a:rPr>
              <a:t>. </a:t>
            </a:r>
          </a:p>
          <a:p>
            <a:pPr marL="0" indent="0">
              <a:buNone/>
            </a:pPr>
            <a:r>
              <a:rPr lang="ru-RU" sz="3000" dirty="0" err="1">
                <a:latin typeface="Comic Sans MS" pitchFamily="66" charset="0"/>
              </a:rPr>
              <a:t>Введемо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ще</a:t>
            </a:r>
            <a:r>
              <a:rPr lang="ru-RU" sz="3000" dirty="0">
                <a:latin typeface="Comic Sans MS" pitchFamily="66" charset="0"/>
              </a:rPr>
              <a:t> два </a:t>
            </a:r>
            <a:r>
              <a:rPr lang="ru-RU" sz="3000" dirty="0" err="1">
                <a:latin typeface="Comic Sans MS" pitchFamily="66" charset="0"/>
              </a:rPr>
              <a:t>визначення</a:t>
            </a:r>
            <a:r>
              <a:rPr lang="ru-RU" sz="3000" dirty="0">
                <a:latin typeface="Comic Sans MS" pitchFamily="66" charset="0"/>
              </a:rPr>
              <a:t>: </a:t>
            </a:r>
          </a:p>
          <a:p>
            <a:pPr marL="0" indent="0">
              <a:buNone/>
            </a:pPr>
            <a:r>
              <a:rPr lang="ru-RU" sz="3000" b="1" i="1" dirty="0" err="1">
                <a:latin typeface="Comic Sans MS" pitchFamily="66" charset="0"/>
              </a:rPr>
              <a:t>Лінією</a:t>
            </a:r>
            <a:r>
              <a:rPr lang="ru-RU" sz="3000" b="1" i="1" dirty="0">
                <a:latin typeface="Comic Sans MS" pitchFamily="66" charset="0"/>
              </a:rPr>
              <a:t> </a:t>
            </a:r>
            <a:r>
              <a:rPr lang="ru-RU" sz="3000" b="1" i="1" dirty="0" err="1">
                <a:latin typeface="Comic Sans MS" pitchFamily="66" charset="0"/>
              </a:rPr>
              <a:t>дії</a:t>
            </a:r>
            <a:r>
              <a:rPr lang="ru-RU" sz="3000" b="1" i="1" dirty="0">
                <a:latin typeface="Comic Sans MS" pitchFamily="66" charset="0"/>
              </a:rPr>
              <a:t> </a:t>
            </a:r>
            <a:r>
              <a:rPr lang="ru-RU" sz="3000" b="1" i="1" dirty="0" err="1">
                <a:latin typeface="Comic Sans MS" pitchFamily="66" charset="0"/>
              </a:rPr>
              <a:t>сили</a:t>
            </a:r>
            <a:r>
              <a:rPr lang="ru-RU" sz="3000" b="1" i="1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назвемо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пряму</a:t>
            </a:r>
            <a:r>
              <a:rPr lang="ru-RU" sz="3000" dirty="0">
                <a:latin typeface="Comic Sans MS" pitchFamily="66" charset="0"/>
              </a:rPr>
              <a:t>, </a:t>
            </a:r>
            <a:r>
              <a:rPr lang="ru-RU" sz="3000" dirty="0" err="1">
                <a:latin typeface="Comic Sans MS" pitchFamily="66" charset="0"/>
              </a:rPr>
              <a:t>що</a:t>
            </a:r>
            <a:r>
              <a:rPr lang="ru-RU" sz="3000" dirty="0">
                <a:latin typeface="Comic Sans MS" pitchFamily="66" charset="0"/>
              </a:rPr>
              <a:t> проходить </a:t>
            </a:r>
          </a:p>
          <a:p>
            <a:pPr marL="0" indent="0">
              <a:buNone/>
            </a:pPr>
            <a:r>
              <a:rPr lang="ru-RU" sz="3000" dirty="0">
                <a:latin typeface="Comic Sans MS" pitchFamily="66" charset="0"/>
              </a:rPr>
              <a:t>через вектор </a:t>
            </a:r>
            <a:r>
              <a:rPr lang="ru-RU" sz="3000" dirty="0" err="1">
                <a:latin typeface="Comic Sans MS" pitchFamily="66" charset="0"/>
              </a:rPr>
              <a:t>сили</a:t>
            </a:r>
            <a:r>
              <a:rPr lang="ru-RU" sz="3000" dirty="0">
                <a:latin typeface="Comic Sans MS" pitchFamily="66" charset="0"/>
              </a:rPr>
              <a:t>. </a:t>
            </a:r>
            <a:r>
              <a:rPr lang="ru-RU" sz="3000" dirty="0" err="1">
                <a:latin typeface="Comic Sans MS" pitchFamily="66" charset="0"/>
              </a:rPr>
              <a:t>Найкоротшу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відстань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від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осі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важеля</a:t>
            </a:r>
            <a:r>
              <a:rPr lang="ru-RU" sz="3000" dirty="0">
                <a:latin typeface="Comic Sans MS" pitchFamily="66" charset="0"/>
              </a:rPr>
              <a:t> до </a:t>
            </a:r>
            <a:r>
              <a:rPr lang="ru-RU" sz="3000" dirty="0" err="1">
                <a:latin typeface="Comic Sans MS" pitchFamily="66" charset="0"/>
              </a:rPr>
              <a:t>лінії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дії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сили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dirty="0" err="1">
                <a:latin typeface="Comic Sans MS" pitchFamily="66" charset="0"/>
              </a:rPr>
              <a:t>назвемо</a:t>
            </a:r>
            <a:r>
              <a:rPr lang="ru-RU" sz="3000" dirty="0">
                <a:latin typeface="Comic Sans MS" pitchFamily="66" charset="0"/>
              </a:rPr>
              <a:t> </a:t>
            </a:r>
            <a:r>
              <a:rPr lang="ru-RU" sz="3000" b="1" i="1" dirty="0" err="1">
                <a:latin typeface="Comic Sans MS" pitchFamily="66" charset="0"/>
              </a:rPr>
              <a:t>плечем</a:t>
            </a:r>
            <a:r>
              <a:rPr lang="ru-RU" sz="3000" b="1" i="1" dirty="0">
                <a:latin typeface="Comic Sans MS" pitchFamily="66" charset="0"/>
              </a:rPr>
              <a:t> </a:t>
            </a:r>
            <a:r>
              <a:rPr lang="ru-RU" sz="3000" b="1" i="1" dirty="0" err="1">
                <a:latin typeface="Comic Sans MS" pitchFamily="66" charset="0"/>
              </a:rPr>
              <a:t>сили</a:t>
            </a:r>
            <a:r>
              <a:rPr lang="ru-RU" sz="3000" b="1" i="1" dirty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ru-RU" sz="3000" dirty="0">
              <a:latin typeface="Comic Sans MS" pitchFamily="66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8" y="3835559"/>
            <a:ext cx="4538202" cy="3022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57672"/>
            <a:ext cx="44577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77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Comic Sans MS" pitchFamily="66" charset="0"/>
              </a:rPr>
              <a:t>Умова рівноваги важеля, або правило важеля</a:t>
            </a:r>
            <a:endParaRPr lang="ru-RU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-29117" y="1700808"/>
                <a:ext cx="6275040" cy="506915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400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F</m:t>
                          </m:r>
                          <m:r>
                            <a:rPr lang="en-US" sz="4400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400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F</m:t>
                          </m:r>
                          <m:r>
                            <a:rPr lang="en-US" sz="4400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4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/>
                            </a:rPr>
                            <m:t>d</m:t>
                          </m:r>
                          <m:r>
                            <a:rPr lang="en-US" sz="44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/>
                            </a:rPr>
                            <m:t>d</m:t>
                          </m:r>
                          <m:r>
                            <a:rPr lang="en-US" sz="4400" b="0" i="0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4400" dirty="0"/>
              </a:p>
              <a:p>
                <a:pPr marL="0" indent="0">
                  <a:buNone/>
                </a:pPr>
                <a:endParaRPr lang="uk-UA" sz="3900" dirty="0">
                  <a:latin typeface="Comic Sans MS" pitchFamily="66" charset="0"/>
                </a:endParaRPr>
              </a:p>
              <a:p>
                <a:pPr marL="0" indent="0">
                  <a:buNone/>
                </a:pPr>
                <a:r>
                  <a:rPr lang="uk-UA" sz="3900" dirty="0">
                    <a:latin typeface="Comic Sans MS" pitchFamily="66" charset="0"/>
                  </a:rPr>
                  <a:t>Правило важеля встановив давньогрецький учений Архімед. За легендою, саме йому належать слова: «Дайте мені точку опори </a:t>
                </a:r>
                <a:r>
                  <a:rPr lang="uk-UA" sz="3900" b="1" dirty="0">
                    <a:latin typeface="Comic Sans MS" pitchFamily="66" charset="0"/>
                  </a:rPr>
                  <a:t>-</a:t>
                </a:r>
                <a:r>
                  <a:rPr lang="uk-UA" sz="3900" dirty="0">
                    <a:latin typeface="Comic Sans MS" pitchFamily="66" charset="0"/>
                  </a:rPr>
                  <a:t> і я переверну Землю»</a:t>
                </a:r>
                <a:endParaRPr lang="ru-RU" sz="39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9117" y="1700808"/>
                <a:ext cx="6275040" cy="5069159"/>
              </a:xfrm>
              <a:blipFill rotWithShape="1">
                <a:blip r:embed="rId2"/>
                <a:stretch>
                  <a:fillRect l="-2913" r="-3981" b="-22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958" y="1556792"/>
            <a:ext cx="2897042" cy="4272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044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689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Тема Office</vt:lpstr>
      <vt:lpstr>робота та енергія</vt:lpstr>
      <vt:lpstr>Механічна робота</vt:lpstr>
      <vt:lpstr>Одиниця роботи</vt:lpstr>
      <vt:lpstr>Потужність</vt:lpstr>
      <vt:lpstr>Механічна енергія</vt:lpstr>
      <vt:lpstr>Закон збереження механічної енергії</vt:lpstr>
      <vt:lpstr>Важіль</vt:lpstr>
      <vt:lpstr>Презентация PowerPoint</vt:lpstr>
      <vt:lpstr>Умова рівноваги важеля, або правило важеля</vt:lpstr>
      <vt:lpstr>Коефіцієнт корисної дії (ККД) механізму</vt:lpstr>
      <vt:lpstr>Золоте правило механіки</vt:lpstr>
      <vt:lpstr>Цікаві факти про енергію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Механічна робота та енергія</dc:title>
  <dc:creator>User</dc:creator>
  <cp:lastModifiedBy>владислав яциняк</cp:lastModifiedBy>
  <cp:revision>15</cp:revision>
  <dcterms:created xsi:type="dcterms:W3CDTF">2016-05-23T17:03:42Z</dcterms:created>
  <dcterms:modified xsi:type="dcterms:W3CDTF">2020-05-26T08:33:27Z</dcterms:modified>
</cp:coreProperties>
</file>