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1" r:id="rId3"/>
    <p:sldId id="262" r:id="rId4"/>
    <p:sldId id="263" r:id="rId5"/>
    <p:sldId id="264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6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99FF66"/>
    <a:srgbClr val="006600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293FE4-E7C5-4577-9DBA-30DA8CE6D376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EC27AD-45AF-45A6-B2AB-2FDE317C9C6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heel spokes="8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1500174"/>
            <a:ext cx="7858180" cy="1571636"/>
          </a:xfrm>
        </p:spPr>
        <p:txBody>
          <a:bodyPr>
            <a:noAutofit/>
          </a:bodyPr>
          <a:lstStyle/>
          <a:p>
            <a:pPr algn="ctr"/>
            <a:r>
              <a:rPr lang="uk-UA" sz="4800" b="1" dirty="0" smtClean="0">
                <a:solidFill>
                  <a:schemeClr val="tx1"/>
                </a:solidFill>
                <a:latin typeface="Monotype Corsiva" pitchFamily="66" charset="0"/>
              </a:rPr>
              <a:t>Фізика </a:t>
            </a:r>
            <a:r>
              <a:rPr lang="uk-UA" sz="4800" b="1" dirty="0" smtClean="0">
                <a:solidFill>
                  <a:schemeClr val="tx1"/>
                </a:solidFill>
                <a:latin typeface="Monotype Corsiva" pitchFamily="66" charset="0"/>
              </a:rPr>
              <a:t>і науково-технічний прогрес. </a:t>
            </a:r>
            <a:endParaRPr lang="ru-RU" sz="4800" b="1" dirty="0">
              <a:solidFill>
                <a:schemeClr val="tx1"/>
              </a:solidFill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43702" y="5429264"/>
            <a:ext cx="22145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chemeClr val="bg1"/>
                </a:solidFill>
              </a:rPr>
              <a:t>Рудик М</a:t>
            </a:r>
          </a:p>
          <a:p>
            <a:r>
              <a:rPr lang="uk-UA" sz="2800" b="1" dirty="0" smtClean="0">
                <a:solidFill>
                  <a:schemeClr val="bg1"/>
                </a:solidFill>
              </a:rPr>
              <a:t>9-Б клас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0" dirty="0" err="1" smtClean="0">
                <a:solidFill>
                  <a:schemeClr val="bg1"/>
                </a:solidFill>
                <a:latin typeface="Arial Black" pitchFamily="34" charset="0"/>
              </a:rPr>
              <a:t>Юрій</a:t>
            </a:r>
            <a:r>
              <a:rPr lang="ru-RU" b="0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b="0" dirty="0" err="1" smtClean="0">
                <a:solidFill>
                  <a:schemeClr val="bg1"/>
                </a:solidFill>
                <a:latin typeface="Arial Black" pitchFamily="34" charset="0"/>
              </a:rPr>
              <a:t>Олексійович</a:t>
            </a:r>
            <a:r>
              <a:rPr lang="ru-RU" b="0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ru-RU" b="0" dirty="0" err="1" smtClean="0">
                <a:solidFill>
                  <a:schemeClr val="bg1"/>
                </a:solidFill>
                <a:latin typeface="Arial Black" pitchFamily="34" charset="0"/>
              </a:rPr>
              <a:t>Гагарін</a:t>
            </a:r>
            <a:r>
              <a:rPr lang="ru-RU" b="0" dirty="0" smtClean="0">
                <a:solidFill>
                  <a:schemeClr val="bg1"/>
                </a:solidFill>
                <a:latin typeface="Arial Black" pitchFamily="34" charset="0"/>
              </a:rPr>
              <a:t/>
            </a:r>
            <a:br>
              <a:rPr lang="ru-RU" b="0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ru-RU" sz="3600" b="0" dirty="0" smtClean="0">
                <a:solidFill>
                  <a:schemeClr val="bg1"/>
                </a:solidFill>
                <a:latin typeface="Arial Black" pitchFamily="34" charset="0"/>
              </a:rPr>
              <a:t>(1934 -1968)</a:t>
            </a: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8" name="Содержимое 2"/>
          <p:cNvSpPr>
            <a:spLocks noGrp="1"/>
          </p:cNvSpPr>
          <p:nvPr>
            <p:ph idx="1"/>
          </p:nvPr>
        </p:nvSpPr>
        <p:spPr>
          <a:xfrm>
            <a:off x="3786182" y="1600200"/>
            <a:ext cx="5357818" cy="4525963"/>
          </a:xfrm>
        </p:spPr>
        <p:txBody>
          <a:bodyPr>
            <a:normAutofit lnSpcReduction="10000"/>
          </a:bodyPr>
          <a:lstStyle/>
          <a:p>
            <a:r>
              <a:rPr lang="ru-RU" sz="2800" b="1" dirty="0" smtClean="0">
                <a:latin typeface="Cambria" pitchFamily="18" charset="0"/>
              </a:rPr>
              <a:t>Старт корабля  «Восток»</a:t>
            </a:r>
          </a:p>
          <a:p>
            <a:pPr>
              <a:buNone/>
            </a:pPr>
            <a:r>
              <a:rPr lang="ru-RU" sz="2800" b="1" dirty="0" smtClean="0">
                <a:latin typeface="Cambria" pitchFamily="18" charset="0"/>
              </a:rPr>
              <a:t>     </a:t>
            </a:r>
            <a:r>
              <a:rPr lang="ru-RU" sz="2800" b="1" dirty="0" err="1" smtClean="0">
                <a:latin typeface="Cambria" pitchFamily="18" charset="0"/>
              </a:rPr>
              <a:t>відбувся</a:t>
            </a:r>
            <a:r>
              <a:rPr lang="ru-RU" sz="2800" b="1" dirty="0" smtClean="0">
                <a:latin typeface="Cambria" pitchFamily="18" charset="0"/>
              </a:rPr>
              <a:t>  12 </a:t>
            </a:r>
            <a:r>
              <a:rPr lang="ru-RU" sz="2800" b="1" dirty="0" err="1" smtClean="0">
                <a:latin typeface="Cambria" pitchFamily="18" charset="0"/>
              </a:rPr>
              <a:t>квітня</a:t>
            </a:r>
            <a:r>
              <a:rPr lang="ru-RU" sz="2800" b="1" dirty="0" smtClean="0">
                <a:latin typeface="Cambria" pitchFamily="18" charset="0"/>
              </a:rPr>
              <a:t> 1961  року о 9:07 за </a:t>
            </a:r>
            <a:r>
              <a:rPr lang="ru-RU" sz="2800" b="1" dirty="0" err="1" smtClean="0">
                <a:latin typeface="Cambria" pitchFamily="18" charset="0"/>
              </a:rPr>
              <a:t>московським</a:t>
            </a:r>
            <a:r>
              <a:rPr lang="ru-RU" sz="2800" b="1" dirty="0" smtClean="0">
                <a:latin typeface="Cambria" pitchFamily="18" charset="0"/>
              </a:rPr>
              <a:t> часом </a:t>
            </a:r>
            <a:r>
              <a:rPr lang="ru-RU" sz="2800" b="1" dirty="0" err="1" smtClean="0">
                <a:latin typeface="Cambria" pitchFamily="18" charset="0"/>
              </a:rPr>
              <a:t>з</a:t>
            </a:r>
            <a:r>
              <a:rPr lang="ru-RU" sz="2800" b="1" dirty="0" smtClean="0">
                <a:latin typeface="Cambria" pitchFamily="18" charset="0"/>
              </a:rPr>
              <a:t> космодрому Байконур. </a:t>
            </a:r>
          </a:p>
          <a:p>
            <a:r>
              <a:rPr lang="ru-RU" sz="2800" b="1" dirty="0" err="1" smtClean="0">
                <a:latin typeface="Cambria" pitchFamily="18" charset="0"/>
              </a:rPr>
              <a:t>Виконавши</a:t>
            </a:r>
            <a:r>
              <a:rPr lang="ru-RU" sz="2800" b="1" dirty="0" smtClean="0">
                <a:latin typeface="Cambria" pitchFamily="18" charset="0"/>
              </a:rPr>
              <a:t> один </a:t>
            </a:r>
            <a:r>
              <a:rPr lang="ru-RU" sz="2800" b="1" dirty="0" err="1" smtClean="0">
                <a:latin typeface="Cambria" pitchFamily="18" charset="0"/>
              </a:rPr>
              <a:t>оберт</a:t>
            </a:r>
            <a:r>
              <a:rPr lang="ru-RU" sz="2800" b="1" dirty="0" smtClean="0">
                <a:latin typeface="Cambria" pitchFamily="18" charset="0"/>
              </a:rPr>
              <a:t> </a:t>
            </a:r>
            <a:r>
              <a:rPr lang="ru-RU" sz="2800" b="1" dirty="0" err="1" smtClean="0">
                <a:latin typeface="Cambria" pitchFamily="18" charset="0"/>
              </a:rPr>
              <a:t>навколо</a:t>
            </a:r>
            <a:r>
              <a:rPr lang="ru-RU" sz="2800" b="1" dirty="0" smtClean="0">
                <a:latin typeface="Cambria" pitchFamily="18" charset="0"/>
              </a:rPr>
              <a:t>  </a:t>
            </a:r>
            <a:r>
              <a:rPr lang="ru-RU" sz="2800" b="1" dirty="0" err="1" smtClean="0">
                <a:latin typeface="Cambria" pitchFamily="18" charset="0"/>
              </a:rPr>
              <a:t>Землі</a:t>
            </a:r>
            <a:r>
              <a:rPr lang="ru-RU" sz="2800" b="1" dirty="0" smtClean="0">
                <a:latin typeface="Cambria" pitchFamily="18" charset="0"/>
              </a:rPr>
              <a:t> о 10:25:34 на 108 </a:t>
            </a:r>
            <a:r>
              <a:rPr lang="ru-RU" sz="2800" b="1" dirty="0" err="1" smtClean="0">
                <a:latin typeface="Cambria" pitchFamily="18" charset="0"/>
              </a:rPr>
              <a:t>хвилині</a:t>
            </a:r>
            <a:r>
              <a:rPr lang="ru-RU" sz="2800" b="1" dirty="0" smtClean="0">
                <a:latin typeface="Cambria" pitchFamily="18" charset="0"/>
              </a:rPr>
              <a:t>, </a:t>
            </a:r>
            <a:r>
              <a:rPr lang="ru-RU" sz="2800" b="1" dirty="0" err="1" smtClean="0">
                <a:latin typeface="Cambria" pitchFamily="18" charset="0"/>
              </a:rPr>
              <a:t>плановий</a:t>
            </a:r>
            <a:r>
              <a:rPr lang="ru-RU" sz="2800" b="1" dirty="0" smtClean="0">
                <a:latin typeface="Cambria" pitchFamily="18" charset="0"/>
              </a:rPr>
              <a:t> </a:t>
            </a:r>
            <a:r>
              <a:rPr lang="ru-RU" sz="2800" b="1" dirty="0" err="1" smtClean="0">
                <a:latin typeface="Cambria" pitchFamily="18" charset="0"/>
              </a:rPr>
              <a:t>політ</a:t>
            </a:r>
            <a:r>
              <a:rPr lang="ru-RU" sz="2800" b="1" dirty="0" smtClean="0">
                <a:latin typeface="Cambria" pitchFamily="18" charset="0"/>
              </a:rPr>
              <a:t> </a:t>
            </a:r>
            <a:r>
              <a:rPr lang="ru-RU" sz="2800" b="1" dirty="0" err="1" smtClean="0">
                <a:latin typeface="Cambria" pitchFamily="18" charset="0"/>
              </a:rPr>
              <a:t>завершився</a:t>
            </a:r>
            <a:r>
              <a:rPr lang="ru-RU" sz="2800" b="1" dirty="0" smtClean="0">
                <a:latin typeface="Cambria" pitchFamily="18" charset="0"/>
              </a:rPr>
              <a:t> — </a:t>
            </a:r>
            <a:r>
              <a:rPr lang="ru-RU" sz="2800" b="1" dirty="0" err="1" smtClean="0">
                <a:latin typeface="Cambria" pitchFamily="18" charset="0"/>
              </a:rPr>
              <a:t>увімкнулась</a:t>
            </a:r>
            <a:r>
              <a:rPr lang="ru-RU" sz="2800" b="1" dirty="0" smtClean="0">
                <a:latin typeface="Cambria" pitchFamily="18" charset="0"/>
              </a:rPr>
              <a:t> </a:t>
            </a:r>
            <a:r>
              <a:rPr lang="ru-RU" sz="2800" b="1" dirty="0" err="1" smtClean="0">
                <a:latin typeface="Cambria" pitchFamily="18" charset="0"/>
              </a:rPr>
              <a:t>гальмівна</a:t>
            </a:r>
            <a:r>
              <a:rPr lang="ru-RU" sz="2800" b="1" dirty="0" smtClean="0">
                <a:latin typeface="Cambria" pitchFamily="18" charset="0"/>
              </a:rPr>
              <a:t> система. </a:t>
            </a:r>
            <a:endParaRPr lang="ru-RU" sz="2800" b="1" dirty="0">
              <a:latin typeface="Cambria" pitchFamily="18" charset="0"/>
            </a:endParaRPr>
          </a:p>
        </p:txBody>
      </p:sp>
      <p:pic>
        <p:nvPicPr>
          <p:cNvPr id="9" name="Picture 2" descr="D:\РАЗНЫЕ КАРТИНКИ\открытки\день космонавтики\270562-8e6e3891f143f28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285720" y="1571612"/>
            <a:ext cx="3500438" cy="4935538"/>
          </a:xfrm>
          <a:prstGeom prst="rect">
            <a:avLst/>
          </a:prstGeom>
          <a:noFill/>
          <a:ln w="76200" cmpd="tri">
            <a:solidFill>
              <a:srgbClr val="6B0109"/>
            </a:solidFill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vi-VN" b="1" dirty="0" smtClean="0">
                <a:solidFill>
                  <a:schemeClr val="bg1"/>
                </a:solidFill>
              </a:rPr>
              <a:t>Корольов Сергій Павлович</a:t>
            </a:r>
            <a:r>
              <a:rPr lang="uk-UA" b="1" dirty="0" smtClean="0">
                <a:solidFill>
                  <a:schemeClr val="bg1"/>
                </a:solidFill>
              </a:rPr>
              <a:t/>
            </a:r>
            <a:br>
              <a:rPr lang="uk-UA" b="1" dirty="0" smtClean="0">
                <a:solidFill>
                  <a:schemeClr val="bg1"/>
                </a:solidFill>
              </a:rPr>
            </a:br>
            <a:r>
              <a:rPr lang="uk-UA" sz="3600" b="1" dirty="0" smtClean="0">
                <a:solidFill>
                  <a:schemeClr val="bg1"/>
                </a:solidFill>
              </a:rPr>
              <a:t>(1907-1966)</a:t>
            </a:r>
            <a:r>
              <a:rPr lang="vi-VN" sz="3600" dirty="0" smtClean="0">
                <a:solidFill>
                  <a:schemeClr val="bg1"/>
                </a:solidFill>
              </a:rPr>
              <a:t> 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Содержимое 2"/>
          <p:cNvSpPr>
            <a:spLocks noGrp="1"/>
          </p:cNvSpPr>
          <p:nvPr>
            <p:ph idx="1"/>
          </p:nvPr>
        </p:nvSpPr>
        <p:spPr>
          <a:xfrm>
            <a:off x="357158" y="2000240"/>
            <a:ext cx="4614866" cy="4214842"/>
          </a:xfrm>
        </p:spPr>
        <p:txBody>
          <a:bodyPr>
            <a:normAutofit/>
          </a:bodyPr>
          <a:lstStyle/>
          <a:p>
            <a:r>
              <a:rPr lang="ru-RU" sz="2400" b="1" dirty="0" err="1" smtClean="0">
                <a:solidFill>
                  <a:srgbClr val="002060"/>
                </a:solidFill>
                <a:latin typeface="Monotype Corsiva" pitchFamily="66" charset="0"/>
              </a:rPr>
              <a:t>Під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Monotype Corsiva" pitchFamily="66" charset="0"/>
              </a:rPr>
              <a:t>керівництвом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 головного конструктора </a:t>
            </a:r>
            <a:r>
              <a:rPr lang="ru-RU" sz="2400" b="1" dirty="0" err="1" smtClean="0">
                <a:solidFill>
                  <a:srgbClr val="002060"/>
                </a:solidFill>
                <a:latin typeface="Monotype Corsiva" pitchFamily="66" charset="0"/>
              </a:rPr>
              <a:t>С.Корольова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 створено </a:t>
            </a:r>
            <a:r>
              <a:rPr lang="ru-RU" sz="2400" b="1" dirty="0" err="1" smtClean="0">
                <a:solidFill>
                  <a:srgbClr val="002060"/>
                </a:solidFill>
                <a:latin typeface="Monotype Corsiva" pitchFamily="66" charset="0"/>
              </a:rPr>
              <a:t>перші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Monotype Corsiva" pitchFamily="66" charset="0"/>
              </a:rPr>
              <a:t>космічні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Monotype Corsiva" pitchFamily="66" charset="0"/>
              </a:rPr>
              <a:t>апарати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Monotype Corsiva" pitchFamily="66" charset="0"/>
              </a:rPr>
              <a:t>серій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Monotype Corsiva" pitchFamily="66" charset="0"/>
              </a:rPr>
              <a:t>«Луна», «Венера», «Марс», «Зонд», </a:t>
            </a:r>
            <a:r>
              <a:rPr lang="ru-RU" sz="2400" b="1" dirty="0" err="1" smtClean="0">
                <a:solidFill>
                  <a:srgbClr val="002060"/>
                </a:solidFill>
                <a:latin typeface="Monotype Corsiva" pitchFamily="66" charset="0"/>
              </a:rPr>
              <a:t>деякі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Monotype Corsiva" pitchFamily="66" charset="0"/>
              </a:rPr>
              <a:t>супутники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Monotype Corsiva" pitchFamily="66" charset="0"/>
              </a:rPr>
              <a:t>серії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Monotype Corsiva" pitchFamily="66" charset="0"/>
              </a:rPr>
              <a:t>«Космос», 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а </a:t>
            </a:r>
            <a:r>
              <a:rPr lang="ru-RU" sz="2400" b="1" dirty="0" err="1" smtClean="0">
                <a:solidFill>
                  <a:srgbClr val="002060"/>
                </a:solidFill>
                <a:latin typeface="Monotype Corsiva" pitchFamily="66" charset="0"/>
              </a:rPr>
              <a:t>також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 проект </a:t>
            </a:r>
            <a:r>
              <a:rPr lang="ru-RU" sz="2400" b="1" dirty="0" err="1" smtClean="0">
                <a:solidFill>
                  <a:srgbClr val="002060"/>
                </a:solidFill>
                <a:latin typeface="Monotype Corsiva" pitchFamily="66" charset="0"/>
              </a:rPr>
              <a:t>космічного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 корабля </a:t>
            </a:r>
            <a:r>
              <a:rPr lang="ru-RU" sz="2400" b="1" dirty="0" smtClean="0">
                <a:solidFill>
                  <a:srgbClr val="FF0000"/>
                </a:solidFill>
                <a:latin typeface="Monotype Corsiva" pitchFamily="66" charset="0"/>
              </a:rPr>
              <a:t>«Союз».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 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4 </a:t>
            </a:r>
            <a:r>
              <a:rPr lang="ru-RU" sz="2400" b="1" dirty="0" err="1" smtClean="0">
                <a:solidFill>
                  <a:srgbClr val="002060"/>
                </a:solidFill>
                <a:latin typeface="Monotype Corsiva" pitchFamily="66" charset="0"/>
              </a:rPr>
              <a:t>жовтня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  1957 року - запуск </a:t>
            </a:r>
            <a:r>
              <a:rPr lang="ru-RU" sz="2400" b="1" dirty="0" err="1" smtClean="0">
                <a:solidFill>
                  <a:srgbClr val="002060"/>
                </a:solidFill>
                <a:latin typeface="Monotype Corsiva" pitchFamily="66" charset="0"/>
              </a:rPr>
              <a:t>першого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 в </a:t>
            </a:r>
            <a:r>
              <a:rPr lang="ru-RU" sz="2400" b="1" dirty="0" err="1" smtClean="0">
                <a:solidFill>
                  <a:srgbClr val="002060"/>
                </a:solidFill>
                <a:latin typeface="Monotype Corsiva" pitchFamily="66" charset="0"/>
              </a:rPr>
              <a:t>історії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 штучного </a:t>
            </a:r>
            <a:r>
              <a:rPr lang="ru-RU" sz="2400" b="1" dirty="0" err="1" smtClean="0">
                <a:solidFill>
                  <a:srgbClr val="002060"/>
                </a:solidFill>
                <a:latin typeface="Monotype Corsiva" pitchFamily="66" charset="0"/>
              </a:rPr>
              <a:t>супутника</a:t>
            </a:r>
            <a:r>
              <a:rPr lang="ru-RU" sz="24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Monotype Corsiva" pitchFamily="66" charset="0"/>
              </a:rPr>
              <a:t>Землі</a:t>
            </a:r>
            <a:r>
              <a:rPr lang="ru-RU" sz="2400" dirty="0" smtClean="0">
                <a:solidFill>
                  <a:schemeClr val="bg1"/>
                </a:solidFill>
              </a:rPr>
              <a:t>.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10" name="Picture 2" descr="C:\Documents and Settings\Admin\Рабочий стол\фони космос\загруженное (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1857364"/>
            <a:ext cx="3084676" cy="4357718"/>
          </a:xfrm>
          <a:prstGeom prst="rect">
            <a:avLst/>
          </a:prstGeom>
          <a:noFill/>
          <a:ln w="57150" cmpd="tri">
            <a:solidFill>
              <a:srgbClr val="FFFFFF"/>
            </a:solidFill>
          </a:ln>
        </p:spPr>
      </p:pic>
    </p:spTree>
  </p:cSld>
  <p:clrMapOvr>
    <a:masterClrMapping/>
  </p:clrMapOvr>
  <p:transition>
    <p:wheel spokes="8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72560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5300" b="1" dirty="0" smtClean="0">
                <a:solidFill>
                  <a:schemeClr val="bg1"/>
                </a:solidFill>
              </a:rPr>
              <a:t>Юрій Васильович Кондратюк</a:t>
            </a:r>
            <a:r>
              <a:rPr lang="uk-UA" b="1" dirty="0" smtClean="0">
                <a:solidFill>
                  <a:schemeClr val="bg1"/>
                </a:solidFill>
              </a:rPr>
              <a:t/>
            </a:r>
            <a:br>
              <a:rPr lang="uk-UA" b="1" dirty="0" smtClean="0">
                <a:solidFill>
                  <a:schemeClr val="bg1"/>
                </a:solidFill>
              </a:rPr>
            </a:br>
            <a:r>
              <a:rPr lang="uk-UA" sz="4000" b="1" dirty="0" smtClean="0">
                <a:solidFill>
                  <a:schemeClr val="bg1"/>
                </a:solidFill>
              </a:rPr>
              <a:t>(</a:t>
            </a:r>
            <a:r>
              <a:rPr lang="uk-UA" sz="4000" dirty="0" smtClean="0">
                <a:solidFill>
                  <a:schemeClr val="bg1"/>
                </a:solidFill>
              </a:rPr>
              <a:t>1897-1942)</a:t>
            </a:r>
            <a:r>
              <a:rPr lang="uk-UA" sz="4000" b="1" dirty="0" smtClean="0">
                <a:solidFill>
                  <a:schemeClr val="bg1"/>
                </a:solidFill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0298" y="1428736"/>
            <a:ext cx="6786578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 smtClean="0"/>
              <a:t> </a:t>
            </a:r>
            <a:r>
              <a:rPr lang="uk-UA" sz="2400" dirty="0"/>
              <a:t>Дослідження в галузі міжпланетних сполучень і перший рукопис у 16 </a:t>
            </a:r>
            <a:r>
              <a:rPr lang="uk-UA" sz="2400" dirty="0" smtClean="0"/>
              <a:t>років “ </a:t>
            </a:r>
            <a:r>
              <a:rPr lang="uk-UA" sz="2400" dirty="0"/>
              <a:t>Тим, хто </a:t>
            </a:r>
            <a:r>
              <a:rPr lang="uk-UA" sz="2400" dirty="0" smtClean="0"/>
              <a:t>читатиме, щоб </a:t>
            </a:r>
            <a:r>
              <a:rPr lang="uk-UA" sz="2400" dirty="0"/>
              <a:t>будувати ” (1919</a:t>
            </a:r>
            <a:r>
              <a:rPr lang="uk-UA" sz="2400" dirty="0" smtClean="0"/>
              <a:t>)“ </a:t>
            </a:r>
            <a:r>
              <a:rPr lang="uk-UA" sz="2400" dirty="0"/>
              <a:t>Завоювання міжпланетних просторів ” (1929</a:t>
            </a:r>
            <a:r>
              <a:rPr lang="uk-UA" sz="2400" dirty="0" smtClean="0"/>
              <a:t>)</a:t>
            </a:r>
            <a:endParaRPr lang="uk-UA" sz="2400" dirty="0"/>
          </a:p>
        </p:txBody>
      </p:sp>
      <p:pic>
        <p:nvPicPr>
          <p:cNvPr id="6" name="Picture 2" descr="http://wiki.ciit.zp.ua/wikiimg/9/94/Kondratuk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28736"/>
            <a:ext cx="2519780" cy="407196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2786050" y="3143248"/>
            <a:ext cx="6500826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uk-UA" b="1" dirty="0" smtClean="0">
                <a:solidFill>
                  <a:srgbClr val="002060"/>
                </a:solidFill>
              </a:rPr>
              <a:t>Політ перших американських астронавтів на Місяць </a:t>
            </a:r>
          </a:p>
          <a:p>
            <a:pPr marL="342900" indent="-342900">
              <a:spcBef>
                <a:spcPct val="20000"/>
              </a:spcBef>
            </a:pPr>
            <a:r>
              <a:rPr lang="uk-UA" b="1" dirty="0" smtClean="0">
                <a:solidFill>
                  <a:srgbClr val="002060"/>
                </a:solidFill>
              </a:rPr>
              <a:t>по </a:t>
            </a:r>
            <a:r>
              <a:rPr lang="uk-UA" b="1" dirty="0" err="1" smtClean="0">
                <a:solidFill>
                  <a:srgbClr val="002060"/>
                </a:solidFill>
              </a:rPr>
              <a:t>“равликовій</a:t>
            </a:r>
            <a:r>
              <a:rPr lang="uk-UA" b="1" dirty="0" smtClean="0">
                <a:solidFill>
                  <a:srgbClr val="002060"/>
                </a:solidFill>
              </a:rPr>
              <a:t> трасі Кондратюка ” (1969)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57488" y="4000504"/>
            <a:ext cx="62865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честь українського вченого-першопрохідця  Юрія Кондратюка названо кратер на зворотному боці Місяця, поряд із кратером Ціолковського. </a:t>
            </a:r>
            <a:endParaRPr lang="ru-RU" dirty="0"/>
          </a:p>
        </p:txBody>
      </p:sp>
    </p:spTree>
  </p:cSld>
  <p:clrMapOvr>
    <a:masterClrMapping/>
  </p:clrMapOvr>
  <p:transition>
    <p:wheel spokes="8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252728"/>
          </a:xfrm>
        </p:spPr>
        <p:txBody>
          <a:bodyPr>
            <a:noAutofit/>
          </a:bodyPr>
          <a:lstStyle/>
          <a:p>
            <a:pPr algn="r"/>
            <a:r>
              <a:rPr lang="uk-UA" sz="2000" i="1" dirty="0" smtClean="0">
                <a:solidFill>
                  <a:schemeClr val="bg1"/>
                </a:solidFill>
              </a:rPr>
              <a:t>Знамениті земляки є нашими духовними орієнтирами, вчителями, духовною опорою і гордістю перед усім світом. </a:t>
            </a: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uk-UA" sz="2000" i="1" dirty="0" smtClean="0">
                <a:solidFill>
                  <a:schemeClr val="bg1"/>
                </a:solidFill>
              </a:rPr>
              <a:t> Григорій Сковорода</a:t>
            </a: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500306"/>
            <a:ext cx="8229600" cy="4625609"/>
          </a:xfrm>
        </p:spPr>
        <p:txBody>
          <a:bodyPr>
            <a:normAutofit fontScale="77500" lnSpcReduction="20000"/>
          </a:bodyPr>
          <a:lstStyle/>
          <a:p>
            <a:r>
              <a:rPr lang="uk-UA" b="1" dirty="0" smtClean="0"/>
              <a:t>Інститут </a:t>
            </a:r>
            <a:r>
              <a:rPr lang="uk-UA" b="1" dirty="0" smtClean="0"/>
              <a:t>електрозварювання ім. Патона(Київ, 1934)</a:t>
            </a:r>
            <a:endParaRPr lang="ru-RU" dirty="0" smtClean="0"/>
          </a:p>
          <a:p>
            <a:r>
              <a:rPr lang="uk-UA" b="1" dirty="0" smtClean="0"/>
              <a:t>Інститут  радіофізики та електроніки (Харків,1955)</a:t>
            </a:r>
            <a:endParaRPr lang="ru-RU" dirty="0" smtClean="0"/>
          </a:p>
          <a:p>
            <a:r>
              <a:rPr lang="uk-UA" b="1" dirty="0" smtClean="0"/>
              <a:t>Інститут  механіки (Київ,1958)</a:t>
            </a:r>
            <a:endParaRPr lang="ru-RU" dirty="0" smtClean="0"/>
          </a:p>
          <a:p>
            <a:r>
              <a:rPr lang="uk-UA" b="1" dirty="0" smtClean="0"/>
              <a:t>Інститут фізики напівпровідників (Київ,1960)</a:t>
            </a:r>
            <a:endParaRPr lang="ru-RU" dirty="0" smtClean="0"/>
          </a:p>
          <a:p>
            <a:r>
              <a:rPr lang="uk-UA" b="1" dirty="0" smtClean="0"/>
              <a:t>Інститут електродинаміки (Київ,1963)</a:t>
            </a:r>
            <a:endParaRPr lang="ru-RU" dirty="0" smtClean="0"/>
          </a:p>
          <a:p>
            <a:r>
              <a:rPr lang="uk-UA" b="1" dirty="0" smtClean="0"/>
              <a:t>Інститут геотехнічної механіки (Дніпропетровськ,1964)</a:t>
            </a:r>
            <a:endParaRPr lang="ru-RU" dirty="0" smtClean="0"/>
          </a:p>
          <a:p>
            <a:r>
              <a:rPr lang="uk-UA" b="1" dirty="0" smtClean="0"/>
              <a:t>Інститут  прикладної механіки і математики (Донецьк,1968)</a:t>
            </a:r>
            <a:endParaRPr lang="ru-RU" dirty="0" smtClean="0"/>
          </a:p>
          <a:p>
            <a:r>
              <a:rPr lang="uk-UA" b="1" dirty="0" smtClean="0"/>
              <a:t>Інститут  кібернетики (Київ,1969)</a:t>
            </a:r>
            <a:endParaRPr lang="ru-RU" dirty="0" smtClean="0"/>
          </a:p>
          <a:p>
            <a:r>
              <a:rPr lang="uk-UA" b="1" dirty="0" smtClean="0"/>
              <a:t>Інститут проблем машинобудування (Харків,1972)</a:t>
            </a:r>
            <a:endParaRPr lang="ru-RU" dirty="0" smtClean="0"/>
          </a:p>
          <a:p>
            <a:r>
              <a:rPr lang="uk-UA" b="1" dirty="0" smtClean="0"/>
              <a:t>Інститут проблем механіки і математики (Львів,1978)</a:t>
            </a:r>
            <a:endParaRPr lang="ru-RU" dirty="0" smtClean="0"/>
          </a:p>
          <a:p>
            <a:r>
              <a:rPr lang="uk-UA" b="1" dirty="0" smtClean="0"/>
              <a:t>Інститут технічної механіки (Дніпропетровськ,1980)</a:t>
            </a:r>
            <a:endParaRPr lang="ru-RU" dirty="0" smtClean="0"/>
          </a:p>
          <a:p>
            <a:r>
              <a:rPr lang="uk-UA" b="1" dirty="0" smtClean="0"/>
              <a:t>Радіоастрономічний Інститут (Київ,1986)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1285852" y="1428736"/>
            <a:ext cx="6283325" cy="1209675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6009"/>
              </a:avLst>
            </a:prstTxWarp>
          </a:bodyPr>
          <a:lstStyle/>
          <a:p>
            <a:pPr algn="ctr" rtl="0"/>
            <a:r>
              <a:rPr lang="ru-RU" sz="36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Impact"/>
              </a:rPr>
              <a:t>Провідні науково-дослідні інститути </a:t>
            </a:r>
          </a:p>
          <a:p>
            <a:pPr algn="ctr" rtl="0"/>
            <a:r>
              <a:rPr lang="ru-RU" sz="36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Impact"/>
              </a:rPr>
              <a:t>АН України</a:t>
            </a:r>
            <a:endParaRPr lang="ru-RU" sz="3600" kern="10" spc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/>
              <a:latin typeface="Impact"/>
            </a:endParaRPr>
          </a:p>
        </p:txBody>
      </p:sp>
    </p:spTree>
  </p:cSld>
  <p:clrMapOvr>
    <a:masterClrMapping/>
  </p:clrMapOvr>
  <p:transition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b="1" dirty="0" smtClean="0"/>
              <a:t>                                                                                  </a:t>
            </a:r>
            <a:r>
              <a:rPr lang="uk-UA" dirty="0" smtClean="0"/>
              <a:t>   </a:t>
            </a:r>
            <a:r>
              <a:rPr lang="vi-VN" dirty="0" smtClean="0"/>
              <a:t> </a:t>
            </a:r>
            <a:endParaRPr lang="uk-UA" dirty="0" smtClean="0"/>
          </a:p>
          <a:p>
            <a:pPr algn="just"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   Ц</a:t>
            </a:r>
            <a:r>
              <a:rPr lang="vi-VN" sz="2800" b="1" i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i="1" dirty="0" smtClean="0">
                <a:latin typeface="Times New Roman" pitchFamily="18" charset="0"/>
                <a:cs typeface="Times New Roman" pitchFamily="18" charset="0"/>
              </a:rPr>
              <a:t>поступальний </a:t>
            </a:r>
            <a:r>
              <a:rPr lang="vi-VN" sz="2800" b="1" i="1" dirty="0" smtClean="0">
                <a:latin typeface="Times New Roman" pitchFamily="18" charset="0"/>
                <a:cs typeface="Times New Roman" pitchFamily="18" charset="0"/>
              </a:rPr>
              <a:t>рух 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науки</a:t>
            </a:r>
            <a:r>
              <a:rPr lang="vi-VN" sz="28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vi-VN" sz="2800" b="1" i="1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 техніки</a:t>
            </a:r>
            <a:r>
              <a:rPr lang="vi-VN" sz="2800" b="1" i="1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еволюційний</a:t>
            </a:r>
            <a:r>
              <a:rPr lang="vi-VN" sz="2800" b="1" i="1" dirty="0" smtClean="0">
                <a:latin typeface="Times New Roman" pitchFamily="18" charset="0"/>
                <a:cs typeface="Times New Roman" pitchFamily="18" charset="0"/>
              </a:rPr>
              <a:t> розвиток усіх елементів продуктивних сил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 суспільного виробництва </a:t>
            </a:r>
            <a:r>
              <a:rPr lang="vi-VN" sz="2800" b="1" i="1" dirty="0" smtClean="0">
                <a:latin typeface="Times New Roman" pitchFamily="18" charset="0"/>
                <a:cs typeface="Times New Roman" pitchFamily="18" charset="0"/>
              </a:rPr>
              <a:t> на основі широкого пізнання і освоєння  сил 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природи</a:t>
            </a:r>
            <a:r>
              <a:rPr lang="vi-VN" sz="28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vi-VN" sz="2800" b="1" i="1" dirty="0" smtClean="0">
                <a:latin typeface="Times New Roman" pitchFamily="18" charset="0"/>
                <a:cs typeface="Times New Roman" pitchFamily="18" charset="0"/>
              </a:rPr>
              <a:t>результатом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i="1" dirty="0" smtClean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кого</a:t>
            </a:r>
            <a:r>
              <a:rPr lang="vi-VN" sz="2800" b="1" i="1" dirty="0" smtClean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vi-VN" sz="2800" b="1" i="1" dirty="0" smtClean="0">
                <a:latin typeface="Times New Roman" pitchFamily="18" charset="0"/>
                <a:cs typeface="Times New Roman" pitchFamily="18" charset="0"/>
              </a:rPr>
              <a:t>послідовне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i="1" dirty="0" smtClean="0">
                <a:latin typeface="Times New Roman" pitchFamily="18" charset="0"/>
                <a:cs typeface="Times New Roman" pitchFamily="18" charset="0"/>
              </a:rPr>
              <a:t>вдосконалення</a:t>
            </a:r>
            <a:r>
              <a:rPr lang="vi-VN" sz="28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техніки</a:t>
            </a:r>
            <a:r>
              <a:rPr lang="vi-VN" sz="2800" b="1" i="1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vi-VN" sz="28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vi-VN" sz="2800" b="1" i="1" dirty="0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vi-VN" sz="28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організації виробництва</a:t>
            </a:r>
            <a:r>
              <a:rPr lang="vi-VN" sz="28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428604"/>
            <a:ext cx="825772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vi-VN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Науково-технічний прогрес —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 smtClean="0">
                <a:solidFill>
                  <a:schemeClr val="bg1"/>
                </a:solidFill>
                <a:latin typeface="Arial Black" pitchFamily="34" charset="0"/>
              </a:rPr>
              <a:t>Інститут електрозварювання</a:t>
            </a:r>
            <a:br>
              <a:rPr lang="uk-UA" sz="3600" b="1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uk-UA" sz="3600" b="1" dirty="0" smtClean="0">
                <a:solidFill>
                  <a:schemeClr val="bg1"/>
                </a:solidFill>
                <a:latin typeface="Arial Black" pitchFamily="34" charset="0"/>
              </a:rPr>
              <a:t> ім. Є.О. Патона</a:t>
            </a:r>
            <a:endParaRPr lang="ru-RU" sz="3600" b="1" dirty="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7" name="Содержимое 6" descr="kpi-paton-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2000240"/>
            <a:ext cx="5722184" cy="4286280"/>
          </a:xfrm>
          <a:ln w="92075" cmpd="tri">
            <a:solidFill>
              <a:srgbClr val="002060"/>
            </a:solidFill>
          </a:ln>
        </p:spPr>
      </p:pic>
      <p:pic>
        <p:nvPicPr>
          <p:cNvPr id="8" name="Рисунок 7" descr="images (25).jpg"/>
          <p:cNvPicPr>
            <a:picLocks noChangeAspect="1"/>
          </p:cNvPicPr>
          <p:nvPr/>
        </p:nvPicPr>
        <p:blipFill>
          <a:blip r:embed="rId3" cstate="print"/>
          <a:srcRect b="5339"/>
          <a:stretch>
            <a:fillRect/>
          </a:stretch>
        </p:blipFill>
        <p:spPr>
          <a:xfrm>
            <a:off x="6429388" y="2643182"/>
            <a:ext cx="2452691" cy="2786082"/>
          </a:xfrm>
          <a:prstGeom prst="rect">
            <a:avLst/>
          </a:prstGeom>
          <a:ln w="82550" cmpd="tri">
            <a:solidFill>
              <a:srgbClr val="002060"/>
            </a:solidFill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14810" y="1500174"/>
            <a:ext cx="4786346" cy="5357826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b="1" i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Народився</a:t>
            </a:r>
            <a:r>
              <a:rPr lang="ru-RU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27 листопада 1918 р. у місті Києві у сім'ї відомого вченого  Євгена Оскаровича Патона (1870–1953), раніше директора та засновника Інституту електрозварювання, та Наталії Вікторівни Патон (1885–1971), домогосподарки</a:t>
            </a:r>
            <a:r>
              <a:rPr lang="ru-RU" dirty="0" smtClean="0">
                <a:solidFill>
                  <a:srgbClr val="000099"/>
                </a:solidFill>
              </a:rPr>
              <a:t>. </a:t>
            </a:r>
            <a:endParaRPr lang="ru-RU" dirty="0" smtClean="0">
              <a:solidFill>
                <a:srgbClr val="000099"/>
              </a:solidFill>
            </a:endParaRPr>
          </a:p>
          <a:p>
            <a:pPr algn="ctr">
              <a:buNone/>
            </a:pPr>
            <a:r>
              <a:rPr lang="ru-RU" b="1" i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У 1941 р. закінчив Київський індустріальний інститут. З 1942 р. трудова діяльність пов'язана з Національною академією наук України. Тут він пройшов шлях від молодшого наукового співробітника до директора інституту (1953 р.)</a:t>
            </a:r>
            <a:endParaRPr lang="ru-RU" dirty="0" smtClean="0">
              <a:solidFill>
                <a:srgbClr val="000099"/>
              </a:solidFill>
            </a:endParaRPr>
          </a:p>
        </p:txBody>
      </p:sp>
      <p:pic>
        <p:nvPicPr>
          <p:cNvPr id="1027" name="Picture 3" descr="C:\Documents and Settings\Admin\Рабочий стол\фони космос\загруженное (9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80845"/>
            <a:ext cx="4214842" cy="547715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928662" y="214290"/>
            <a:ext cx="73581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800" b="1" dirty="0" smtClean="0">
                <a:solidFill>
                  <a:schemeClr val="bg1"/>
                </a:solidFill>
                <a:latin typeface="Monotype Corsiva" pitchFamily="66" charset="0"/>
              </a:rPr>
              <a:t>Борис  Євгенович  Патон</a:t>
            </a:r>
            <a:endParaRPr lang="ru-RU" sz="48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 (3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857232"/>
            <a:ext cx="2786082" cy="208687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14282" y="285728"/>
            <a:ext cx="303217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Зварювання трубопроводів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3143248"/>
            <a:ext cx="335758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0" dirty="0" smtClean="0">
                <a:solidFill>
                  <a:schemeClr val="tx1"/>
                </a:solidFill>
                <a:latin typeface="Arial Black" pitchFamily="34" charset="0"/>
              </a:rPr>
              <a:t>Машина для контактного </a:t>
            </a:r>
            <a:r>
              <a:rPr lang="ru-RU" sz="2000" b="0" dirty="0" err="1" smtClean="0">
                <a:solidFill>
                  <a:schemeClr val="tx1"/>
                </a:solidFill>
                <a:latin typeface="Arial Black" pitchFamily="34" charset="0"/>
              </a:rPr>
              <a:t>зварювання</a:t>
            </a:r>
            <a:r>
              <a:rPr lang="ru-RU" sz="2000" b="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ru-RU" sz="2000" b="0" dirty="0" err="1" smtClean="0">
                <a:solidFill>
                  <a:schemeClr val="tx1"/>
                </a:solidFill>
                <a:latin typeface="Arial Black" pitchFamily="34" charset="0"/>
              </a:rPr>
              <a:t>залізничних</a:t>
            </a:r>
            <a:r>
              <a:rPr lang="ru-RU" sz="2000" b="0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ru-RU" sz="2000" b="0" dirty="0" err="1" smtClean="0">
                <a:solidFill>
                  <a:schemeClr val="tx1"/>
                </a:solidFill>
                <a:latin typeface="Arial Black" pitchFamily="34" charset="0"/>
              </a:rPr>
              <a:t>рейок</a:t>
            </a:r>
            <a:endParaRPr lang="ru-RU" sz="2000" b="0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7" name="Содержимое 3" descr="92-5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14282" y="4357694"/>
            <a:ext cx="2928958" cy="2206481"/>
          </a:xfrm>
        </p:spPr>
      </p:pic>
      <p:pic>
        <p:nvPicPr>
          <p:cNvPr id="9" name="Рисунок 8" descr="images (33).jpg"/>
          <p:cNvPicPr>
            <a:picLocks noChangeAspect="1"/>
          </p:cNvPicPr>
          <p:nvPr/>
        </p:nvPicPr>
        <p:blipFill>
          <a:blip r:embed="rId4" cstate="print"/>
          <a:srcRect r="23890"/>
          <a:stretch>
            <a:fillRect/>
          </a:stretch>
        </p:blipFill>
        <p:spPr>
          <a:xfrm>
            <a:off x="3357554" y="1000108"/>
            <a:ext cx="2247355" cy="2214578"/>
          </a:xfrm>
          <a:prstGeom prst="rect">
            <a:avLst/>
          </a:prstGeom>
          <a:ln w="31750">
            <a:solidFill>
              <a:srgbClr val="000099"/>
            </a:solidFill>
          </a:ln>
        </p:spPr>
      </p:pic>
      <p:sp>
        <p:nvSpPr>
          <p:cNvPr id="10" name="Прямоугольник 9"/>
          <p:cNvSpPr/>
          <p:nvPr/>
        </p:nvSpPr>
        <p:spPr>
          <a:xfrm>
            <a:off x="3286116" y="500042"/>
            <a:ext cx="271894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000" dirty="0" smtClean="0">
                <a:solidFill>
                  <a:schemeClr val="bg1"/>
                </a:solidFill>
              </a:rPr>
              <a:t>Зварювання під водою</a:t>
            </a:r>
            <a:endParaRPr lang="ru-RU" sz="2000" dirty="0">
              <a:solidFill>
                <a:schemeClr val="bg1"/>
              </a:solidFill>
            </a:endParaRPr>
          </a:p>
        </p:txBody>
      </p:sp>
      <p:pic>
        <p:nvPicPr>
          <p:cNvPr id="11" name="Содержимое 3" descr="leonov_sokolov_kosmicheskie_svarshiki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715140" y="1928802"/>
            <a:ext cx="2183015" cy="3500462"/>
          </a:xfrm>
          <a:prstGeom prst="rect">
            <a:avLst/>
          </a:prstGeom>
        </p:spPr>
      </p:pic>
      <p:sp>
        <p:nvSpPr>
          <p:cNvPr id="12" name="Заголовок 2"/>
          <p:cNvSpPr txBox="1">
            <a:spLocks/>
          </p:cNvSpPr>
          <p:nvPr/>
        </p:nvSpPr>
        <p:spPr>
          <a:xfrm>
            <a:off x="6129342" y="428604"/>
            <a:ext cx="3014658" cy="1143000"/>
          </a:xfrm>
          <a:prstGeom prst="rect">
            <a:avLst/>
          </a:prstGeom>
        </p:spPr>
        <p:txBody>
          <a:bodyPr vert="horz" lIns="91440" r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i="0" u="none" strike="noStrike" kern="1200" normalizeH="0" baseline="0" noProof="0" dirty="0" smtClean="0"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Зварювання у відкритому космосі</a:t>
            </a:r>
            <a:endParaRPr kumimoji="0" lang="en-US" sz="2400" i="0" u="none" strike="noStrike" kern="1200" normalizeH="0" baseline="0" noProof="0" dirty="0">
              <a:solidFill>
                <a:schemeClr val="bg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5" name="Рисунок 14" descr="images (35).jpg"/>
          <p:cNvPicPr>
            <a:picLocks noChangeAspect="1"/>
          </p:cNvPicPr>
          <p:nvPr/>
        </p:nvPicPr>
        <p:blipFill>
          <a:blip r:embed="rId6" cstate="print"/>
          <a:srcRect l="13740"/>
          <a:stretch>
            <a:fillRect/>
          </a:stretch>
        </p:blipFill>
        <p:spPr>
          <a:xfrm>
            <a:off x="3786182" y="4429132"/>
            <a:ext cx="2428892" cy="2304852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3286116" y="3500438"/>
            <a:ext cx="3500462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800" b="1" dirty="0" smtClean="0"/>
              <a:t>Зварювання тканин </a:t>
            </a:r>
          </a:p>
          <a:p>
            <a:pPr algn="ctr"/>
            <a:r>
              <a:rPr lang="uk-UA" sz="2800" b="1" dirty="0" smtClean="0"/>
              <a:t>в медицині</a:t>
            </a:r>
            <a:endParaRPr lang="ru-RU" sz="2800" b="1" dirty="0"/>
          </a:p>
        </p:txBody>
      </p:sp>
    </p:spTree>
  </p:cSld>
  <p:clrMapOvr>
    <a:masterClrMapping/>
  </p:clrMapOvr>
  <p:transition>
    <p:wheel spokes="8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 txBox="1">
            <a:spLocks/>
          </p:cNvSpPr>
          <p:nvPr/>
        </p:nvSpPr>
        <p:spPr>
          <a:xfrm>
            <a:off x="571472" y="4000504"/>
            <a:ext cx="5114932" cy="2500330"/>
          </a:xfrm>
          <a:prstGeom prst="rect">
            <a:avLst/>
          </a:prstGeom>
        </p:spPr>
        <p:txBody>
          <a:bodyPr vert="horz" lIns="91440" rIns="45720" rtlCol="0" anchor="ctr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    Сконструював пускові станки, що дозволяли вести залповий вогонь (6 ракет) та пристосування для наведення їх на ціль і розробив тактику бойового застосування ракетної зброї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 .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Содержимое 5" descr="загруженное (2).jpg"/>
          <p:cNvPicPr>
            <a:picLocks noChangeAspect="1"/>
          </p:cNvPicPr>
          <p:nvPr/>
        </p:nvPicPr>
        <p:blipFill>
          <a:blip r:embed="rId2" cstate="print"/>
          <a:srcRect r="7474"/>
          <a:stretch>
            <a:fillRect/>
          </a:stretch>
        </p:blipFill>
        <p:spPr>
          <a:xfrm>
            <a:off x="6072198" y="428604"/>
            <a:ext cx="2928958" cy="424248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0" y="0"/>
            <a:ext cx="6229589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000" dirty="0" smtClean="0">
                <a:solidFill>
                  <a:schemeClr val="bg1"/>
                </a:solidFill>
                <a:latin typeface="Arial Black" pitchFamily="34" charset="0"/>
              </a:rPr>
              <a:t>Олександр </a:t>
            </a:r>
          </a:p>
          <a:p>
            <a:pPr algn="ctr"/>
            <a:r>
              <a:rPr lang="uk-UA" sz="4000" dirty="0" smtClean="0">
                <a:solidFill>
                  <a:schemeClr val="bg1"/>
                </a:solidFill>
                <a:latin typeface="Arial Black" pitchFamily="34" charset="0"/>
              </a:rPr>
              <a:t>Дмитрович </a:t>
            </a:r>
            <a:r>
              <a:rPr lang="uk-UA" sz="4000" dirty="0" err="1" smtClean="0">
                <a:solidFill>
                  <a:schemeClr val="bg1"/>
                </a:solidFill>
                <a:latin typeface="Arial Black" pitchFamily="34" charset="0"/>
              </a:rPr>
              <a:t>Засядько</a:t>
            </a:r>
            <a:endParaRPr lang="uk-UA" sz="4000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r>
              <a:rPr lang="ru-RU" sz="3200" dirty="0" smtClean="0">
                <a:solidFill>
                  <a:schemeClr val="bg1"/>
                </a:solidFill>
              </a:rPr>
              <a:t>(1774-1837)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1643050"/>
            <a:ext cx="50720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Український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фахівець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артилерії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ракетної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техніки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, генерал-лейтенант.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Народився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в 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сім’ї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родовитого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козака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гармаша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Запорозької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Січі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) у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селі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Лютенька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нині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Гадяцького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 р-ну.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00826" y="4643446"/>
            <a:ext cx="24288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Ім'ям </a:t>
            </a:r>
            <a:r>
              <a:rPr lang="ru-RU" sz="2400" b="1" dirty="0" smtClean="0"/>
              <a:t>Засядько </a:t>
            </a:r>
            <a:r>
              <a:rPr lang="ru-RU" sz="2400" b="1" dirty="0" smtClean="0"/>
              <a:t>названий кратер на Місяці</a:t>
            </a:r>
            <a:endParaRPr lang="ru-RU" sz="2400" b="1" dirty="0"/>
          </a:p>
        </p:txBody>
      </p:sp>
    </p:spTree>
  </p:cSld>
  <p:clrMapOvr>
    <a:masterClrMapping/>
  </p:clrMapOvr>
  <p:transition>
    <p:wheel spokes="8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0" dirty="0" err="1" smtClean="0">
                <a:solidFill>
                  <a:schemeClr val="bg1"/>
                </a:solidFill>
                <a:latin typeface="Arial Black" pitchFamily="34" charset="0"/>
              </a:rPr>
              <a:t>Константинов</a:t>
            </a:r>
            <a:r>
              <a:rPr lang="uk-UA" sz="3200" b="0" dirty="0" smtClean="0">
                <a:solidFill>
                  <a:schemeClr val="bg1"/>
                </a:solidFill>
                <a:latin typeface="Arial Black" pitchFamily="34" charset="0"/>
              </a:rPr>
              <a:t> Костянтин Іванович</a:t>
            </a:r>
            <a:r>
              <a:rPr lang="uk-UA" sz="3200" b="0" dirty="0" smtClean="0">
                <a:solidFill>
                  <a:schemeClr val="bg1"/>
                </a:solidFill>
              </a:rPr>
              <a:t/>
            </a:r>
            <a:br>
              <a:rPr lang="uk-UA" sz="3200" b="0" dirty="0" smtClean="0">
                <a:solidFill>
                  <a:schemeClr val="bg1"/>
                </a:solidFill>
              </a:rPr>
            </a:br>
            <a:r>
              <a:rPr lang="uk-UA" sz="3200" b="0" dirty="0" smtClean="0">
                <a:solidFill>
                  <a:schemeClr val="bg1"/>
                </a:solidFill>
              </a:rPr>
              <a:t>(1818 – 1871)</a:t>
            </a:r>
            <a:endParaRPr lang="ru-RU" sz="3200" b="0" dirty="0">
              <a:solidFill>
                <a:schemeClr val="bg1"/>
              </a:solidFill>
            </a:endParaRPr>
          </a:p>
        </p:txBody>
      </p:sp>
      <p:pic>
        <p:nvPicPr>
          <p:cNvPr id="4" name="Содержимое 4" descr="загруженное (3).jpg"/>
          <p:cNvPicPr>
            <a:picLocks noChangeAspect="1"/>
          </p:cNvPicPr>
          <p:nvPr/>
        </p:nvPicPr>
        <p:blipFill>
          <a:blip r:embed="rId2" cstate="print"/>
          <a:srcRect b="15871"/>
          <a:stretch>
            <a:fillRect/>
          </a:stretch>
        </p:blipFill>
        <p:spPr>
          <a:xfrm>
            <a:off x="0" y="2285992"/>
            <a:ext cx="3065041" cy="350046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3143240" y="2285992"/>
            <a:ext cx="571504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Народився  на Чернігівщині. 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Закінчив створене Засядьком 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Артилерійське училище в Петербурзі.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В 1844 році винайшов балістичний 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прилад і циліндр для навісної стрільби з гладкоствольних гармат.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   У 1847 році побудував ракетний балістичний маятник.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0" dirty="0" smtClean="0">
                <a:solidFill>
                  <a:schemeClr val="bg1"/>
                </a:solidFill>
                <a:latin typeface="Arial Black" pitchFamily="34" charset="0"/>
              </a:rPr>
              <a:t>Ціолковський</a:t>
            </a:r>
            <a:br>
              <a:rPr lang="ru-RU" sz="3200" b="0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ru-RU" sz="3200" b="0" dirty="0" smtClean="0">
                <a:solidFill>
                  <a:schemeClr val="bg1"/>
                </a:solidFill>
                <a:latin typeface="Arial Black" pitchFamily="34" charset="0"/>
              </a:rPr>
              <a:t>Костянтин Едуардович</a:t>
            </a:r>
            <a:br>
              <a:rPr lang="ru-RU" sz="3200" b="0" dirty="0" smtClean="0">
                <a:solidFill>
                  <a:schemeClr val="bg1"/>
                </a:solidFill>
                <a:latin typeface="Arial Black" pitchFamily="34" charset="0"/>
              </a:rPr>
            </a:br>
            <a:r>
              <a:rPr lang="ru-RU" sz="3200" b="0" dirty="0" smtClean="0">
                <a:solidFill>
                  <a:schemeClr val="bg1"/>
                </a:solidFill>
                <a:latin typeface="Arial Black" pitchFamily="34" charset="0"/>
              </a:rPr>
              <a:t>(1857-1935)</a:t>
            </a:r>
            <a:endParaRPr lang="ru-RU" sz="3200" b="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868" y="2071678"/>
            <a:ext cx="5357850" cy="181588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sz="2800" dirty="0" smtClean="0"/>
              <a:t>       </a:t>
            </a:r>
            <a:r>
              <a:rPr lang="ru-RU" sz="2800" dirty="0" smtClean="0">
                <a:latin typeface="Arial Black" pitchFamily="34" charset="0"/>
              </a:rPr>
              <a:t>Учений </a:t>
            </a:r>
            <a:r>
              <a:rPr lang="ru-RU" sz="2800" dirty="0" err="1" smtClean="0">
                <a:latin typeface="Arial Black" pitchFamily="34" charset="0"/>
              </a:rPr>
              <a:t>знайшов</a:t>
            </a:r>
            <a:r>
              <a:rPr lang="ru-RU" sz="2800" dirty="0" smtClean="0">
                <a:latin typeface="Arial Black" pitchFamily="34" charset="0"/>
              </a:rPr>
              <a:t> </a:t>
            </a:r>
            <a:r>
              <a:rPr lang="ru-RU" sz="2800" dirty="0" err="1" smtClean="0">
                <a:latin typeface="Arial Black" pitchFamily="34" charset="0"/>
              </a:rPr>
              <a:t>оригінальний</a:t>
            </a:r>
            <a:r>
              <a:rPr lang="ru-RU" sz="2800" dirty="0" smtClean="0">
                <a:latin typeface="Arial Black" pitchFamily="34" charset="0"/>
              </a:rPr>
              <a:t> </a:t>
            </a:r>
            <a:r>
              <a:rPr lang="ru-RU" sz="2800" dirty="0" err="1" smtClean="0">
                <a:latin typeface="Arial Black" pitchFamily="34" charset="0"/>
              </a:rPr>
              <a:t>вихід</a:t>
            </a:r>
            <a:r>
              <a:rPr lang="ru-RU" sz="2800" dirty="0" smtClean="0">
                <a:latin typeface="Arial Black" pitchFamily="34" charset="0"/>
              </a:rPr>
              <a:t> — </a:t>
            </a:r>
            <a:r>
              <a:rPr lang="ru-RU" sz="2800" dirty="0" err="1" smtClean="0">
                <a:latin typeface="Arial Black" pitchFamily="34" charset="0"/>
              </a:rPr>
              <a:t>багатоступінчастий</a:t>
            </a:r>
            <a:r>
              <a:rPr lang="ru-RU" sz="2800" dirty="0" smtClean="0">
                <a:latin typeface="Arial Black" pitchFamily="34" charset="0"/>
              </a:rPr>
              <a:t>  </a:t>
            </a:r>
            <a:r>
              <a:rPr lang="ru-RU" sz="2800" dirty="0" err="1" smtClean="0">
                <a:latin typeface="Arial Black" pitchFamily="34" charset="0"/>
              </a:rPr>
              <a:t>міжпланетний</a:t>
            </a:r>
            <a:r>
              <a:rPr lang="ru-RU" sz="2800" dirty="0" smtClean="0">
                <a:latin typeface="Arial Black" pitchFamily="34" charset="0"/>
              </a:rPr>
              <a:t> </a:t>
            </a:r>
            <a:r>
              <a:rPr lang="ru-RU" sz="2800" dirty="0" err="1" smtClean="0">
                <a:latin typeface="Arial Black" pitchFamily="34" charset="0"/>
              </a:rPr>
              <a:t>корабель</a:t>
            </a:r>
            <a:r>
              <a:rPr lang="ru-RU" sz="2800" dirty="0" smtClean="0">
                <a:latin typeface="Arial Black" pitchFamily="34" charset="0"/>
              </a:rPr>
              <a:t>. </a:t>
            </a:r>
            <a:endParaRPr lang="ru-RU" sz="2800" dirty="0">
              <a:latin typeface="Arial Black" pitchFamily="34" charset="0"/>
            </a:endParaRPr>
          </a:p>
        </p:txBody>
      </p:sp>
      <p:pic>
        <p:nvPicPr>
          <p:cNvPr id="6" name="Содержимое 3" descr="images (10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2214554"/>
            <a:ext cx="3333768" cy="333376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3643306" y="4286256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ru-RU" sz="2800" dirty="0" smtClean="0">
                <a:latin typeface="Arial Black" pitchFamily="34" charset="0"/>
              </a:rPr>
              <a:t>Ціолковський — основоположник теорії міжпланетних сполучень.</a:t>
            </a:r>
            <a:endParaRPr lang="ru-RU" sz="2800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wheel spokes="8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428596" y="142852"/>
            <a:ext cx="8229600" cy="1143000"/>
          </a:xfrm>
          <a:prstGeom prst="rect">
            <a:avLst/>
          </a:prstGeom>
        </p:spPr>
        <p:txBody>
          <a:bodyPr vert="horz" lIns="91440" rIns="45720" rtlCol="0" anchor="ctr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Каденюк Леонід Костянтинович</a:t>
            </a:r>
            <a:b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(1951 - 2018)</a:t>
            </a: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4500562" y="1600200"/>
            <a:ext cx="4400552" cy="5257800"/>
          </a:xfrm>
          <a:prstGeom prst="rect">
            <a:avLst/>
          </a:prstGeom>
        </p:spPr>
        <p:txBody>
          <a:bodyPr vert="horz" lIns="54864" tIns="91440" rtlCol="0">
            <a:normAutofit fontScale="85000" lnSpcReduction="20000"/>
          </a:bodyPr>
          <a:lstStyle/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В період з 19 листопада 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по 5 грудня 1997 року здійснив космічний політ на американському БТКК  «Колумбія» </a:t>
            </a: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 (англ. 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Columbia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)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місії 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STS-87.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Під час польоту виконував біологічні експерименти спільного українсько-американського досліду з трьома видами рослин: ріпа, соя і мох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 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7" name="Picture 2" descr="C:\Documents and Settings\Admin\Рабочий стол\фони космос\Leonid_Kadenyu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500174"/>
            <a:ext cx="4029084" cy="5036355"/>
          </a:xfrm>
          <a:prstGeom prst="rect">
            <a:avLst/>
          </a:prstGeom>
          <a:noFill/>
          <a:ln w="50800" cmpd="tri">
            <a:solidFill>
              <a:schemeClr val="bg1"/>
            </a:solidFill>
          </a:ln>
        </p:spPr>
      </p:pic>
    </p:spTree>
  </p:cSld>
  <p:clrMapOvr>
    <a:masterClrMapping/>
  </p:clrMapOvr>
  <p:transition>
    <p:wheel spokes="8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119</TotalTime>
  <Words>335</Words>
  <Application>Microsoft Office PowerPoint</Application>
  <PresentationFormat>Экран (4:3)</PresentationFormat>
  <Paragraphs>63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Модульная</vt:lpstr>
      <vt:lpstr>Слайд 1</vt:lpstr>
      <vt:lpstr>Слайд 2</vt:lpstr>
      <vt:lpstr>Інститут електрозварювання  ім. Є.О. Патона</vt:lpstr>
      <vt:lpstr>Слайд 4</vt:lpstr>
      <vt:lpstr>Машина для контактного зварювання залізничних рейок</vt:lpstr>
      <vt:lpstr>Слайд 6</vt:lpstr>
      <vt:lpstr>Константинов Костянтин Іванович (1818 – 1871)</vt:lpstr>
      <vt:lpstr>Ціолковський Костянтин Едуардович (1857-1935)</vt:lpstr>
      <vt:lpstr>Слайд 9</vt:lpstr>
      <vt:lpstr>Юрій Олексійович Гагарін (1934 -1968)</vt:lpstr>
      <vt:lpstr>Корольов Сергій Павлович (1907-1966) </vt:lpstr>
      <vt:lpstr>Юрій Васильович Кондратюк (1897-1942)  </vt:lpstr>
      <vt:lpstr>Знамениті земляки є нашими духовними орієнтирами, вчителями, духовною опорою і гордістю перед усім світом.   Григорій Сковорода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Maks</dc:creator>
  <cp:lastModifiedBy>Maks</cp:lastModifiedBy>
  <cp:revision>32</cp:revision>
  <dcterms:modified xsi:type="dcterms:W3CDTF">2020-05-20T05:58:41Z</dcterms:modified>
</cp:coreProperties>
</file>