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2" r:id="rId6"/>
  </p:sldMasterIdLst>
  <p:sldIdLst>
    <p:sldId id="281" r:id="rId7"/>
    <p:sldId id="272" r:id="rId8"/>
    <p:sldId id="271" r:id="rId9"/>
    <p:sldId id="309" r:id="rId10"/>
    <p:sldId id="286" r:id="rId11"/>
    <p:sldId id="289" r:id="rId12"/>
    <p:sldId id="297" r:id="rId13"/>
    <p:sldId id="256" r:id="rId14"/>
    <p:sldId id="317" r:id="rId15"/>
    <p:sldId id="319" r:id="rId16"/>
    <p:sldId id="296" r:id="rId17"/>
    <p:sldId id="318" r:id="rId18"/>
    <p:sldId id="314" r:id="rId19"/>
    <p:sldId id="258" r:id="rId20"/>
    <p:sldId id="320" r:id="rId21"/>
    <p:sldId id="321" r:id="rId22"/>
    <p:sldId id="290" r:id="rId23"/>
    <p:sldId id="263" r:id="rId24"/>
    <p:sldId id="322" r:id="rId25"/>
    <p:sldId id="310" r:id="rId26"/>
    <p:sldId id="312" r:id="rId27"/>
    <p:sldId id="257" r:id="rId28"/>
    <p:sldId id="311" r:id="rId29"/>
    <p:sldId id="313" r:id="rId30"/>
    <p:sldId id="260" r:id="rId31"/>
    <p:sldId id="266" r:id="rId32"/>
    <p:sldId id="293" r:id="rId33"/>
    <p:sldId id="315" r:id="rId34"/>
    <p:sldId id="298" r:id="rId35"/>
    <p:sldId id="267" r:id="rId36"/>
    <p:sldId id="295" r:id="rId37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00047"/>
    <a:srgbClr val="4F81BD"/>
    <a:srgbClr val="05768D"/>
    <a:srgbClr val="029038"/>
    <a:srgbClr val="FFFFFF"/>
    <a:srgbClr val="FFFFB3"/>
    <a:srgbClr val="342555"/>
    <a:srgbClr val="FFFF66"/>
    <a:srgbClr val="5D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80952380952382E-2"/>
          <c:y val="8.3932853717028078E-2"/>
          <c:w val="0.55079365079365084"/>
          <c:h val="0.83213429256594762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3650793650793669"/>
          <c:y val="4.3165467625899304E-2"/>
          <c:w val="0.34920634920635246"/>
          <c:h val="0.9232613908872821"/>
        </c:manualLayout>
      </c:layout>
      <c:overlay val="0"/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uk-UA"/>
            </a:pPr>
            <a:r>
              <a:rPr lang="uk-UA" dirty="0">
                <a:solidFill>
                  <a:schemeClr val="bg1"/>
                </a:solidFill>
              </a:rPr>
              <a:t>Частка солі у розчині</a:t>
            </a:r>
          </a:p>
        </c:rich>
      </c:tx>
      <c:layout>
        <c:manualLayout>
          <c:xMode val="edge"/>
          <c:yMode val="edge"/>
          <c:x val="0.12957966307624011"/>
          <c:y val="5.9612518628912722E-3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частка солі у воді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вода</c:v>
                </c:pt>
                <c:pt idx="1">
                  <c:v>сіль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rgbClr val="00B0F0"/>
                </a:solidFill>
              </a:defRPr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rgbClr val="532476"/>
                </a:solidFill>
              </a:defRPr>
            </a:pPr>
            <a:endParaRPr lang="uk-UA"/>
          </a:p>
        </c:txPr>
      </c:legendEntry>
      <c:layout>
        <c:manualLayout>
          <c:xMode val="edge"/>
          <c:yMode val="edge"/>
          <c:x val="0.64944047746544609"/>
          <c:y val="0.39079110345461682"/>
          <c:w val="0.21350903837317203"/>
          <c:h val="0.39076827393595776"/>
        </c:manualLayout>
      </c:layout>
      <c:overlay val="0"/>
      <c:spPr>
        <a:solidFill>
          <a:srgbClr val="CC99FF"/>
        </a:solidFill>
      </c:spPr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2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1A32F-6AB4-4FF1-9980-20E22795A13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297C2-D283-4C0A-A41C-E254988C6C6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B1BAE-4202-4455-828D-46D70DCF7309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7D6E-5E49-4CD8-BD46-542FD0E47A6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2B2C-65C7-44D7-B91A-709DAA2B79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246BE-D878-4FA2-8BB6-55195142AB1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8304-5266-40BB-A23B-BADDC625F0F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CC862-49CC-4C77-92CF-88A68E966BB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9FDF-268E-4830-9A13-9C727FD677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A0D6F-780A-446C-B80C-14EF8862AA7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95961-FE23-4233-B88C-F0D0AA2B0D0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456C8-C757-45B1-B78E-689C85978219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4AB09-0752-42D5-B48D-291532595AB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6185-B8F3-41A1-AEB2-EF0CDB9888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65533-02FE-4EB1-A98F-9CD18F66C7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57AF1-5A9D-4DB4-A633-B56BF496685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C5A74-8EFF-4622-8E04-18F70A37F7C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F32F0-230D-4DC3-8934-856D655E59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9D240-9EFC-4359-BBD0-C8D247AEE9B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510DD-6947-40DE-8285-D46AD6D8AC7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A7E33-52DB-49D4-9907-2E5DB1AF628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6162C-0615-4973-B9A2-82A4CEBC80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BC311-6954-4D35-9526-7E662D36C207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BDE82-67BD-4DA7-88FF-7A1714BDF55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34142-DE51-4602-8C67-A7D6488A943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3C5CF-5872-48AD-A11E-470B5EA093E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4E0D0-14AA-4EA6-8393-C2A3F111E87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A6B4-3A6E-414D-BC28-C625C1092D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2C204-F66C-4CCB-BA35-0673C436C52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3C990-CA4F-4C39-91FF-55988E8300F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41E4C-4715-4398-AEBE-57929176080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959A2-A8B1-477A-9527-A64BEC7F7E1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169A8-88F9-4256-8AB4-A63A336A611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59CF8-CD8D-4338-B523-2E58CBC5368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88022-FBF4-409B-8AE6-DBCAA427960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49BD1-2E4F-4EE6-AEC4-D7CF69EB553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E1ADB-91E8-4105-8125-C02344CCD5A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F9CD-E9C1-4702-9F88-DD1187C9D29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633B2-D7AD-4691-B057-03E63803B7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BC660-9B09-4F7F-8D8C-E929753D892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8D84C-84A0-4485-AB66-FA260070A50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69674-8C71-4080-BA9A-6BDD8BCEDD40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B1E11-AEDC-4F3F-933D-E6E92CE97D42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A34D1-A262-4FB9-9187-97A3E2D68753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E3A29-84AF-4FDA-A568-A896099BC4E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BF0CC-CD3E-4A2A-AADE-2AC8C5979FB9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A9F1F-C339-4A79-99C3-61C5F22D8A88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6F869-CFA8-4504-963C-9D6237AECA82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23C8C-8853-4D6D-A8F5-06413C86407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16FEF-B1D7-4D1D-8197-35678DFC13D3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BFBC1-9791-419B-B522-0D4D9BF5A3B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F1FBD-B112-4648-B17E-0171800F0897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32B23-87F6-4970-A899-1897317FBE31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AB1B6-292D-4C81-BF98-5B9FE691CDA8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2A1EA7-2107-479D-B627-C1383CD2BAF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E2AE54-B992-4AB8-BE15-2920A9440EBF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3B0B21E-18D7-42F7-BF9A-7ACE7701BBD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9116655-1C09-4E63-80A9-0C44635280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9EE2CEE-F119-485A-B67C-AE2FA2A6DB5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CC63E4-CB70-477F-B868-2FD83329A2AA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pull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Relationship Id="rId9" Type="http://schemas.openxmlformats.org/officeDocument/2006/relationships/image" Target="../media/image4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571374" y="6273225"/>
            <a:ext cx="6249151" cy="584775"/>
          </a:xfrm>
          <a:prstGeom prst="rect">
            <a:avLst/>
          </a:prstGeom>
          <a:solidFill>
            <a:srgbClr val="261004">
              <a:alpha val="5098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>
                <a:solidFill>
                  <a:schemeClr val="bg1"/>
                </a:solidFill>
              </a:rPr>
              <a:t>Чай ─ це </a:t>
            </a:r>
            <a:r>
              <a:rPr lang="uk-UA" sz="3200" b="1" dirty="0" err="1" smtClean="0">
                <a:solidFill>
                  <a:schemeClr val="bg1"/>
                </a:solidFill>
              </a:rPr>
              <a:t>рочин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цукру у воді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11469" y="0"/>
            <a:ext cx="552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Розчин</a:t>
            </a:r>
            <a:r>
              <a:rPr kumimoji="0" lang="ru-RU" sz="6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6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і</a:t>
            </a:r>
            <a:r>
              <a:rPr kumimoji="0" lang="ru-RU" sz="6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6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його</a:t>
            </a:r>
            <a:r>
              <a:rPr kumimoji="0" lang="ru-RU" sz="6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EA157A">
                        <a:tint val="70000"/>
                        <a:satMod val="245000"/>
                      </a:srgbClr>
                    </a:gs>
                    <a:gs pos="75000">
                      <a:srgbClr val="EA157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A157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компоненти</a:t>
            </a:r>
            <a:endParaRPr kumimoji="0" lang="ru-RU" sz="6000" b="1" i="0" u="none" strike="noStrike" kern="0" cap="none" spc="0" normalizeH="0" baseline="0" noProof="0" dirty="0">
              <a:ln w="11430"/>
              <a:gradFill>
                <a:gsLst>
                  <a:gs pos="0">
                    <a:srgbClr val="EA157A">
                      <a:tint val="70000"/>
                      <a:satMod val="245000"/>
                    </a:srgbClr>
                  </a:gs>
                  <a:gs pos="75000">
                    <a:srgbClr val="EA157A">
                      <a:tint val="90000"/>
                      <a:shade val="60000"/>
                      <a:satMod val="240000"/>
                    </a:srgbClr>
                  </a:gs>
                  <a:gs pos="100000">
                    <a:srgbClr val="EA157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</p:spTree>
  </p:cSld>
  <p:clrMapOvr>
    <a:masterClrMapping/>
  </p:clrMapOvr>
  <p:transition spd="med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скреншоти програми хімія-9\35 виготовлення розчину\Image 54.png"/>
          <p:cNvPicPr>
            <a:picLocks noChangeAspect="1" noChangeArrowheads="1"/>
          </p:cNvPicPr>
          <p:nvPr/>
        </p:nvPicPr>
        <p:blipFill>
          <a:blip r:embed="rId3"/>
          <a:srcRect l="10638" r="11435"/>
          <a:stretch>
            <a:fillRect/>
          </a:stretch>
        </p:blipFill>
        <p:spPr bwMode="auto">
          <a:xfrm>
            <a:off x="378372" y="204952"/>
            <a:ext cx="2900856" cy="376796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7146" y="2869324"/>
            <a:ext cx="4067504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FFFFFF"/>
                </a:solidFill>
              </a:rPr>
              <a:t>Складаємо  пропорцію</a:t>
            </a:r>
            <a:endParaRPr lang="uk-UA" sz="2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948" y="4532293"/>
            <a:ext cx="3561348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В 1грамі розчину міститься   </a:t>
            </a:r>
            <a:r>
              <a:rPr lang="ru-RU" sz="2800" b="1" dirty="0" smtClean="0"/>
              <a:t>0,05г </a:t>
            </a:r>
            <a:r>
              <a:rPr lang="ru-RU" sz="2800" b="1" dirty="0" err="1" smtClean="0"/>
              <a:t>речовини</a:t>
            </a:r>
            <a:endParaRPr lang="ru-RU" sz="2800" b="1" dirty="0"/>
          </a:p>
        </p:txBody>
      </p:sp>
      <p:pic>
        <p:nvPicPr>
          <p:cNvPr id="8" name="Picture 3" descr="C:\Documents and Settings\User\Мои документы\скреншоти програми хімія-9\35 виготовлення розчину\Image 34.png"/>
          <p:cNvPicPr>
            <a:picLocks noChangeAspect="1" noChangeArrowheads="1"/>
          </p:cNvPicPr>
          <p:nvPr/>
        </p:nvPicPr>
        <p:blipFill>
          <a:blip r:embed="rId4" cstate="print"/>
          <a:srcRect l="19581" t="9847" r="16703" b="15142"/>
          <a:stretch>
            <a:fillRect/>
          </a:stretch>
        </p:blipFill>
        <p:spPr bwMode="auto">
          <a:xfrm>
            <a:off x="3957148" y="1466196"/>
            <a:ext cx="1496318" cy="119817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30166" y="914400"/>
            <a:ext cx="162384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100 г розчину</a:t>
            </a:r>
            <a:endParaRPr lang="uk-UA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75281" y="1602828"/>
            <a:ext cx="2137751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5 г речовини</a:t>
            </a:r>
            <a:endParaRPr lang="uk-UA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259909"/>
            <a:ext cx="5255172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/>
              <a:t>Скільки грамів речовини міститься  в 1 грамі  розчину?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904592" y="3557751"/>
            <a:ext cx="407276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в 100 г розчину ─ 5 г</a:t>
            </a:r>
          </a:p>
          <a:p>
            <a:pPr algn="ctr"/>
            <a:r>
              <a:rPr lang="uk-UA" sz="2800" b="1" dirty="0" smtClean="0"/>
              <a:t>в 1 г розчину ─ х</a:t>
            </a:r>
            <a:endParaRPr lang="uk-UA" sz="2800" b="1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4455" y="4813737"/>
            <a:ext cx="224921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     5г </a:t>
            </a:r>
          </a:p>
          <a:p>
            <a:pPr algn="ctr"/>
            <a:r>
              <a:rPr lang="uk-UA" sz="2800" b="1" dirty="0" smtClean="0"/>
              <a:t>     100 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29200" y="5029201"/>
            <a:ext cx="67791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Х = </a:t>
            </a:r>
            <a:endParaRPr lang="uk-UA" sz="2400" b="1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817476" y="5281449"/>
            <a:ext cx="108782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" y="6103625"/>
            <a:ext cx="518685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 0.05 ─ це є масова частка</a:t>
            </a:r>
            <a:endParaRPr lang="ru-RU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42021" y="6066839"/>
            <a:ext cx="380197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 0.05 х 100% = 5%</a:t>
            </a:r>
            <a:endParaRPr lang="ru-RU" sz="28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20" grpId="0" animBg="1"/>
      <p:bldP spid="21" grpId="0" animBg="1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7"/>
          <p:cNvGraphicFramePr>
            <a:graphicFrameLocks noChangeAspect="1"/>
          </p:cNvGraphicFramePr>
          <p:nvPr/>
        </p:nvGraphicFramePr>
        <p:xfrm>
          <a:off x="1252538" y="1816100"/>
          <a:ext cx="6769100" cy="399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0" y="-1"/>
          <a:ext cx="6872288" cy="4100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3905250"/>
            <a:ext cx="891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rgbClr val="FF66CC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  </a:t>
            </a:r>
            <a:r>
              <a:rPr lang="ru-RU" sz="3200" dirty="0" err="1">
                <a:solidFill>
                  <a:schemeClr val="bg1"/>
                </a:solidFill>
              </a:rPr>
              <a:t>Масова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частка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розчиненої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речовини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показує</a:t>
            </a:r>
            <a:r>
              <a:rPr lang="ru-RU" sz="3200" dirty="0">
                <a:solidFill>
                  <a:schemeClr val="bg1"/>
                </a:solidFill>
              </a:rPr>
              <a:t>, яку </a:t>
            </a:r>
            <a:r>
              <a:rPr lang="ru-RU" sz="3200" dirty="0" err="1">
                <a:solidFill>
                  <a:schemeClr val="bg1"/>
                </a:solidFill>
              </a:rPr>
              <a:t>частку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від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загальної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маси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розчину</a:t>
            </a:r>
            <a:r>
              <a:rPr lang="ru-RU" sz="3200" dirty="0">
                <a:solidFill>
                  <a:schemeClr val="bg1"/>
                </a:solidFill>
              </a:rPr>
              <a:t> становить </a:t>
            </a:r>
            <a:r>
              <a:rPr lang="ru-RU" sz="3200" dirty="0" err="1">
                <a:solidFill>
                  <a:schemeClr val="bg1"/>
                </a:solidFill>
              </a:rPr>
              <a:t>маса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даної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речовини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5548312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rgbClr val="FF66CC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  </a:t>
            </a:r>
            <a:r>
              <a:rPr lang="ru-RU" sz="3200" dirty="0" err="1">
                <a:solidFill>
                  <a:schemeClr val="bg1"/>
                </a:solidFill>
              </a:rPr>
              <a:t>Масова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частка</a:t>
            </a:r>
            <a:r>
              <a:rPr lang="ru-RU" sz="3200" dirty="0">
                <a:solidFill>
                  <a:schemeClr val="bg1"/>
                </a:solidFill>
              </a:rPr>
              <a:t>  </a:t>
            </a:r>
            <a:r>
              <a:rPr lang="ru-RU" sz="3200" dirty="0" err="1">
                <a:solidFill>
                  <a:schemeClr val="bg1"/>
                </a:solidFill>
              </a:rPr>
              <a:t>виражається</a:t>
            </a:r>
            <a:r>
              <a:rPr lang="ru-RU" sz="3200" dirty="0">
                <a:solidFill>
                  <a:schemeClr val="bg1"/>
                </a:solidFill>
              </a:rPr>
              <a:t> у </a:t>
            </a:r>
            <a:r>
              <a:rPr lang="ru-RU" sz="3200" dirty="0" err="1">
                <a:solidFill>
                  <a:schemeClr val="bg1"/>
                </a:solidFill>
              </a:rPr>
              <a:t>частках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від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одиниці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smtClean="0">
                <a:solidFill>
                  <a:schemeClr val="bg1"/>
                </a:solidFill>
              </a:rPr>
              <a:t>або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у </a:t>
            </a:r>
            <a:r>
              <a:rPr lang="ru-RU" sz="3200" dirty="0" err="1">
                <a:solidFill>
                  <a:schemeClr val="bg1"/>
                </a:solidFill>
              </a:rPr>
              <a:t>відсотках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6" name="Picture 7" descr="2013-08-29 19 13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6712" y="238124"/>
            <a:ext cx="3197250" cy="11477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72175" y="1714501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  <a:r>
              <a:rPr lang="ru-RU" sz="32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О) = 95г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043613" y="2624137"/>
            <a:ext cx="24717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(К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= 5г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3175" y="2657476"/>
            <a:ext cx="1443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95%</a:t>
            </a:r>
            <a:endParaRPr lang="uk-U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5988" y="757238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5%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скреншоти програми хімія-9\35 виготовлення розчину\Image 54.png"/>
          <p:cNvPicPr>
            <a:picLocks noChangeAspect="1" noChangeArrowheads="1"/>
          </p:cNvPicPr>
          <p:nvPr/>
        </p:nvPicPr>
        <p:blipFill>
          <a:blip r:embed="rId3"/>
          <a:srcRect l="10638" r="11435"/>
          <a:stretch>
            <a:fillRect/>
          </a:stretch>
        </p:blipFill>
        <p:spPr bwMode="auto">
          <a:xfrm>
            <a:off x="346841" y="346840"/>
            <a:ext cx="2900856" cy="37679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9137" y="2844071"/>
            <a:ext cx="611204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Воно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відповідає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масі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грамах</a:t>
            </a:r>
            <a:r>
              <a:rPr lang="ru-RU" sz="2800" b="1" dirty="0" smtClean="0"/>
              <a:t>, яка </a:t>
            </a:r>
            <a:r>
              <a:rPr lang="ru-RU" sz="2800" b="1" dirty="0" err="1" smtClean="0"/>
              <a:t>міститься</a:t>
            </a:r>
            <a:r>
              <a:rPr lang="ru-RU" sz="2800" b="1" dirty="0" smtClean="0"/>
              <a:t> у одному </a:t>
            </a:r>
            <a:r>
              <a:rPr lang="ru-RU" sz="2800" b="1" dirty="0" err="1" smtClean="0"/>
              <a:t>грамі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розчину</a:t>
            </a:r>
            <a:r>
              <a:rPr lang="ru-RU" sz="2800" b="1" dirty="0" smtClean="0"/>
              <a:t>     (0,05г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)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75962" y="5405082"/>
            <a:ext cx="573864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В  кожних 100 грамах розчину міститься </a:t>
            </a:r>
            <a:r>
              <a:rPr lang="ru-RU" sz="2800" b="1" dirty="0" smtClean="0"/>
              <a:t> </a:t>
            </a:r>
            <a:r>
              <a:rPr lang="ru-RU" sz="2800" b="1" dirty="0" smtClean="0">
                <a:latin typeface="Arial"/>
                <a:cs typeface="Arial"/>
              </a:rPr>
              <a:t>̶  </a:t>
            </a:r>
            <a:r>
              <a:rPr lang="ru-RU" sz="2800" b="1" dirty="0" smtClean="0"/>
              <a:t>5г </a:t>
            </a:r>
            <a:r>
              <a:rPr lang="ru-RU" sz="2800" b="1" dirty="0" err="1" smtClean="0"/>
              <a:t>речовини</a:t>
            </a:r>
            <a:endParaRPr lang="ru-RU" sz="2800" b="1" dirty="0"/>
          </a:p>
        </p:txBody>
      </p:sp>
      <p:pic>
        <p:nvPicPr>
          <p:cNvPr id="8" name="Picture 3" descr="C:\Documents and Settings\User\Мои документы\скреншоти програми хімія-9\35 виготовлення розчину\Image 34.png"/>
          <p:cNvPicPr>
            <a:picLocks noChangeAspect="1" noChangeArrowheads="1"/>
          </p:cNvPicPr>
          <p:nvPr/>
        </p:nvPicPr>
        <p:blipFill>
          <a:blip r:embed="rId4" cstate="print"/>
          <a:srcRect l="19581" t="9847" r="16703" b="15142"/>
          <a:stretch>
            <a:fillRect/>
          </a:stretch>
        </p:blipFill>
        <p:spPr bwMode="auto">
          <a:xfrm>
            <a:off x="772513" y="4808483"/>
            <a:ext cx="1496318" cy="119817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71603" y="1608083"/>
            <a:ext cx="78827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5%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81664" y="314479"/>
            <a:ext cx="486822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означає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запис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39452" y="1443788"/>
            <a:ext cx="581913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Це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значення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масової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частки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розчиненої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розчині</a:t>
            </a:r>
            <a:endParaRPr lang="ru-RU" sz="28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Мои документы\скреншоти програми хімія-9\35 виготовлення розчину\Image 33.png"/>
          <p:cNvPicPr>
            <a:picLocks noChangeAspect="1" noChangeArrowheads="1"/>
          </p:cNvPicPr>
          <p:nvPr/>
        </p:nvPicPr>
        <p:blipFill>
          <a:blip r:embed="rId3"/>
          <a:srcRect t="55557"/>
          <a:stretch>
            <a:fillRect/>
          </a:stretch>
        </p:blipFill>
        <p:spPr bwMode="auto">
          <a:xfrm>
            <a:off x="0" y="1184904"/>
            <a:ext cx="9148568" cy="29323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7461" y="5903893"/>
            <a:ext cx="506653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В 1грамі розчину міститься 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0,05</a:t>
            </a:r>
            <a:r>
              <a:rPr lang="ru-RU" sz="2800" b="1" dirty="0" smtClean="0"/>
              <a:t>г </a:t>
            </a:r>
            <a:r>
              <a:rPr lang="ru-RU" sz="2800" b="1" dirty="0" err="1" smtClean="0"/>
              <a:t>речовини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47537" y="4784417"/>
            <a:ext cx="565152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В 10 грамах розчину міститься </a:t>
            </a:r>
            <a:r>
              <a:rPr lang="uk-UA" sz="2800" b="1" dirty="0" smtClean="0">
                <a:solidFill>
                  <a:srgbClr val="FF0000"/>
                </a:solidFill>
              </a:rPr>
              <a:t>0,</a:t>
            </a:r>
            <a:r>
              <a:rPr lang="ru-RU" sz="2800" b="1" dirty="0" smtClean="0">
                <a:solidFill>
                  <a:srgbClr val="FF0000"/>
                </a:solidFill>
              </a:rPr>
              <a:t>5г </a:t>
            </a:r>
            <a:r>
              <a:rPr lang="ru-RU" sz="2800" b="1" dirty="0" err="1" smtClean="0"/>
              <a:t>речовини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2506" y="3690082"/>
            <a:ext cx="608797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/>
              <a:t>В  100 грамах розчину міститься 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5г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речовини</a:t>
            </a:r>
            <a:endParaRPr lang="ru-RU" sz="2800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712702"/>
            <a:ext cx="914400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FF66CC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Для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цього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обраховують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скільки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грамів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речовини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розчинено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в одному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грамі</a:t>
            </a:r>
            <a:r>
              <a:rPr lang="ru-RU" sz="3200" b="1" dirty="0" smtClean="0">
                <a:solidFill>
                  <a:sysClr val="windowText" lastClr="000000"/>
                </a:solidFill>
              </a:rPr>
              <a:t> води</a:t>
            </a:r>
            <a:endParaRPr lang="uk-UA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Працюючи</a:t>
            </a:r>
            <a:r>
              <a:rPr lang="ru-RU" sz="3200" b="1" dirty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з</a:t>
            </a:r>
            <a:r>
              <a:rPr lang="ru-RU" sz="3200" b="1" dirty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розчинами</a:t>
            </a:r>
            <a:r>
              <a:rPr lang="ru-RU" sz="3200" b="1" dirty="0">
                <a:solidFill>
                  <a:sysClr val="windowText" lastClr="000000"/>
                </a:solidFill>
              </a:rPr>
              <a:t>,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важливо</a:t>
            </a:r>
            <a:r>
              <a:rPr lang="ru-RU" sz="3200" b="1" dirty="0">
                <a:solidFill>
                  <a:sysClr val="windowText" lastClr="000000"/>
                </a:solidFill>
              </a:rPr>
              <a:t> знати,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скільки</a:t>
            </a:r>
            <a:r>
              <a:rPr lang="ru-RU" sz="3200" b="1" dirty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розчиненої</a:t>
            </a:r>
            <a:r>
              <a:rPr lang="ru-RU" sz="3200" b="1" dirty="0">
                <a:solidFill>
                  <a:sysClr val="windowText" lastClr="000000"/>
                </a:solidFill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</a:rPr>
              <a:t>речовини</a:t>
            </a:r>
            <a:r>
              <a:rPr lang="ru-RU" sz="3200" b="1" dirty="0">
                <a:solidFill>
                  <a:sysClr val="windowText" lastClr="000000"/>
                </a:solidFill>
              </a:rPr>
              <a:t> в них </a:t>
            </a:r>
            <a:r>
              <a:rPr lang="ru-RU" sz="3200" b="1" dirty="0" err="1" smtClean="0">
                <a:solidFill>
                  <a:sysClr val="windowText" lastClr="000000"/>
                </a:solidFill>
              </a:rPr>
              <a:t>міститься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2013-08-29 19 02 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8078" y="3392073"/>
            <a:ext cx="6419285" cy="1939159"/>
          </a:xfrm>
          <a:prstGeom prst="rect">
            <a:avLst/>
          </a:prstGeom>
          <a:noFill/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36884" y="986586"/>
            <a:ext cx="8446167" cy="175432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 err="1" smtClean="0">
                <a:solidFill>
                  <a:sysClr val="windowText" lastClr="000000"/>
                </a:solidFill>
              </a:rPr>
              <a:t>Масова</a:t>
            </a:r>
            <a:r>
              <a:rPr lang="ru-RU" sz="3600" dirty="0" smtClean="0">
                <a:solidFill>
                  <a:sysClr val="windowText" lastClr="000000"/>
                </a:solidFill>
              </a:rPr>
              <a:t> </a:t>
            </a:r>
            <a:r>
              <a:rPr lang="ru-RU" sz="3600" dirty="0" err="1">
                <a:solidFill>
                  <a:sysClr val="windowText" lastClr="000000"/>
                </a:solidFill>
              </a:rPr>
              <a:t>частка</a:t>
            </a:r>
            <a:r>
              <a:rPr lang="ru-RU" sz="3600" dirty="0">
                <a:solidFill>
                  <a:sysClr val="windowText" lastClr="000000"/>
                </a:solidFill>
              </a:rPr>
              <a:t> </a:t>
            </a:r>
            <a:r>
              <a:rPr lang="ru-RU" sz="3600" dirty="0" err="1">
                <a:solidFill>
                  <a:sysClr val="windowText" lastClr="000000"/>
                </a:solidFill>
              </a:rPr>
              <a:t>розчиненої</a:t>
            </a:r>
            <a:r>
              <a:rPr lang="ru-RU" sz="3600" dirty="0">
                <a:solidFill>
                  <a:sysClr val="windowText" lastClr="000000"/>
                </a:solidFill>
              </a:rPr>
              <a:t> </a:t>
            </a:r>
            <a:r>
              <a:rPr lang="ru-RU" sz="3600" dirty="0" err="1">
                <a:solidFill>
                  <a:sysClr val="windowText" lastClr="000000"/>
                </a:solidFill>
              </a:rPr>
              <a:t>речовини</a:t>
            </a:r>
            <a:r>
              <a:rPr lang="ru-RU" sz="3600" dirty="0">
                <a:solidFill>
                  <a:sysClr val="windowText" lastClr="000000"/>
                </a:solidFill>
              </a:rPr>
              <a:t> ─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err="1" smtClean="0">
                <a:solidFill>
                  <a:sysClr val="windowText" lastClr="000000"/>
                </a:solidFill>
              </a:rPr>
              <a:t>це</a:t>
            </a:r>
            <a:r>
              <a:rPr lang="ru-RU" sz="3600" dirty="0" smtClean="0">
                <a:solidFill>
                  <a:sysClr val="windowText" lastClr="000000"/>
                </a:solidFill>
              </a:rPr>
              <a:t> </a:t>
            </a:r>
            <a:r>
              <a:rPr lang="ru-RU" sz="3600" dirty="0" err="1" smtClean="0">
                <a:solidFill>
                  <a:sysClr val="windowText" lastClr="000000"/>
                </a:solidFill>
              </a:rPr>
              <a:t>відношення</a:t>
            </a:r>
            <a:r>
              <a:rPr lang="ru-RU" sz="3600" dirty="0" smtClean="0">
                <a:solidFill>
                  <a:sysClr val="windowText" lastClr="00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маси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err="1">
                <a:solidFill>
                  <a:srgbClr val="FF0000"/>
                </a:solidFill>
              </a:rPr>
              <a:t>речовини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до</a:t>
            </a:r>
            <a:r>
              <a:rPr lang="ru-RU" sz="3600" dirty="0" smtClean="0">
                <a:solidFill>
                  <a:srgbClr val="B00047"/>
                </a:solidFill>
              </a:rPr>
              <a:t> </a:t>
            </a:r>
            <a:r>
              <a:rPr lang="ru-RU" sz="3600" dirty="0" err="1">
                <a:solidFill>
                  <a:srgbClr val="B00047"/>
                </a:solidFill>
              </a:rPr>
              <a:t>маси</a:t>
            </a:r>
            <a:r>
              <a:rPr lang="ru-RU" sz="3600" dirty="0">
                <a:solidFill>
                  <a:srgbClr val="B00047"/>
                </a:solidFill>
              </a:rPr>
              <a:t> </a:t>
            </a:r>
            <a:r>
              <a:rPr lang="ru-RU" sz="3600" dirty="0" err="1">
                <a:solidFill>
                  <a:srgbClr val="B00047"/>
                </a:solidFill>
              </a:rPr>
              <a:t>розчину</a:t>
            </a:r>
            <a:endParaRPr lang="ru-RU" sz="3600" dirty="0">
              <a:solidFill>
                <a:srgbClr val="B00047"/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0"/>
            <a:ext cx="9143999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 smtClean="0">
                <a:solidFill>
                  <a:srgbClr val="FF0000"/>
                </a:solidFill>
              </a:rPr>
              <a:t>Задача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.  Визначте  </a:t>
            </a:r>
            <a:r>
              <a:rPr lang="uk-UA" sz="2800" b="1" dirty="0" smtClean="0">
                <a:solidFill>
                  <a:srgbClr val="00FF00"/>
                </a:solidFill>
              </a:rPr>
              <a:t>масову частку 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соди в розчині, </a:t>
            </a:r>
            <a:br>
              <a:rPr lang="uk-UA" sz="2800" b="1" dirty="0" smtClean="0">
                <a:solidFill>
                  <a:sysClr val="windowText" lastClr="000000"/>
                </a:solidFill>
              </a:rPr>
            </a:br>
            <a:r>
              <a:rPr lang="uk-UA" sz="2800" b="1" dirty="0" smtClean="0">
                <a:solidFill>
                  <a:sysClr val="windowText" lastClr="000000"/>
                </a:solidFill>
              </a:rPr>
              <a:t>утвореному при розчиненні  </a:t>
            </a:r>
            <a:r>
              <a:rPr lang="uk-UA" sz="2800" b="1" dirty="0" smtClean="0">
                <a:solidFill>
                  <a:srgbClr val="FF3399"/>
                </a:solidFill>
              </a:rPr>
              <a:t>20 грамів солі </a:t>
            </a:r>
            <a:br>
              <a:rPr lang="uk-UA" sz="2800" b="1" dirty="0" smtClean="0">
                <a:solidFill>
                  <a:srgbClr val="FF3399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в </a:t>
            </a:r>
            <a:r>
              <a:rPr lang="uk-UA" sz="2800" b="1" dirty="0" smtClean="0">
                <a:solidFill>
                  <a:srgbClr val="05768D"/>
                </a:solidFill>
              </a:rPr>
              <a:t>180 грамах води</a:t>
            </a:r>
            <a:endParaRPr lang="uk-UA" sz="2800" b="1" dirty="0">
              <a:solidFill>
                <a:srgbClr val="05768D"/>
              </a:solidFill>
            </a:endParaRPr>
          </a:p>
        </p:txBody>
      </p:sp>
      <p:pic>
        <p:nvPicPr>
          <p:cNvPr id="1026" name="Picture 2" descr="C:\Documents and Settings\User\Мои документы\відео з віртуальної лабораторії з хімії\фото обладнання\речовина- натрій карбона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2089" y="4138862"/>
            <a:ext cx="2144111" cy="1608084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відео з віртуальної лабораторії з хімії\фото обладнання\вода в стакані.jpg"/>
          <p:cNvPicPr>
            <a:picLocks noChangeAspect="1" noChangeArrowheads="1"/>
          </p:cNvPicPr>
          <p:nvPr/>
        </p:nvPicPr>
        <p:blipFill>
          <a:blip r:embed="rId4"/>
          <a:srcRect l="27234" r="25697"/>
          <a:stretch>
            <a:fillRect/>
          </a:stretch>
        </p:blipFill>
        <p:spPr bwMode="auto">
          <a:xfrm>
            <a:off x="788275" y="3200400"/>
            <a:ext cx="2724628" cy="26170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92772" y="3058511"/>
            <a:ext cx="1355835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180 г  води</a:t>
            </a:r>
            <a:endParaRPr lang="uk-UA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94020" y="1658420"/>
            <a:ext cx="47083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ru-RU" sz="2800" b="1" dirty="0" err="1" smtClean="0"/>
              <a:t>Усвідомлюємо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завдання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3324" y="2417379"/>
            <a:ext cx="34111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нам </a:t>
            </a:r>
            <a:r>
              <a:rPr lang="ru-RU" sz="2800" b="1" dirty="0" err="1" smtClean="0"/>
              <a:t>відомо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4041" y="6038192"/>
            <a:ext cx="256978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/>
              <a:t> </a:t>
            </a:r>
            <a:r>
              <a:rPr lang="en-US" sz="2800" b="1" i="1" dirty="0" smtClean="0"/>
              <a:t>m</a:t>
            </a:r>
            <a:r>
              <a:rPr lang="uk-UA" sz="2800" b="1" i="1" dirty="0" smtClean="0">
                <a:solidFill>
                  <a:schemeClr val="tx1"/>
                </a:solidFill>
              </a:rPr>
              <a:t>(</a:t>
            </a:r>
            <a:r>
              <a:rPr lang="en-US" sz="2800" b="1" i="1" dirty="0" smtClean="0">
                <a:solidFill>
                  <a:schemeClr val="tx1"/>
                </a:solidFill>
              </a:rPr>
              <a:t>H</a:t>
            </a:r>
            <a:r>
              <a:rPr lang="ru-RU" sz="2800" b="1" i="1" baseline="-25000" dirty="0" smtClean="0">
                <a:solidFill>
                  <a:schemeClr val="tx1"/>
                </a:solidFill>
              </a:rPr>
              <a:t>2</a:t>
            </a:r>
            <a:r>
              <a:rPr lang="uk-UA" sz="2800" b="1" i="1" dirty="0" smtClean="0">
                <a:solidFill>
                  <a:schemeClr val="tx1"/>
                </a:solidFill>
              </a:rPr>
              <a:t>О)=</a:t>
            </a:r>
            <a:r>
              <a:rPr lang="ru-RU" sz="2800" b="1" i="1" dirty="0" smtClean="0">
                <a:solidFill>
                  <a:schemeClr val="tx1"/>
                </a:solidFill>
              </a:rPr>
              <a:t>180г</a:t>
            </a:r>
            <a:endParaRPr lang="en-US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1098" y="6085489"/>
            <a:ext cx="26486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uk-UA" sz="2800" b="1" dirty="0" smtClean="0"/>
              <a:t>соди</a:t>
            </a:r>
            <a:r>
              <a:rPr lang="ru-RU" sz="2800" b="1" dirty="0" smtClean="0">
                <a:solidFill>
                  <a:schemeClr val="tx1"/>
                </a:solidFill>
              </a:rPr>
              <a:t>) </a:t>
            </a:r>
            <a:r>
              <a:rPr lang="uk-UA" sz="2800" b="1" dirty="0" smtClean="0">
                <a:solidFill>
                  <a:schemeClr val="tx1"/>
                </a:solidFill>
              </a:rPr>
              <a:t>= </a:t>
            </a:r>
            <a:r>
              <a:rPr lang="ru-RU" sz="2800" b="1" dirty="0" smtClean="0">
                <a:solidFill>
                  <a:schemeClr val="tx1"/>
                </a:solidFill>
              </a:rPr>
              <a:t>20г</a:t>
            </a:r>
            <a:endParaRPr lang="ru-RU" sz="28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відео з віртуальної лабораторії з хімії\фото обладнання\речовина- натрій карбона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2807" y="2885087"/>
            <a:ext cx="2157468" cy="1618102"/>
          </a:xfrm>
          <a:prstGeom prst="rect">
            <a:avLst/>
          </a:prstGeom>
          <a:noFill/>
        </p:spPr>
      </p:pic>
      <p:pic>
        <p:nvPicPr>
          <p:cNvPr id="1027" name="Picture 3" descr="C:\Documents and Settings\User\Мои документы\відео з віртуальної лабораторії з хімії\фото обладнання\вода в стакані.jpg"/>
          <p:cNvPicPr>
            <a:picLocks noChangeAspect="1" noChangeArrowheads="1"/>
          </p:cNvPicPr>
          <p:nvPr/>
        </p:nvPicPr>
        <p:blipFill>
          <a:blip r:embed="rId4"/>
          <a:srcRect l="27234" r="25697"/>
          <a:stretch>
            <a:fillRect/>
          </a:stretch>
        </p:blipFill>
        <p:spPr bwMode="auto">
          <a:xfrm>
            <a:off x="472967" y="1852863"/>
            <a:ext cx="2554013" cy="26403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58966" y="811701"/>
            <a:ext cx="6164317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/>
              <a:t> Визначити скільки грамів речовини  розчинено  в  1 грамі  розчину?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1944" y="262757"/>
            <a:ext cx="46975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необхідно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зробити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pic>
        <p:nvPicPr>
          <p:cNvPr id="11" name="Picture 9" descr="2013-08-29 19 02 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0726" y="1923394"/>
            <a:ext cx="4122955" cy="1245476"/>
          </a:xfrm>
          <a:prstGeom prst="rect">
            <a:avLst/>
          </a:prstGeom>
          <a:noFill/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75066" y="1114096"/>
            <a:ext cx="2468133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de-DE" sz="2800" b="1" dirty="0" smtClean="0">
                <a:solidFill>
                  <a:sysClr val="windowText" lastClr="000000"/>
                </a:solidFill>
                <a:sym typeface="Symbol" pitchFamily="18" charset="2"/>
              </a:rPr>
              <a:t>W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(солі)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─ ?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0" y="4667742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FFFF00"/>
                </a:solidFill>
              </a:rPr>
              <a:t>m(</a:t>
            </a:r>
            <a:r>
              <a:rPr lang="ru-RU" sz="3200" dirty="0" err="1">
                <a:solidFill>
                  <a:srgbClr val="FFFF00"/>
                </a:solidFill>
              </a:rPr>
              <a:t>розчину</a:t>
            </a:r>
            <a:r>
              <a:rPr lang="de-DE" sz="3200" dirty="0">
                <a:solidFill>
                  <a:srgbClr val="FFFF00"/>
                </a:solidFill>
              </a:rPr>
              <a:t>) </a:t>
            </a:r>
            <a:r>
              <a:rPr lang="de-DE" sz="3200" dirty="0">
                <a:solidFill>
                  <a:schemeClr val="bg1"/>
                </a:solidFill>
              </a:rPr>
              <a:t>=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rgbClr val="C1FFC1"/>
                </a:solidFill>
              </a:rPr>
              <a:t>m(</a:t>
            </a:r>
            <a:r>
              <a:rPr lang="ru-RU" sz="3200" dirty="0" err="1">
                <a:solidFill>
                  <a:srgbClr val="C1FFC1"/>
                </a:solidFill>
              </a:rPr>
              <a:t>розчинника</a:t>
            </a:r>
            <a:r>
              <a:rPr lang="de-DE" sz="3200" dirty="0">
                <a:solidFill>
                  <a:srgbClr val="C1FFC1"/>
                </a:solidFill>
              </a:rPr>
              <a:t>)</a:t>
            </a:r>
            <a:r>
              <a:rPr lang="ru-RU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+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smtClean="0">
                <a:solidFill>
                  <a:srgbClr val="FF0000"/>
                </a:solidFill>
              </a:rPr>
              <a:t>m(</a:t>
            </a:r>
            <a:r>
              <a:rPr lang="ru-RU" sz="3200" dirty="0" err="1">
                <a:solidFill>
                  <a:srgbClr val="FF0000"/>
                </a:solidFill>
              </a:rPr>
              <a:t>речовини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9945" y="2664371"/>
            <a:ext cx="9144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20г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8429" y="5544206"/>
            <a:ext cx="260131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ru-RU" sz="2800" b="1" dirty="0" err="1" smtClean="0"/>
              <a:t>розчину</a:t>
            </a:r>
            <a:r>
              <a:rPr lang="ru-RU" sz="2800" b="1" dirty="0" smtClean="0">
                <a:solidFill>
                  <a:schemeClr val="tx1"/>
                </a:solidFill>
              </a:rPr>
              <a:t>) </a:t>
            </a:r>
            <a:r>
              <a:rPr lang="uk-UA" sz="2800" b="1" dirty="0" smtClean="0">
                <a:solidFill>
                  <a:schemeClr val="tx1"/>
                </a:solidFill>
              </a:rPr>
              <a:t>=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72054" y="2175639"/>
            <a:ext cx="104052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180г</a:t>
            </a:r>
            <a:endParaRPr lang="en-US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3476" y="5523185"/>
            <a:ext cx="54653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+</a:t>
            </a:r>
            <a:endParaRPr lang="ru-R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33241" y="5549462"/>
            <a:ext cx="13715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= 200г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24323 0.4965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2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15174 0.4208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10" grpId="0" animBg="1"/>
      <p:bldP spid="10" grpId="1" animBg="1"/>
      <p:bldP spid="14" grpId="0" animBg="1"/>
      <p:bldP spid="9" grpId="0" animBg="1"/>
      <p:bldP spid="9" grpId="1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49972" y="0"/>
            <a:ext cx="6094617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 smtClean="0">
                <a:solidFill>
                  <a:sysClr val="windowText" lastClr="000000"/>
                </a:solidFill>
              </a:rPr>
              <a:t>Запишемо до зошита скорочену умову задачі  та </a:t>
            </a:r>
            <a:r>
              <a:rPr lang="uk-UA" sz="2800" b="1" dirty="0" err="1" smtClean="0">
                <a:solidFill>
                  <a:sysClr val="windowText" lastClr="000000"/>
                </a:solidFill>
              </a:rPr>
              <a:t>розвязок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790903" y="1234966"/>
            <a:ext cx="1524000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ysClr val="windowText" lastClr="000000"/>
                </a:solidFill>
              </a:rPr>
              <a:t>відомо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0" y="1826173"/>
            <a:ext cx="27432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m</a:t>
            </a:r>
            <a:r>
              <a:rPr lang="uk-UA" sz="2800" b="1" dirty="0" smtClean="0">
                <a:solidFill>
                  <a:schemeClr val="tx1"/>
                </a:solidFill>
              </a:rPr>
              <a:t>(соди)</a:t>
            </a:r>
            <a:r>
              <a:rPr lang="uk-UA" sz="2000" b="1" dirty="0" smtClean="0">
                <a:solidFill>
                  <a:schemeClr val="tx1"/>
                </a:solidFill>
              </a:rPr>
              <a:t>  </a:t>
            </a:r>
            <a:r>
              <a:rPr lang="uk-UA" sz="2000" b="1" dirty="0">
                <a:solidFill>
                  <a:schemeClr val="tx1"/>
                </a:solidFill>
              </a:rPr>
              <a:t>= </a:t>
            </a:r>
            <a:r>
              <a:rPr lang="de-DE" sz="2800" b="1" dirty="0">
                <a:solidFill>
                  <a:schemeClr val="tx1"/>
                </a:solidFill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</a:rPr>
              <a:t>20г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0" y="2441028"/>
            <a:ext cx="258029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>
                <a:solidFill>
                  <a:schemeClr val="tx1"/>
                </a:solidFill>
              </a:rPr>
              <a:t>m</a:t>
            </a:r>
            <a:r>
              <a:rPr lang="uk-UA" sz="2800" b="1" dirty="0">
                <a:solidFill>
                  <a:schemeClr val="tx1"/>
                </a:solidFill>
              </a:rPr>
              <a:t>(</a:t>
            </a:r>
            <a:r>
              <a:rPr lang="en-US" sz="2800" b="1" dirty="0">
                <a:solidFill>
                  <a:schemeClr val="tx1"/>
                </a:solidFill>
              </a:rPr>
              <a:t>H</a:t>
            </a:r>
            <a:r>
              <a:rPr lang="ru-RU" sz="2800" b="1" baseline="-25000" dirty="0">
                <a:solidFill>
                  <a:schemeClr val="tx1"/>
                </a:solidFill>
              </a:rPr>
              <a:t>2</a:t>
            </a:r>
            <a:r>
              <a:rPr lang="uk-UA" sz="2800" b="1" dirty="0">
                <a:solidFill>
                  <a:schemeClr val="tx1"/>
                </a:solidFill>
              </a:rPr>
              <a:t>О)</a:t>
            </a:r>
            <a:r>
              <a:rPr lang="uk-UA" sz="2000" b="1" dirty="0">
                <a:solidFill>
                  <a:schemeClr val="tx1"/>
                </a:solidFill>
              </a:rPr>
              <a:t>  = </a:t>
            </a:r>
            <a:r>
              <a:rPr lang="de-DE" sz="2800" b="1" dirty="0" smtClean="0">
                <a:solidFill>
                  <a:schemeClr val="tx1"/>
                </a:solidFill>
              </a:rPr>
              <a:t>1</a:t>
            </a:r>
            <a:r>
              <a:rPr lang="uk-UA" sz="2800" b="1" dirty="0" smtClean="0">
                <a:solidFill>
                  <a:schemeClr val="tx1"/>
                </a:solidFill>
              </a:rPr>
              <a:t>8</a:t>
            </a:r>
            <a:r>
              <a:rPr lang="de-DE" sz="2800" b="1" dirty="0" smtClean="0">
                <a:solidFill>
                  <a:schemeClr val="tx1"/>
                </a:solidFill>
              </a:rPr>
              <a:t>0</a:t>
            </a:r>
            <a:r>
              <a:rPr lang="uk-UA" sz="2800" b="1" dirty="0">
                <a:solidFill>
                  <a:schemeClr val="tx1"/>
                </a:solidFill>
              </a:rPr>
              <a:t>г</a:t>
            </a:r>
            <a:r>
              <a:rPr lang="uk-UA" sz="2000" b="1" dirty="0">
                <a:solidFill>
                  <a:schemeClr val="tx1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743606" y="3132081"/>
            <a:ext cx="1758961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ysClr val="windowText" lastClr="000000"/>
                </a:solidFill>
              </a:rPr>
              <a:t>знайти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0" y="3809999"/>
            <a:ext cx="279132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  <a:sym typeface="Symbol" pitchFamily="18" charset="2"/>
              </a:rPr>
              <a:t>W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(соди) </a:t>
            </a:r>
            <a:r>
              <a:rPr lang="ru-RU" sz="2800" b="1" dirty="0">
                <a:solidFill>
                  <a:sysClr val="windowText" lastClr="000000"/>
                </a:solidFill>
              </a:rPr>
              <a:t>─  </a:t>
            </a:r>
            <a:r>
              <a:rPr lang="en-US" sz="28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>
            <a:off x="236483" y="3004376"/>
            <a:ext cx="2627586" cy="45719"/>
          </a:xfrm>
          <a:prstGeom prst="line">
            <a:avLst/>
          </a:prstGeom>
          <a:noFill/>
          <a:ln w="28575">
            <a:solidFill>
              <a:srgbClr val="B059E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456385" y="1248103"/>
            <a:ext cx="3027257" cy="52322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>
                <a:solidFill>
                  <a:sysClr val="windowText" lastClr="000000"/>
                </a:solidFill>
              </a:rPr>
              <a:t> </a:t>
            </a:r>
            <a:r>
              <a:rPr lang="uk-UA" sz="2000" b="1" dirty="0">
                <a:solidFill>
                  <a:sysClr val="windowText" lastClr="000000"/>
                </a:solidFill>
              </a:rPr>
              <a:t>  </a:t>
            </a:r>
            <a:r>
              <a:rPr lang="uk-UA" sz="2800" b="1" i="1" dirty="0" err="1">
                <a:solidFill>
                  <a:sysClr val="windowText" lastClr="000000"/>
                </a:solidFill>
              </a:rPr>
              <a:t>Розвязування</a:t>
            </a:r>
            <a:endParaRPr lang="uk-UA" sz="28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279781" y="1857704"/>
            <a:ext cx="526264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chemeClr val="bg1"/>
                </a:solidFill>
              </a:rPr>
              <a:t> </a:t>
            </a:r>
            <a:r>
              <a:rPr lang="uk-UA" sz="2800" b="1" i="1" dirty="0">
                <a:solidFill>
                  <a:srgbClr val="FF0000"/>
                </a:solidFill>
              </a:rPr>
              <a:t>1. Знаходимо масу розчину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412125" y="2454166"/>
            <a:ext cx="6731876" cy="461665"/>
          </a:xfrm>
          <a:prstGeom prst="rect">
            <a:avLst/>
          </a:prstGeom>
          <a:solidFill>
            <a:srgbClr val="1D1D57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rgbClr val="FFFF00"/>
                </a:solidFill>
              </a:rPr>
              <a:t>m (</a:t>
            </a:r>
            <a:r>
              <a:rPr lang="ru-RU" sz="2400" dirty="0" err="1">
                <a:solidFill>
                  <a:srgbClr val="FFFF00"/>
                </a:solidFill>
              </a:rPr>
              <a:t>розчину</a:t>
            </a:r>
            <a:r>
              <a:rPr lang="de-DE" sz="2400" dirty="0">
                <a:solidFill>
                  <a:srgbClr val="FFFF00"/>
                </a:solidFill>
              </a:rPr>
              <a:t>) </a:t>
            </a:r>
            <a:r>
              <a:rPr lang="de-DE" sz="2400" dirty="0">
                <a:solidFill>
                  <a:schemeClr val="bg1"/>
                </a:solidFill>
              </a:rPr>
              <a:t>=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rgbClr val="00FFFF"/>
                </a:solidFill>
              </a:rPr>
              <a:t>m</a:t>
            </a:r>
            <a:r>
              <a:rPr lang="ru-RU" sz="2400" dirty="0">
                <a:solidFill>
                  <a:srgbClr val="00FFFF"/>
                </a:solidFill>
              </a:rPr>
              <a:t> </a:t>
            </a:r>
            <a:r>
              <a:rPr lang="de-DE" sz="2400" dirty="0">
                <a:solidFill>
                  <a:srgbClr val="00FFFF"/>
                </a:solidFill>
              </a:rPr>
              <a:t>(</a:t>
            </a:r>
            <a:r>
              <a:rPr lang="ru-RU" sz="2400" dirty="0" err="1">
                <a:solidFill>
                  <a:srgbClr val="00FFFF"/>
                </a:solidFill>
              </a:rPr>
              <a:t>розчинника</a:t>
            </a:r>
            <a:r>
              <a:rPr lang="de-DE" sz="2400" dirty="0">
                <a:solidFill>
                  <a:srgbClr val="00FFFF"/>
                </a:solidFill>
              </a:rPr>
              <a:t>)</a:t>
            </a:r>
            <a:r>
              <a:rPr lang="ru-RU" sz="2400" dirty="0">
                <a:solidFill>
                  <a:srgbClr val="00FFFF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+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m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(</a:t>
            </a:r>
            <a:r>
              <a:rPr lang="ru-RU" sz="2400" dirty="0" err="1">
                <a:solidFill>
                  <a:srgbClr val="FF3399"/>
                </a:solidFill>
              </a:rPr>
              <a:t>речовини</a:t>
            </a:r>
            <a:r>
              <a:rPr lang="de-DE" sz="2400" dirty="0">
                <a:solidFill>
                  <a:srgbClr val="FF3399"/>
                </a:solidFill>
              </a:rPr>
              <a:t>)</a:t>
            </a:r>
            <a:endParaRPr lang="uk-UA" sz="2400" dirty="0">
              <a:solidFill>
                <a:srgbClr val="FF3399"/>
              </a:solidFill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3155731" y="3050627"/>
            <a:ext cx="5715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m (</a:t>
            </a:r>
            <a:r>
              <a:rPr lang="ru-RU" sz="2800" b="1" dirty="0" err="1">
                <a:solidFill>
                  <a:sysClr val="windowText" lastClr="000000"/>
                </a:solidFill>
              </a:rPr>
              <a:t>розчину</a:t>
            </a:r>
            <a:r>
              <a:rPr lang="de-DE" sz="2800" b="1" dirty="0">
                <a:solidFill>
                  <a:sysClr val="windowText" lastClr="000000"/>
                </a:solidFill>
              </a:rPr>
              <a:t>) =</a:t>
            </a:r>
            <a:r>
              <a:rPr lang="uk-UA" sz="2800" b="1" dirty="0">
                <a:solidFill>
                  <a:sysClr val="windowText" lastClr="000000"/>
                </a:solidFill>
              </a:rPr>
              <a:t>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180 </a:t>
            </a:r>
            <a:r>
              <a:rPr lang="uk-UA" sz="2800" b="1" dirty="0">
                <a:solidFill>
                  <a:sysClr val="windowText" lastClr="000000"/>
                </a:solidFill>
              </a:rPr>
              <a:t>г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+ 20г = 200г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068881" y="3705727"/>
            <a:ext cx="5762298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FF0000"/>
                </a:solidFill>
              </a:rPr>
              <a:t> 2. Знаходимо масову частку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62607" y="4731218"/>
            <a:ext cx="2510823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b="1" dirty="0">
                <a:solidFill>
                  <a:sysClr val="windowText" lastClr="000000"/>
                </a:solidFill>
              </a:rPr>
              <a:t> </a:t>
            </a:r>
            <a:r>
              <a:rPr lang="de-DE" sz="3200" b="1" dirty="0">
                <a:solidFill>
                  <a:sysClr val="windowText" lastClr="000000"/>
                </a:solidFill>
                <a:sym typeface="Symbol" pitchFamily="18" charset="2"/>
              </a:rPr>
              <a:t>W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(соди) =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6807584" y="4752319"/>
            <a:ext cx="1524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ysClr val="windowText" lastClr="000000"/>
                </a:solidFill>
              </a:rPr>
              <a:t> </a:t>
            </a:r>
            <a:r>
              <a:rPr lang="uk-UA" sz="3600" b="1" dirty="0" smtClean="0">
                <a:solidFill>
                  <a:sysClr val="windowText" lastClr="000000"/>
                </a:solidFill>
              </a:rPr>
              <a:t>= 0,1,</a:t>
            </a:r>
            <a:r>
              <a:rPr lang="uk-UA" sz="3600" b="1" u="sng" dirty="0" smtClean="0">
                <a:solidFill>
                  <a:sysClr val="windowText" lastClr="000000"/>
                </a:solidFill>
              </a:rPr>
              <a:t> </a:t>
            </a:r>
            <a:endParaRPr lang="en-US" sz="28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904718" y="4719309"/>
            <a:ext cx="762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ysClr val="windowText" lastClr="000000"/>
                </a:solidFill>
              </a:rPr>
              <a:t> </a:t>
            </a:r>
            <a:r>
              <a:rPr lang="uk-UA" sz="3600" dirty="0" smtClean="0">
                <a:solidFill>
                  <a:sysClr val="windowText" lastClr="000000"/>
                </a:solidFill>
              </a:rPr>
              <a:t>= </a:t>
            </a:r>
            <a:endParaRPr lang="en-US" sz="2800" u="sng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7081673" y="5489191"/>
            <a:ext cx="185737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>
                <a:solidFill>
                  <a:sysClr val="windowText" lastClr="000000"/>
                </a:solidFill>
              </a:rPr>
              <a:t>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або 10%</a:t>
            </a:r>
            <a:r>
              <a:rPr lang="uk-UA" sz="2800" b="1" u="sng" dirty="0" smtClean="0">
                <a:solidFill>
                  <a:sysClr val="windowText" lastClr="000000"/>
                </a:solidFill>
              </a:rPr>
              <a:t> </a:t>
            </a:r>
            <a:endParaRPr lang="en-US" sz="2000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3585411" y="6150114"/>
            <a:ext cx="5344277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b="1" dirty="0">
                <a:solidFill>
                  <a:sysClr val="windowText" lastClr="000000"/>
                </a:solidFill>
              </a:rPr>
              <a:t> </a:t>
            </a:r>
            <a:r>
              <a:rPr lang="uk-UA" sz="3200" b="1" dirty="0" smtClean="0">
                <a:solidFill>
                  <a:sysClr val="windowText" lastClr="000000"/>
                </a:solidFill>
              </a:rPr>
              <a:t>Відповідь: </a:t>
            </a:r>
            <a:r>
              <a:rPr lang="de-DE" sz="3200" b="1" dirty="0" smtClean="0">
                <a:solidFill>
                  <a:sysClr val="windowText" lastClr="000000"/>
                </a:solidFill>
                <a:sym typeface="Symbol" pitchFamily="18" charset="2"/>
              </a:rPr>
              <a:t>W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(солі) = 10%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680513" y="4444889"/>
            <a:ext cx="1143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ysClr val="windowText" lastClr="000000"/>
                </a:solidFill>
              </a:rPr>
              <a:t> </a:t>
            </a:r>
            <a:r>
              <a:rPr lang="uk-UA" sz="3600" u="sng" dirty="0" smtClean="0">
                <a:solidFill>
                  <a:sysClr val="windowText" lastClr="000000"/>
                </a:solidFill>
              </a:rPr>
              <a:t>20г </a:t>
            </a:r>
            <a:endParaRPr lang="en-US" sz="2800" u="sng" dirty="0">
              <a:solidFill>
                <a:sysClr val="windowText" lastClr="000000"/>
              </a:solidFill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695074" y="4440786"/>
            <a:ext cx="225529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en-US" sz="3600" b="1" u="sng" dirty="0" smtClean="0">
                <a:solidFill>
                  <a:sysClr val="windowText" lastClr="000000"/>
                </a:solidFill>
              </a:rPr>
              <a:t>m</a:t>
            </a:r>
            <a:r>
              <a:rPr lang="uk-UA" sz="2800" b="1" u="sng" dirty="0" smtClean="0">
                <a:solidFill>
                  <a:sysClr val="windowText" lastClr="000000"/>
                </a:solidFill>
              </a:rPr>
              <a:t>(соди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)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5666553" y="5075839"/>
            <a:ext cx="1143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 smtClean="0">
                <a:solidFill>
                  <a:sysClr val="windowText" lastClr="000000"/>
                </a:solidFill>
              </a:rPr>
              <a:t>200г 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2671011" y="5107370"/>
            <a:ext cx="226359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ysClr val="windowText" lastClr="000000"/>
                </a:solidFill>
              </a:rPr>
              <a:t>m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(розчину)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2" grpId="0" animBg="1"/>
      <p:bldP spid="23" grpId="0" animBg="1"/>
      <p:bldP spid="24" grpId="0" animBg="1"/>
      <p:bldP spid="26" grpId="0" animBg="1"/>
      <p:bldP spid="20" grpId="0" animBg="1"/>
      <p:bldP spid="17" grpId="0" animBg="1"/>
      <p:bldP spid="21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 smtClean="0">
                <a:solidFill>
                  <a:schemeClr val="bg1"/>
                </a:solidFill>
              </a:rPr>
              <a:t>  Задача. У </a:t>
            </a:r>
            <a:r>
              <a:rPr lang="uk-UA" sz="3200" dirty="0">
                <a:solidFill>
                  <a:srgbClr val="00FFFF"/>
                </a:solidFill>
              </a:rPr>
              <a:t>100 г води </a:t>
            </a:r>
            <a:r>
              <a:rPr lang="uk-UA" sz="3200" dirty="0">
                <a:solidFill>
                  <a:schemeClr val="bg1"/>
                </a:solidFill>
              </a:rPr>
              <a:t>розчинено </a:t>
            </a:r>
            <a:r>
              <a:rPr lang="uk-UA" sz="3200" dirty="0">
                <a:solidFill>
                  <a:srgbClr val="FF3399"/>
                </a:solidFill>
              </a:rPr>
              <a:t>15г </a:t>
            </a:r>
            <a:r>
              <a:rPr lang="uk-UA" sz="3200" dirty="0" smtClean="0">
                <a:solidFill>
                  <a:srgbClr val="FF3399"/>
                </a:solidFill>
              </a:rPr>
              <a:t>калій нітрату К</a:t>
            </a:r>
            <a:r>
              <a:rPr lang="en-US" sz="3200" dirty="0" smtClean="0">
                <a:solidFill>
                  <a:srgbClr val="FF3399"/>
                </a:solidFill>
              </a:rPr>
              <a:t>NO</a:t>
            </a:r>
            <a:r>
              <a:rPr lang="en-US" sz="3200" baseline="-25000" dirty="0" smtClean="0">
                <a:solidFill>
                  <a:srgbClr val="FF3399"/>
                </a:solidFill>
              </a:rPr>
              <a:t>3</a:t>
            </a:r>
            <a:r>
              <a:rPr lang="uk-UA" sz="3200" dirty="0" smtClean="0">
                <a:solidFill>
                  <a:schemeClr val="bg1"/>
                </a:solidFill>
              </a:rPr>
              <a:t>.  Визначити </a:t>
            </a:r>
            <a:r>
              <a:rPr lang="uk-UA" sz="3200" dirty="0">
                <a:solidFill>
                  <a:srgbClr val="B0EE00"/>
                </a:solidFill>
              </a:rPr>
              <a:t>масову частку</a:t>
            </a:r>
            <a:r>
              <a:rPr lang="uk-UA" sz="3200" dirty="0">
                <a:solidFill>
                  <a:schemeClr val="bg1"/>
                </a:solidFill>
              </a:rPr>
              <a:t> нітрату калію </a:t>
            </a:r>
            <a:r>
              <a:rPr lang="uk-UA" sz="3200" dirty="0" smtClean="0">
                <a:solidFill>
                  <a:schemeClr val="bg1"/>
                </a:solidFill>
              </a:rPr>
              <a:t>в </a:t>
            </a:r>
            <a:r>
              <a:rPr lang="uk-UA" sz="3200" dirty="0">
                <a:solidFill>
                  <a:schemeClr val="bg1"/>
                </a:solidFill>
              </a:rPr>
              <a:t>розчині.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457200" y="1663262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rgbClr val="B059E1"/>
                </a:solidFill>
              </a:rPr>
              <a:t>відомо</a:t>
            </a: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2819399" y="2057400"/>
            <a:ext cx="45719" cy="1447800"/>
          </a:xfrm>
          <a:prstGeom prst="line">
            <a:avLst/>
          </a:prstGeom>
          <a:noFill/>
          <a:ln w="28575">
            <a:solidFill>
              <a:srgbClr val="B059E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4012325" y="1650125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rgbClr val="F94168"/>
                </a:solidFill>
              </a:rPr>
              <a:t>  </a:t>
            </a:r>
            <a:r>
              <a:rPr lang="uk-UA" sz="2800" i="1" dirty="0" err="1">
                <a:solidFill>
                  <a:srgbClr val="B059E1"/>
                </a:solidFill>
              </a:rPr>
              <a:t>Розвязування</a:t>
            </a:r>
            <a:endParaRPr lang="uk-UA" sz="2800" i="1" dirty="0">
              <a:solidFill>
                <a:srgbClr val="B059E1"/>
              </a:solidFill>
            </a:endParaRPr>
          </a:p>
        </p:txBody>
      </p:sp>
      <p:sp>
        <p:nvSpPr>
          <p:cNvPr id="9227" name="Line 15"/>
          <p:cNvSpPr>
            <a:spLocks noChangeShapeType="1"/>
          </p:cNvSpPr>
          <p:nvPr/>
        </p:nvSpPr>
        <p:spPr bwMode="auto">
          <a:xfrm flipH="1">
            <a:off x="304800" y="3459482"/>
            <a:ext cx="2362200" cy="45719"/>
          </a:xfrm>
          <a:prstGeom prst="line">
            <a:avLst/>
          </a:prstGeom>
          <a:noFill/>
          <a:ln w="28575">
            <a:solidFill>
              <a:srgbClr val="B059E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8" name="Text Box 16"/>
          <p:cNvSpPr txBox="1">
            <a:spLocks noChangeArrowheads="1"/>
          </p:cNvSpPr>
          <p:nvPr/>
        </p:nvSpPr>
        <p:spPr bwMode="auto">
          <a:xfrm>
            <a:off x="685800" y="3581400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rgbClr val="B059E1"/>
                </a:solidFill>
              </a:rPr>
              <a:t>знайти</a:t>
            </a:r>
          </a:p>
        </p:txBody>
      </p:sp>
      <p:sp>
        <p:nvSpPr>
          <p:cNvPr id="9229" name="Text Box 17"/>
          <p:cNvSpPr txBox="1">
            <a:spLocks noChangeArrowheads="1"/>
          </p:cNvSpPr>
          <p:nvPr/>
        </p:nvSpPr>
        <p:spPr bwMode="auto">
          <a:xfrm>
            <a:off x="228600" y="2335925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>
                <a:solidFill>
                  <a:srgbClr val="00FFFF"/>
                </a:solidFill>
              </a:rPr>
              <a:t>m</a:t>
            </a:r>
            <a:r>
              <a:rPr lang="uk-UA" sz="2800" dirty="0">
                <a:solidFill>
                  <a:srgbClr val="00FFFF"/>
                </a:solidFill>
              </a:rPr>
              <a:t>(</a:t>
            </a:r>
            <a:r>
              <a:rPr lang="en-US" sz="2800" dirty="0">
                <a:solidFill>
                  <a:srgbClr val="00FFFF"/>
                </a:solidFill>
              </a:rPr>
              <a:t>H</a:t>
            </a:r>
            <a:r>
              <a:rPr lang="ru-RU" sz="2800" baseline="-25000" dirty="0">
                <a:solidFill>
                  <a:srgbClr val="00FFFF"/>
                </a:solidFill>
              </a:rPr>
              <a:t>2</a:t>
            </a:r>
            <a:r>
              <a:rPr lang="uk-UA" sz="2800" dirty="0">
                <a:solidFill>
                  <a:srgbClr val="00FFFF"/>
                </a:solidFill>
              </a:rPr>
              <a:t>О)</a:t>
            </a:r>
            <a:r>
              <a:rPr lang="uk-UA" sz="2000" dirty="0">
                <a:solidFill>
                  <a:srgbClr val="00FFFF"/>
                </a:solidFill>
              </a:rPr>
              <a:t>  = </a:t>
            </a:r>
            <a:r>
              <a:rPr lang="de-DE" sz="2800" dirty="0">
                <a:solidFill>
                  <a:srgbClr val="00FFFF"/>
                </a:solidFill>
              </a:rPr>
              <a:t> 100</a:t>
            </a:r>
            <a:r>
              <a:rPr lang="uk-UA" sz="2800" dirty="0">
                <a:solidFill>
                  <a:srgbClr val="00FFFF"/>
                </a:solidFill>
              </a:rPr>
              <a:t>г</a:t>
            </a:r>
            <a:r>
              <a:rPr lang="uk-UA" sz="2000" dirty="0">
                <a:solidFill>
                  <a:srgbClr val="00FFFF"/>
                </a:solidFill>
              </a:rPr>
              <a:t> 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304800" y="40386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rgbClr val="00FF00"/>
                </a:solidFill>
              </a:rPr>
              <a:t> </a:t>
            </a:r>
            <a:r>
              <a:rPr lang="de-DE" sz="2800" dirty="0">
                <a:solidFill>
                  <a:srgbClr val="00FF00"/>
                </a:solidFill>
                <a:sym typeface="Symbol" pitchFamily="18" charset="2"/>
              </a:rPr>
              <a:t>W </a:t>
            </a:r>
            <a:r>
              <a:rPr lang="uk-UA" sz="2800" dirty="0">
                <a:solidFill>
                  <a:srgbClr val="00FF00"/>
                </a:solidFill>
              </a:rPr>
              <a:t>(</a:t>
            </a:r>
            <a:r>
              <a:rPr lang="de-DE" sz="2800" dirty="0">
                <a:solidFill>
                  <a:srgbClr val="00FF00"/>
                </a:solidFill>
              </a:rPr>
              <a:t>KN</a:t>
            </a:r>
            <a:r>
              <a:rPr lang="uk-UA" sz="2800" dirty="0">
                <a:solidFill>
                  <a:srgbClr val="00FF00"/>
                </a:solidFill>
              </a:rPr>
              <a:t>О</a:t>
            </a:r>
            <a:r>
              <a:rPr lang="de-DE" sz="2800" baseline="-25000" dirty="0">
                <a:solidFill>
                  <a:srgbClr val="00FF00"/>
                </a:solidFill>
              </a:rPr>
              <a:t>3</a:t>
            </a:r>
            <a:r>
              <a:rPr lang="uk-UA" sz="2800" dirty="0">
                <a:solidFill>
                  <a:srgbClr val="00FF00"/>
                </a:solidFill>
              </a:rPr>
              <a:t>) </a:t>
            </a:r>
            <a:r>
              <a:rPr lang="ru-RU" sz="2800" dirty="0">
                <a:solidFill>
                  <a:srgbClr val="00FF00"/>
                </a:solidFill>
              </a:rPr>
              <a:t>─  </a:t>
            </a:r>
            <a:r>
              <a:rPr lang="en-US" sz="2800" dirty="0">
                <a:solidFill>
                  <a:srgbClr val="00FF00"/>
                </a:solidFill>
              </a:rPr>
              <a:t>?</a:t>
            </a:r>
          </a:p>
        </p:txBody>
      </p:sp>
      <p:sp>
        <p:nvSpPr>
          <p:cNvPr id="9236" name="Text Box 24"/>
          <p:cNvSpPr txBox="1">
            <a:spLocks noChangeArrowheads="1"/>
          </p:cNvSpPr>
          <p:nvPr/>
        </p:nvSpPr>
        <p:spPr bwMode="auto">
          <a:xfrm>
            <a:off x="3124200" y="381000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de-DE" sz="2800" dirty="0">
                <a:solidFill>
                  <a:srgbClr val="FFFF00"/>
                </a:solidFill>
              </a:rPr>
              <a:t>m (</a:t>
            </a:r>
            <a:r>
              <a:rPr lang="ru-RU" sz="2800" dirty="0" err="1">
                <a:solidFill>
                  <a:srgbClr val="FFFF00"/>
                </a:solidFill>
              </a:rPr>
              <a:t>розчину</a:t>
            </a:r>
            <a:r>
              <a:rPr lang="de-DE" sz="2800" dirty="0">
                <a:solidFill>
                  <a:srgbClr val="FFFF00"/>
                </a:solidFill>
              </a:rPr>
              <a:t>) </a:t>
            </a:r>
            <a:r>
              <a:rPr lang="de-DE" sz="2800" dirty="0">
                <a:solidFill>
                  <a:srgbClr val="00FFFF"/>
                </a:solidFill>
              </a:rPr>
              <a:t>=</a:t>
            </a:r>
            <a:r>
              <a:rPr lang="uk-UA" sz="2800" dirty="0">
                <a:solidFill>
                  <a:srgbClr val="00FFFF"/>
                </a:solidFill>
              </a:rPr>
              <a:t> 100 г </a:t>
            </a:r>
            <a:r>
              <a:rPr lang="uk-UA" sz="2800" dirty="0">
                <a:solidFill>
                  <a:schemeClr val="bg1"/>
                </a:solidFill>
              </a:rPr>
              <a:t>+</a:t>
            </a:r>
            <a:r>
              <a:rPr lang="uk-UA" sz="2800" dirty="0">
                <a:solidFill>
                  <a:srgbClr val="FF3399"/>
                </a:solidFill>
              </a:rPr>
              <a:t>15г </a:t>
            </a:r>
            <a:r>
              <a:rPr lang="uk-UA" sz="2800" dirty="0">
                <a:solidFill>
                  <a:schemeClr val="bg1"/>
                </a:solidFill>
              </a:rPr>
              <a:t>=115г</a:t>
            </a:r>
          </a:p>
        </p:txBody>
      </p:sp>
      <p:sp>
        <p:nvSpPr>
          <p:cNvPr id="9239" name="Text Box 17"/>
          <p:cNvSpPr txBox="1">
            <a:spLocks noChangeArrowheads="1"/>
          </p:cNvSpPr>
          <p:nvPr/>
        </p:nvSpPr>
        <p:spPr bwMode="auto">
          <a:xfrm>
            <a:off x="228600" y="2819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3399"/>
                </a:solidFill>
              </a:rPr>
              <a:t>m</a:t>
            </a:r>
            <a:r>
              <a:rPr lang="uk-UA" sz="2800" dirty="0">
                <a:solidFill>
                  <a:srgbClr val="FF3399"/>
                </a:solidFill>
              </a:rPr>
              <a:t>(</a:t>
            </a:r>
            <a:r>
              <a:rPr lang="de-DE" sz="2800" dirty="0">
                <a:solidFill>
                  <a:srgbClr val="FF3399"/>
                </a:solidFill>
              </a:rPr>
              <a:t>KN</a:t>
            </a:r>
            <a:r>
              <a:rPr lang="uk-UA" sz="2800" dirty="0">
                <a:solidFill>
                  <a:srgbClr val="FF3399"/>
                </a:solidFill>
              </a:rPr>
              <a:t>О</a:t>
            </a:r>
            <a:r>
              <a:rPr lang="de-DE" sz="2800" baseline="-25000" dirty="0">
                <a:solidFill>
                  <a:srgbClr val="FF3399"/>
                </a:solidFill>
              </a:rPr>
              <a:t>3</a:t>
            </a:r>
            <a:r>
              <a:rPr lang="uk-UA" sz="2800" dirty="0">
                <a:solidFill>
                  <a:srgbClr val="FF3399"/>
                </a:solidFill>
              </a:rPr>
              <a:t>)</a:t>
            </a:r>
            <a:r>
              <a:rPr lang="uk-UA" sz="2000" dirty="0">
                <a:solidFill>
                  <a:srgbClr val="FF3399"/>
                </a:solidFill>
              </a:rPr>
              <a:t>  = </a:t>
            </a:r>
            <a:r>
              <a:rPr lang="de-DE" sz="2800" dirty="0">
                <a:solidFill>
                  <a:srgbClr val="FF3399"/>
                </a:solidFill>
              </a:rPr>
              <a:t> 15</a:t>
            </a:r>
            <a:r>
              <a:rPr lang="uk-UA" sz="2800" dirty="0">
                <a:solidFill>
                  <a:srgbClr val="FF3399"/>
                </a:solidFill>
              </a:rPr>
              <a:t>г</a:t>
            </a:r>
            <a:endParaRPr lang="en-US" sz="2000" dirty="0">
              <a:solidFill>
                <a:srgbClr val="FF3399"/>
              </a:solidFill>
            </a:endParaRPr>
          </a:p>
        </p:txBody>
      </p:sp>
      <p:pic>
        <p:nvPicPr>
          <p:cNvPr id="9240" name="Picture 24" descr="2013-08-29 19 02 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6725" y="4862513"/>
            <a:ext cx="3286125" cy="992188"/>
          </a:xfrm>
          <a:prstGeom prst="rect">
            <a:avLst/>
          </a:prstGeom>
          <a:noFill/>
        </p:spPr>
      </p:pic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2438400" y="3276600"/>
            <a:ext cx="6705600" cy="466725"/>
          </a:xfrm>
          <a:prstGeom prst="rect">
            <a:avLst/>
          </a:prstGeom>
          <a:solidFill>
            <a:srgbClr val="1D1D57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rgbClr val="FFFF00"/>
                </a:solidFill>
              </a:rPr>
              <a:t>m (</a:t>
            </a:r>
            <a:r>
              <a:rPr lang="ru-RU" sz="2400" dirty="0" err="1">
                <a:solidFill>
                  <a:srgbClr val="FFFF00"/>
                </a:solidFill>
              </a:rPr>
              <a:t>розчину</a:t>
            </a:r>
            <a:r>
              <a:rPr lang="de-DE" sz="2400" dirty="0">
                <a:solidFill>
                  <a:srgbClr val="FFFF00"/>
                </a:solidFill>
              </a:rPr>
              <a:t>) </a:t>
            </a:r>
            <a:r>
              <a:rPr lang="de-DE" sz="2400" dirty="0">
                <a:solidFill>
                  <a:schemeClr val="bg1"/>
                </a:solidFill>
              </a:rPr>
              <a:t>=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rgbClr val="00FFFF"/>
                </a:solidFill>
              </a:rPr>
              <a:t>m</a:t>
            </a:r>
            <a:r>
              <a:rPr lang="ru-RU" sz="2400" dirty="0">
                <a:solidFill>
                  <a:srgbClr val="00FFFF"/>
                </a:solidFill>
              </a:rPr>
              <a:t> </a:t>
            </a:r>
            <a:r>
              <a:rPr lang="de-DE" sz="2400" dirty="0">
                <a:solidFill>
                  <a:srgbClr val="00FFFF"/>
                </a:solidFill>
              </a:rPr>
              <a:t>(</a:t>
            </a:r>
            <a:r>
              <a:rPr lang="ru-RU" sz="2400" dirty="0" err="1">
                <a:solidFill>
                  <a:srgbClr val="00FFFF"/>
                </a:solidFill>
              </a:rPr>
              <a:t>розчинника</a:t>
            </a:r>
            <a:r>
              <a:rPr lang="de-DE" sz="2400" dirty="0">
                <a:solidFill>
                  <a:srgbClr val="C1FFC1"/>
                </a:solidFill>
              </a:rPr>
              <a:t>)</a:t>
            </a:r>
            <a:r>
              <a:rPr lang="ru-RU" sz="2400" dirty="0"/>
              <a:t> </a:t>
            </a:r>
            <a:r>
              <a:rPr lang="de-DE" sz="2400" dirty="0">
                <a:solidFill>
                  <a:schemeClr val="bg1"/>
                </a:solidFill>
              </a:rPr>
              <a:t>+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m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(</a:t>
            </a:r>
            <a:r>
              <a:rPr lang="ru-RU" sz="2400" dirty="0" err="1">
                <a:solidFill>
                  <a:srgbClr val="FF3399"/>
                </a:solidFill>
              </a:rPr>
              <a:t>речовини</a:t>
            </a:r>
            <a:r>
              <a:rPr lang="de-DE" sz="2400" dirty="0">
                <a:solidFill>
                  <a:srgbClr val="FF3399"/>
                </a:solidFill>
              </a:rPr>
              <a:t>)</a:t>
            </a:r>
            <a:endParaRPr lang="uk-UA" sz="2400" dirty="0">
              <a:solidFill>
                <a:srgbClr val="FF3399"/>
              </a:solidFill>
            </a:endParaRPr>
          </a:p>
        </p:txBody>
      </p:sp>
      <p:sp>
        <p:nvSpPr>
          <p:cNvPr id="9242" name="Text Box 16"/>
          <p:cNvSpPr txBox="1">
            <a:spLocks noChangeArrowheads="1"/>
          </p:cNvSpPr>
          <p:nvPr/>
        </p:nvSpPr>
        <p:spPr bwMode="auto">
          <a:xfrm>
            <a:off x="3061138" y="2385849"/>
            <a:ext cx="502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chemeClr val="bg1"/>
                </a:solidFill>
              </a:rPr>
              <a:t> </a:t>
            </a:r>
            <a:r>
              <a:rPr lang="uk-UA" sz="2800" i="1" dirty="0">
                <a:solidFill>
                  <a:srgbClr val="FC811C"/>
                </a:solidFill>
              </a:rPr>
              <a:t>1. Знаходимо масу розчину</a:t>
            </a:r>
          </a:p>
        </p:txBody>
      </p:sp>
      <p:sp>
        <p:nvSpPr>
          <p:cNvPr id="9243" name="Text Box 16"/>
          <p:cNvSpPr txBox="1">
            <a:spLocks noChangeArrowheads="1"/>
          </p:cNvSpPr>
          <p:nvPr/>
        </p:nvSpPr>
        <p:spPr bwMode="auto">
          <a:xfrm>
            <a:off x="3124200" y="4343400"/>
            <a:ext cx="510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chemeClr val="bg1"/>
                </a:solidFill>
              </a:rPr>
              <a:t> </a:t>
            </a:r>
            <a:r>
              <a:rPr lang="uk-UA" sz="2800" i="1" dirty="0">
                <a:solidFill>
                  <a:srgbClr val="FC811C"/>
                </a:solidFill>
              </a:rPr>
              <a:t>2. Знаходимо масову частку</a:t>
            </a:r>
          </a:p>
        </p:txBody>
      </p:sp>
      <p:pic>
        <p:nvPicPr>
          <p:cNvPr id="9246" name="Picture 30" descr="2013-08-29 22 27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8050" y="5699125"/>
            <a:ext cx="5257800" cy="1158875"/>
          </a:xfrm>
          <a:prstGeom prst="rect">
            <a:avLst/>
          </a:prstGeom>
          <a:noFill/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42913" y="5005387"/>
            <a:ext cx="274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Відповідь: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de-DE" sz="2400" dirty="0" smtClean="0">
                <a:solidFill>
                  <a:schemeClr val="bg1"/>
                </a:solidFill>
                <a:sym typeface="Symbol" pitchFamily="18" charset="2"/>
              </a:rPr>
              <a:t>W </a:t>
            </a:r>
            <a:r>
              <a:rPr lang="uk-UA" sz="2800" dirty="0">
                <a:solidFill>
                  <a:schemeClr val="bg1"/>
                </a:solidFill>
              </a:rPr>
              <a:t>(</a:t>
            </a:r>
            <a:r>
              <a:rPr lang="de-DE" sz="2800" dirty="0">
                <a:solidFill>
                  <a:schemeClr val="bg1"/>
                </a:solidFill>
              </a:rPr>
              <a:t>KN</a:t>
            </a:r>
            <a:r>
              <a:rPr lang="uk-UA" sz="2800" dirty="0">
                <a:solidFill>
                  <a:schemeClr val="bg1"/>
                </a:solidFill>
              </a:rPr>
              <a:t>О</a:t>
            </a:r>
            <a:r>
              <a:rPr lang="de-DE" sz="2800" baseline="-25000" dirty="0">
                <a:solidFill>
                  <a:schemeClr val="bg1"/>
                </a:solidFill>
              </a:rPr>
              <a:t>3</a:t>
            </a:r>
            <a:r>
              <a:rPr lang="uk-UA" sz="2800" dirty="0" smtClean="0">
                <a:solidFill>
                  <a:schemeClr val="bg1"/>
                </a:solidFill>
              </a:rPr>
              <a:t>) =13%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/>
      <p:bldP spid="9225" grpId="0"/>
      <p:bldP spid="9228" grpId="0"/>
      <p:bldP spid="9229" grpId="0"/>
      <p:bldP spid="9230" grpId="0"/>
      <p:bldP spid="9236" grpId="0"/>
      <p:bldP spid="9239" grpId="0"/>
      <p:bldP spid="9241" grpId="0" animBg="1"/>
      <p:bldP spid="9242" grpId="0"/>
      <p:bldP spid="9243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/>
          <p:cNvSpPr txBox="1">
            <a:spLocks noChangeArrowheads="1"/>
          </p:cNvSpPr>
          <p:nvPr/>
        </p:nvSpPr>
        <p:spPr bwMode="auto">
          <a:xfrm>
            <a:off x="417787" y="402022"/>
            <a:ext cx="823748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Приготуваня</a:t>
            </a:r>
            <a:r>
              <a:rPr lang="ru-RU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розчину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відомою</a:t>
            </a:r>
            <a:r>
              <a:rPr lang="ru-RU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масовою</a:t>
            </a:r>
            <a:r>
              <a:rPr lang="ru-RU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часткою</a:t>
            </a:r>
            <a:r>
              <a:rPr lang="ru-RU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uk-UA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8097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i="1" dirty="0">
                <a:solidFill>
                  <a:srgbClr val="BDFBDF"/>
                </a:solidFill>
              </a:rPr>
              <a:t> </a:t>
            </a:r>
            <a:r>
              <a:rPr lang="uk-UA" sz="2000" i="1" dirty="0">
                <a:solidFill>
                  <a:srgbClr val="BDFBDF"/>
                </a:solidFill>
              </a:rPr>
              <a:t> </a:t>
            </a:r>
            <a:r>
              <a:rPr lang="uk-UA" sz="2800" i="1" dirty="0">
                <a:solidFill>
                  <a:schemeClr val="bg1"/>
                </a:solidFill>
              </a:rPr>
              <a:t>В організмі </a:t>
            </a:r>
            <a:r>
              <a:rPr lang="uk-UA" sz="2800" i="1" dirty="0">
                <a:solidFill>
                  <a:srgbClr val="00FFFF"/>
                </a:solidFill>
              </a:rPr>
              <a:t>тварин</a:t>
            </a:r>
            <a:r>
              <a:rPr lang="uk-UA" sz="2800" i="1" dirty="0">
                <a:solidFill>
                  <a:srgbClr val="BDFBDF"/>
                </a:solidFill>
              </a:rPr>
              <a:t> </a:t>
            </a:r>
            <a:r>
              <a:rPr lang="uk-UA" sz="2800" i="1" dirty="0">
                <a:solidFill>
                  <a:schemeClr val="bg1"/>
                </a:solidFill>
              </a:rPr>
              <a:t>(ссавці, птахи, риби і людини) поживні речовини  розносить по тілу </a:t>
            </a:r>
            <a:r>
              <a:rPr lang="uk-UA" sz="2800" i="1" dirty="0">
                <a:solidFill>
                  <a:srgbClr val="FF0000"/>
                </a:solidFill>
              </a:rPr>
              <a:t>кров</a:t>
            </a:r>
            <a:r>
              <a:rPr lang="uk-UA" sz="2800" i="1" dirty="0">
                <a:solidFill>
                  <a:schemeClr val="bg1"/>
                </a:solidFill>
              </a:rPr>
              <a:t> ― рідка тканина, що містить  клітини, які транспортують кисень, вуглекислий газ, а також поживні речовини</a:t>
            </a:r>
          </a:p>
        </p:txBody>
      </p:sp>
      <p:pic>
        <p:nvPicPr>
          <p:cNvPr id="14339" name="Picture 7" descr="кров голу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985963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кров жаб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4291013"/>
            <a:ext cx="313848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серце голкб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7862" y="2043113"/>
            <a:ext cx="12700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кров сист собаки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4763" y="4297363"/>
            <a:ext cx="50292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 descr="кровоносна система-для перевірки"/>
          <p:cNvPicPr>
            <a:picLocks noChangeAspect="1" noChangeArrowheads="1"/>
          </p:cNvPicPr>
          <p:nvPr/>
        </p:nvPicPr>
        <p:blipFill>
          <a:blip r:embed="rId7"/>
          <a:srcRect t="4783"/>
          <a:stretch>
            <a:fillRect/>
          </a:stretch>
        </p:blipFill>
        <p:spPr bwMode="auto">
          <a:xfrm>
            <a:off x="3786187" y="2000250"/>
            <a:ext cx="50149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скреншоти програми хімія-9\35 виготовлення розчину\Image 32.png"/>
          <p:cNvPicPr>
            <a:picLocks noChangeAspect="1" noChangeArrowheads="1"/>
          </p:cNvPicPr>
          <p:nvPr/>
        </p:nvPicPr>
        <p:blipFill>
          <a:blip r:embed="rId3"/>
          <a:srcRect l="11342" t="61103" r="10981" b="16299"/>
          <a:stretch>
            <a:fillRect/>
          </a:stretch>
        </p:blipFill>
        <p:spPr bwMode="auto">
          <a:xfrm>
            <a:off x="0" y="0"/>
            <a:ext cx="9161030" cy="15923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Задача. </a:t>
            </a:r>
            <a:r>
              <a:rPr lang="uk-UA" sz="3200" dirty="0" smtClean="0">
                <a:solidFill>
                  <a:schemeClr val="bg1"/>
                </a:solidFill>
              </a:rPr>
              <a:t>Яку </a:t>
            </a:r>
            <a:r>
              <a:rPr lang="uk-UA" sz="3200" dirty="0" smtClean="0">
                <a:solidFill>
                  <a:srgbClr val="FF3399"/>
                </a:solidFill>
              </a:rPr>
              <a:t>масу</a:t>
            </a:r>
            <a:r>
              <a:rPr lang="uk-UA" sz="3200" dirty="0" smtClean="0">
                <a:solidFill>
                  <a:schemeClr val="bg1"/>
                </a:solidFill>
              </a:rPr>
              <a:t> калій перманганату </a:t>
            </a:r>
            <a:r>
              <a:rPr lang="uk-UA" sz="3200" dirty="0" smtClean="0">
                <a:solidFill>
                  <a:srgbClr val="FF3399"/>
                </a:solidFill>
              </a:rPr>
              <a:t>К</a:t>
            </a:r>
            <a:r>
              <a:rPr lang="en-US" sz="3200" dirty="0" smtClean="0">
                <a:solidFill>
                  <a:srgbClr val="FF3399"/>
                </a:solidFill>
              </a:rPr>
              <a:t>MnO</a:t>
            </a:r>
            <a:r>
              <a:rPr lang="en-US" sz="3200" baseline="-25000" dirty="0" smtClean="0">
                <a:solidFill>
                  <a:srgbClr val="FF3399"/>
                </a:solidFill>
              </a:rPr>
              <a:t>4</a:t>
            </a:r>
            <a:r>
              <a:rPr lang="uk-UA" sz="3200" baseline="-25000" dirty="0" smtClean="0">
                <a:solidFill>
                  <a:srgbClr val="FF3399"/>
                </a:solidFill>
              </a:rPr>
              <a:t>  </a:t>
            </a:r>
            <a:r>
              <a:rPr lang="uk-UA" sz="3200" dirty="0" smtClean="0">
                <a:solidFill>
                  <a:schemeClr val="bg1"/>
                </a:solidFill>
              </a:rPr>
              <a:t>та  води необхідно взяти для приготування </a:t>
            </a:r>
            <a:r>
              <a:rPr lang="uk-UA" sz="3200" dirty="0" smtClean="0">
                <a:solidFill>
                  <a:srgbClr val="FFFF00"/>
                </a:solidFill>
              </a:rPr>
              <a:t>350г розчину</a:t>
            </a:r>
            <a:r>
              <a:rPr lang="uk-UA" sz="3200" dirty="0" smtClean="0">
                <a:solidFill>
                  <a:schemeClr val="bg1"/>
                </a:solidFill>
              </a:rPr>
              <a:t>,  з</a:t>
            </a:r>
            <a:r>
              <a:rPr lang="uk-UA" sz="3200" dirty="0" smtClean="0">
                <a:solidFill>
                  <a:srgbClr val="FF3399"/>
                </a:solidFill>
              </a:rPr>
              <a:t> </a:t>
            </a:r>
            <a:r>
              <a:rPr lang="uk-UA" sz="3200" dirty="0" smtClean="0">
                <a:solidFill>
                  <a:srgbClr val="00FF00"/>
                </a:solidFill>
              </a:rPr>
              <a:t>масовою часткою 0,08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860330" y="1749972"/>
            <a:ext cx="487735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Усвідомлюємо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завдання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3116" y="2532992"/>
            <a:ext cx="44395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необхідно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зробити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13131" y="2548758"/>
            <a:ext cx="39308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Приготувати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розчин</a:t>
            </a:r>
            <a:endParaRPr lang="ru-RU" sz="2800" b="1" dirty="0"/>
          </a:p>
        </p:txBody>
      </p:sp>
      <p:pic>
        <p:nvPicPr>
          <p:cNvPr id="1027" name="Picture 3" descr="C:\Documents and Settings\User\Мои документы\скреншоти програми хімія-9\35 виготовлення розчину\Image 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0442" y="3294720"/>
            <a:ext cx="2506718" cy="330403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4137" y="3441031"/>
            <a:ext cx="545320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Яка </a:t>
            </a:r>
            <a:r>
              <a:rPr lang="ru-RU" sz="2800" b="1" dirty="0" err="1" smtClean="0"/>
              <a:t>маса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розчину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має</a:t>
            </a:r>
            <a:r>
              <a:rPr lang="ru-RU" sz="2800" b="1" dirty="0" smtClean="0"/>
              <a:t> бути ?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4120054"/>
            <a:ext cx="368968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ru-RU" sz="2800" b="1" dirty="0" err="1" smtClean="0"/>
              <a:t>розчину</a:t>
            </a:r>
            <a:r>
              <a:rPr lang="ru-RU" sz="2800" b="1" dirty="0" smtClean="0"/>
              <a:t>) = 350г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2" y="4960881"/>
            <a:ext cx="748364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Яка </a:t>
            </a:r>
            <a:r>
              <a:rPr lang="ru-RU" sz="2800" b="1" dirty="0" err="1" smtClean="0"/>
              <a:t>масова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частка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розчині</a:t>
            </a:r>
            <a:r>
              <a:rPr lang="ru-RU" sz="2800" b="1" dirty="0" smtClean="0"/>
              <a:t> ?</a:t>
            </a:r>
            <a:endParaRPr lang="ru-RU" sz="2800" b="1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48861" y="5717628"/>
            <a:ext cx="287720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de-DE" sz="2800" b="1" dirty="0" smtClean="0">
                <a:solidFill>
                  <a:sysClr val="windowText" lastClr="000000"/>
                </a:solidFill>
                <a:sym typeface="Symbol" pitchFamily="18" charset="2"/>
              </a:rPr>
              <a:t>W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(солі)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= 0,08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Задача. </a:t>
            </a:r>
            <a:r>
              <a:rPr lang="uk-UA" sz="3200" dirty="0" smtClean="0">
                <a:solidFill>
                  <a:schemeClr val="bg1"/>
                </a:solidFill>
              </a:rPr>
              <a:t>Яку </a:t>
            </a:r>
            <a:r>
              <a:rPr lang="uk-UA" sz="3200" dirty="0" smtClean="0">
                <a:solidFill>
                  <a:srgbClr val="FF3399"/>
                </a:solidFill>
              </a:rPr>
              <a:t>масу</a:t>
            </a:r>
            <a:r>
              <a:rPr lang="uk-UA" sz="3200" dirty="0" smtClean="0">
                <a:solidFill>
                  <a:schemeClr val="bg1"/>
                </a:solidFill>
              </a:rPr>
              <a:t> калій перманганату </a:t>
            </a:r>
            <a:r>
              <a:rPr lang="uk-UA" sz="3200" dirty="0" smtClean="0">
                <a:solidFill>
                  <a:srgbClr val="FF3399"/>
                </a:solidFill>
              </a:rPr>
              <a:t>К</a:t>
            </a:r>
            <a:r>
              <a:rPr lang="en-US" sz="3200" dirty="0" smtClean="0">
                <a:solidFill>
                  <a:srgbClr val="FF3399"/>
                </a:solidFill>
              </a:rPr>
              <a:t>MnO</a:t>
            </a:r>
            <a:r>
              <a:rPr lang="en-US" sz="3200" baseline="-25000" dirty="0" smtClean="0">
                <a:solidFill>
                  <a:srgbClr val="FF3399"/>
                </a:solidFill>
              </a:rPr>
              <a:t>4</a:t>
            </a:r>
            <a:r>
              <a:rPr lang="uk-UA" sz="3200" baseline="-25000" dirty="0" smtClean="0">
                <a:solidFill>
                  <a:srgbClr val="FF3399"/>
                </a:solidFill>
              </a:rPr>
              <a:t>  </a:t>
            </a:r>
            <a:r>
              <a:rPr lang="uk-UA" sz="3200" dirty="0" smtClean="0">
                <a:solidFill>
                  <a:schemeClr val="bg1"/>
                </a:solidFill>
              </a:rPr>
              <a:t>та  </a:t>
            </a:r>
            <a:r>
              <a:rPr lang="uk-UA" sz="3200" dirty="0" smtClean="0">
                <a:solidFill>
                  <a:srgbClr val="5DD5FF"/>
                </a:solidFill>
              </a:rPr>
              <a:t>води </a:t>
            </a:r>
            <a:r>
              <a:rPr lang="uk-UA" sz="3200" dirty="0" smtClean="0">
                <a:solidFill>
                  <a:schemeClr val="bg1"/>
                </a:solidFill>
              </a:rPr>
              <a:t>необхідно взяти для приготування </a:t>
            </a:r>
            <a:r>
              <a:rPr lang="uk-UA" sz="3200" dirty="0" smtClean="0">
                <a:solidFill>
                  <a:srgbClr val="FFFF00"/>
                </a:solidFill>
              </a:rPr>
              <a:t>350г розчину</a:t>
            </a:r>
            <a:r>
              <a:rPr lang="uk-UA" sz="3200" dirty="0" smtClean="0">
                <a:solidFill>
                  <a:schemeClr val="bg1"/>
                </a:solidFill>
              </a:rPr>
              <a:t>,  з</a:t>
            </a:r>
            <a:r>
              <a:rPr lang="uk-UA" sz="3200" dirty="0" smtClean="0">
                <a:solidFill>
                  <a:srgbClr val="FF3399"/>
                </a:solidFill>
              </a:rPr>
              <a:t> </a:t>
            </a:r>
            <a:r>
              <a:rPr lang="uk-UA" sz="3200" dirty="0" smtClean="0">
                <a:solidFill>
                  <a:srgbClr val="00FF00"/>
                </a:solidFill>
              </a:rPr>
              <a:t>масовою часткою 0,08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8427" y="1760482"/>
            <a:ext cx="797431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З </a:t>
            </a:r>
            <a:r>
              <a:rPr lang="ru-RU" sz="2800" b="1" dirty="0" err="1" smtClean="0"/>
              <a:t>яких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компонентів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складається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розчин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2303" y="4677104"/>
            <a:ext cx="20390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Розчинник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73822" y="4656082"/>
            <a:ext cx="129443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Вода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2816" y="2606565"/>
            <a:ext cx="384153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Розчинена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речовина</a:t>
            </a:r>
            <a:endParaRPr lang="ru-RU" sz="2800" b="1" dirty="0"/>
          </a:p>
        </p:txBody>
      </p:sp>
      <p:pic>
        <p:nvPicPr>
          <p:cNvPr id="2050" name="Picture 2" descr="C:\Documents and Settings\User\Мои документы\скреншоти програми хімія-9\35 виготовлення розчину\Image 4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4415" y="4368620"/>
            <a:ext cx="2017877" cy="2284427"/>
          </a:xfrm>
          <a:prstGeom prst="rect">
            <a:avLst/>
          </a:prstGeom>
          <a:noFill/>
        </p:spPr>
      </p:pic>
      <p:pic>
        <p:nvPicPr>
          <p:cNvPr id="2051" name="Picture 3" descr="C:\Documents and Settings\User\Мои документы\скреншоти програми хімія-9\35 виготовлення розчину\Image 34.png"/>
          <p:cNvPicPr>
            <a:picLocks noChangeAspect="1" noChangeArrowheads="1"/>
          </p:cNvPicPr>
          <p:nvPr/>
        </p:nvPicPr>
        <p:blipFill>
          <a:blip r:embed="rId4"/>
          <a:srcRect l="19581" t="9847" r="16703" b="15142"/>
          <a:stretch>
            <a:fillRect/>
          </a:stretch>
        </p:blipFill>
        <p:spPr bwMode="auto">
          <a:xfrm>
            <a:off x="5785947" y="2538247"/>
            <a:ext cx="1870399" cy="149772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51794" y="3373820"/>
            <a:ext cx="23648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en-US" sz="2800" b="1" dirty="0" smtClean="0"/>
              <a:t>KMnO</a:t>
            </a:r>
            <a:r>
              <a:rPr lang="en-US" sz="2800" b="1" baseline="-25000" dirty="0" smtClean="0">
                <a:solidFill>
                  <a:schemeClr val="tx1"/>
                </a:solidFill>
              </a:rPr>
              <a:t>4</a:t>
            </a:r>
            <a:r>
              <a:rPr lang="ru-RU" sz="2800" b="1" dirty="0" smtClean="0">
                <a:solidFill>
                  <a:schemeClr val="tx1"/>
                </a:solidFill>
              </a:rPr>
              <a:t>)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ru-RU" sz="2800" b="1" dirty="0" smtClean="0">
                <a:solidFill>
                  <a:schemeClr val="tx1"/>
                </a:solidFill>
              </a:rPr>
              <a:t>?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1792" y="5423336"/>
            <a:ext cx="233329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uk-UA" sz="2800" b="1" dirty="0" smtClean="0">
                <a:solidFill>
                  <a:schemeClr val="tx1"/>
                </a:solidFill>
              </a:rPr>
              <a:t>(</a:t>
            </a:r>
            <a:r>
              <a:rPr lang="en-US" sz="2800" b="1" dirty="0" smtClean="0">
                <a:solidFill>
                  <a:schemeClr val="tx1"/>
                </a:solidFill>
              </a:rPr>
              <a:t>H</a:t>
            </a:r>
            <a:r>
              <a:rPr lang="ru-RU" sz="2800" b="1" baseline="-25000" dirty="0" smtClean="0">
                <a:solidFill>
                  <a:schemeClr val="tx1"/>
                </a:solidFill>
              </a:rPr>
              <a:t>2</a:t>
            </a:r>
            <a:r>
              <a:rPr lang="uk-UA" sz="2800" b="1" dirty="0" smtClean="0">
                <a:solidFill>
                  <a:schemeClr val="tx1"/>
                </a:solidFill>
              </a:rPr>
              <a:t>О)</a:t>
            </a:r>
            <a:r>
              <a:rPr lang="en-US" sz="2800" b="1" dirty="0" smtClean="0">
                <a:solidFill>
                  <a:schemeClr val="tx1"/>
                </a:solidFill>
              </a:rPr>
              <a:t>-</a:t>
            </a:r>
            <a:r>
              <a:rPr lang="ru-RU" sz="2800" b="1" dirty="0" smtClean="0">
                <a:solidFill>
                  <a:schemeClr val="tx1"/>
                </a:solidFill>
              </a:rPr>
              <a:t>?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AutoShape 6"/>
          <p:cNvSpPr>
            <a:spLocks noChangeArrowheads="1"/>
          </p:cNvSpPr>
          <p:nvPr/>
        </p:nvSpPr>
        <p:spPr bwMode="gray">
          <a:xfrm>
            <a:off x="214312" y="1819276"/>
            <a:ext cx="1685925" cy="3733800"/>
          </a:xfrm>
          <a:prstGeom prst="can">
            <a:avLst>
              <a:gd name="adj" fmla="val 52372"/>
            </a:avLst>
          </a:prstGeom>
          <a:blipFill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gray">
          <a:xfrm>
            <a:off x="5029200" y="3124200"/>
            <a:ext cx="1676400" cy="2057400"/>
          </a:xfrm>
          <a:prstGeom prst="can">
            <a:avLst>
              <a:gd name="adj" fmla="val 60369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gray">
          <a:xfrm>
            <a:off x="228600" y="495300"/>
            <a:ext cx="1643063" cy="5029200"/>
          </a:xfrm>
          <a:prstGeom prst="can">
            <a:avLst>
              <a:gd name="adj" fmla="val 50944"/>
            </a:avLst>
          </a:prstGeom>
          <a:noFill/>
          <a:ln w="349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gray">
          <a:xfrm>
            <a:off x="200025" y="3886200"/>
            <a:ext cx="1719264" cy="169545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3" name="AutoShape 13"/>
          <p:cNvSpPr>
            <a:spLocks/>
          </p:cNvSpPr>
          <p:nvPr/>
        </p:nvSpPr>
        <p:spPr bwMode="auto">
          <a:xfrm>
            <a:off x="1962150" y="2114550"/>
            <a:ext cx="457200" cy="3048000"/>
          </a:xfrm>
          <a:prstGeom prst="rightBrace">
            <a:avLst>
              <a:gd name="adj1" fmla="val 58333"/>
              <a:gd name="adj2" fmla="val 49306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4" name="AutoShape 14"/>
          <p:cNvSpPr>
            <a:spLocks/>
          </p:cNvSpPr>
          <p:nvPr/>
        </p:nvSpPr>
        <p:spPr bwMode="auto">
          <a:xfrm>
            <a:off x="1905000" y="4319588"/>
            <a:ext cx="3810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2452687" y="3114675"/>
            <a:ext cx="3429000" cy="990600"/>
          </a:xfrm>
          <a:prstGeom prst="leftArrow">
            <a:avLst>
              <a:gd name="adj1" fmla="val 50000"/>
              <a:gd name="adj2" fmla="val 86538"/>
            </a:avLst>
          </a:prstGeom>
          <a:solidFill>
            <a:srgbClr val="9BDE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3200" b="1" dirty="0"/>
              <a:t>m</a:t>
            </a:r>
            <a:r>
              <a:rPr lang="ru-RU" sz="3200" b="1" dirty="0"/>
              <a:t> </a:t>
            </a:r>
            <a:r>
              <a:rPr lang="de-DE" sz="3200" b="1" dirty="0"/>
              <a:t>(</a:t>
            </a:r>
            <a:r>
              <a:rPr lang="ru-RU" sz="3200" b="1" dirty="0" err="1"/>
              <a:t>розчинника</a:t>
            </a:r>
            <a:r>
              <a:rPr lang="ru-RU" sz="3200" b="1" dirty="0"/>
              <a:t>)</a:t>
            </a:r>
            <a:endParaRPr lang="uk-UA" sz="3200" b="1" dirty="0"/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2409825" y="4300537"/>
            <a:ext cx="3200400" cy="990600"/>
          </a:xfrm>
          <a:prstGeom prst="leftArrow">
            <a:avLst>
              <a:gd name="adj1" fmla="val 50000"/>
              <a:gd name="adj2" fmla="val 80769"/>
            </a:avLst>
          </a:prstGeom>
          <a:solidFill>
            <a:srgbClr val="FFB8A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3200" b="1" dirty="0"/>
              <a:t>m</a:t>
            </a:r>
            <a:r>
              <a:rPr lang="ru-RU" sz="3200" b="1" dirty="0"/>
              <a:t> </a:t>
            </a:r>
            <a:r>
              <a:rPr lang="de-DE" sz="3200" b="1" dirty="0"/>
              <a:t>(</a:t>
            </a:r>
            <a:r>
              <a:rPr lang="ru-RU" sz="3200" b="1" dirty="0" err="1"/>
              <a:t>речовини</a:t>
            </a:r>
            <a:r>
              <a:rPr lang="ru-RU" sz="3200" b="1" dirty="0"/>
              <a:t>)</a:t>
            </a:r>
            <a:endParaRPr lang="uk-UA" sz="3200" b="1" dirty="0"/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216728" y="1101436"/>
            <a:ext cx="69272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dirty="0" err="1">
                <a:solidFill>
                  <a:srgbClr val="FF66CC"/>
                </a:solidFill>
              </a:rPr>
              <a:t>Маса</a:t>
            </a:r>
            <a:r>
              <a:rPr lang="ru-RU" sz="3200" dirty="0">
                <a:solidFill>
                  <a:srgbClr val="FF66CC"/>
                </a:solidFill>
              </a:rPr>
              <a:t> </a:t>
            </a:r>
            <a:r>
              <a:rPr lang="ru-RU" sz="3200" dirty="0" err="1" smtClean="0">
                <a:solidFill>
                  <a:srgbClr val="FF66CC"/>
                </a:solidFill>
              </a:rPr>
              <a:t>розчину</a:t>
            </a:r>
            <a:r>
              <a:rPr lang="ru-RU" sz="3200" dirty="0" smtClean="0">
                <a:solidFill>
                  <a:srgbClr val="FF66CC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дорівнює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сумі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 err="1">
                <a:solidFill>
                  <a:srgbClr val="9BDEFF"/>
                </a:solidFill>
              </a:rPr>
              <a:t>маси</a:t>
            </a:r>
            <a:r>
              <a:rPr lang="ru-RU" sz="3200" dirty="0">
                <a:solidFill>
                  <a:srgbClr val="9BDEFF"/>
                </a:solidFill>
              </a:rPr>
              <a:t> </a:t>
            </a:r>
            <a:r>
              <a:rPr lang="ru-RU" sz="3200" dirty="0" err="1">
                <a:solidFill>
                  <a:srgbClr val="9BDEFF"/>
                </a:solidFill>
              </a:rPr>
              <a:t>розчинника</a:t>
            </a:r>
            <a:r>
              <a:rPr lang="ru-RU" sz="3200" dirty="0"/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та</a:t>
            </a:r>
            <a:r>
              <a:rPr lang="ru-RU" sz="3200" dirty="0" smtClean="0"/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маси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речовини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047999" y="228600"/>
            <a:ext cx="41716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ru-RU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Маса</a:t>
            </a:r>
            <a:r>
              <a:rPr lang="ru-RU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розчину</a:t>
            </a: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endParaRPr lang="uk-UA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0" y="5881687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dirty="0">
                <a:solidFill>
                  <a:srgbClr val="FFFF00"/>
                </a:solidFill>
              </a:rPr>
              <a:t>m (</a:t>
            </a:r>
            <a:r>
              <a:rPr lang="ru-RU" sz="3200" dirty="0" err="1">
                <a:solidFill>
                  <a:srgbClr val="FFFF00"/>
                </a:solidFill>
              </a:rPr>
              <a:t>розчину</a:t>
            </a:r>
            <a:r>
              <a:rPr lang="de-DE" sz="3200" dirty="0">
                <a:solidFill>
                  <a:srgbClr val="FFFF00"/>
                </a:solidFill>
              </a:rPr>
              <a:t>) </a:t>
            </a:r>
            <a:r>
              <a:rPr lang="de-DE" sz="3200" dirty="0">
                <a:solidFill>
                  <a:schemeClr val="bg1"/>
                </a:solidFill>
              </a:rPr>
              <a:t>=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>
                <a:solidFill>
                  <a:srgbClr val="C1FFC1"/>
                </a:solidFill>
              </a:rPr>
              <a:t>m</a:t>
            </a:r>
            <a:r>
              <a:rPr lang="ru-RU" sz="3200" dirty="0"/>
              <a:t> </a:t>
            </a:r>
            <a:r>
              <a:rPr lang="de-DE" sz="3200" dirty="0">
                <a:solidFill>
                  <a:srgbClr val="C1FFC1"/>
                </a:solidFill>
              </a:rPr>
              <a:t>(</a:t>
            </a:r>
            <a:r>
              <a:rPr lang="ru-RU" sz="3200" dirty="0" err="1">
                <a:solidFill>
                  <a:srgbClr val="C1FFC1"/>
                </a:solidFill>
              </a:rPr>
              <a:t>розчинника</a:t>
            </a:r>
            <a:r>
              <a:rPr lang="de-DE" sz="3200" dirty="0">
                <a:solidFill>
                  <a:srgbClr val="C1FFC1"/>
                </a:solidFill>
              </a:rPr>
              <a:t>)</a:t>
            </a:r>
            <a:r>
              <a:rPr lang="ru-RU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+</a:t>
            </a:r>
            <a:r>
              <a:rPr lang="de-DE" sz="3200" dirty="0">
                <a:solidFill>
                  <a:srgbClr val="FF0000"/>
                </a:solidFill>
              </a:rPr>
              <a:t> m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de-DE" sz="3200" dirty="0">
                <a:solidFill>
                  <a:srgbClr val="FF0000"/>
                </a:solidFill>
              </a:rPr>
              <a:t>(</a:t>
            </a:r>
            <a:r>
              <a:rPr lang="ru-RU" sz="3200" dirty="0" err="1">
                <a:solidFill>
                  <a:srgbClr val="FF0000"/>
                </a:solidFill>
              </a:rPr>
              <a:t>речовини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  <p:bldP spid="5128" grpId="0" animBg="1"/>
      <p:bldP spid="5131" grpId="0" animBg="1"/>
      <p:bldP spid="5133" grpId="0" animBg="1"/>
      <p:bldP spid="5134" grpId="0" animBg="1"/>
      <p:bldP spid="5135" grpId="0" animBg="1"/>
      <p:bldP spid="5136" grpId="0" animBg="1"/>
      <p:bldP spid="5137" grpId="0"/>
      <p:bldP spid="5138" grpId="0"/>
      <p:bldP spid="51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2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75" y="172315"/>
            <a:ext cx="6639220" cy="523220"/>
          </a:xfrm>
          <a:prstGeom prst="rect">
            <a:avLst/>
          </a:prstGeom>
          <a:solidFill>
            <a:srgbClr val="FFFFB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Запишемо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скорочену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умову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задачі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3476" y="943997"/>
            <a:ext cx="1706271" cy="52322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err="1" smtClean="0"/>
              <a:t>Відомо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0587" y="1633253"/>
            <a:ext cx="353701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i="1" dirty="0" smtClean="0"/>
              <a:t>m</a:t>
            </a:r>
            <a:r>
              <a:rPr lang="ru-RU" sz="2800" b="1" i="1" dirty="0" smtClean="0"/>
              <a:t>(</a:t>
            </a:r>
            <a:r>
              <a:rPr lang="ru-RU" sz="2800" b="1" i="1" dirty="0" err="1" smtClean="0"/>
              <a:t>розчину</a:t>
            </a:r>
            <a:r>
              <a:rPr lang="ru-RU" sz="2800" b="1" i="1" dirty="0" smtClean="0"/>
              <a:t>) = 350г</a:t>
            </a:r>
            <a:endParaRPr lang="ru-RU" sz="2800" b="1" i="1" dirty="0"/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80848" y="2354872"/>
            <a:ext cx="2735318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de-DE" sz="2800" b="1" i="1" dirty="0" smtClean="0">
                <a:solidFill>
                  <a:sysClr val="windowText" lastClr="000000"/>
                </a:solidFill>
                <a:sym typeface="Symbol" pitchFamily="18" charset="2"/>
              </a:rPr>
              <a:t>W</a:t>
            </a:r>
            <a:r>
              <a:rPr lang="uk-UA" sz="2800" b="1" i="1" dirty="0" smtClean="0">
                <a:solidFill>
                  <a:sysClr val="windowText" lastClr="000000"/>
                </a:solidFill>
              </a:rPr>
              <a:t>(солі) </a:t>
            </a:r>
            <a:r>
              <a:rPr lang="ru-RU" sz="2800" b="1" i="1" dirty="0" smtClean="0">
                <a:solidFill>
                  <a:sysClr val="windowText" lastClr="000000"/>
                </a:solidFill>
              </a:rPr>
              <a:t>= 0,08</a:t>
            </a:r>
            <a:endParaRPr lang="en-US" sz="28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690" y="3284483"/>
            <a:ext cx="1887436" cy="52322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/>
              <a:t> </a:t>
            </a:r>
            <a:r>
              <a:rPr lang="ru-RU" sz="2800" b="1" i="1" dirty="0" err="1" smtClean="0"/>
              <a:t>Знайти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78373" y="3184634"/>
            <a:ext cx="3358055" cy="315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1939160" y="3074278"/>
            <a:ext cx="3673363" cy="1576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9904" y="3941378"/>
            <a:ext cx="236482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i="1" dirty="0" smtClean="0"/>
              <a:t>m</a:t>
            </a:r>
            <a:r>
              <a:rPr lang="ru-RU" sz="2800" b="1" i="1" dirty="0" smtClean="0"/>
              <a:t>(</a:t>
            </a:r>
            <a:r>
              <a:rPr lang="en-US" sz="2800" b="1" i="1" dirty="0" smtClean="0"/>
              <a:t>KMnO</a:t>
            </a:r>
            <a:r>
              <a:rPr lang="en-US" sz="2800" b="1" i="1" baseline="-25000" dirty="0" smtClean="0">
                <a:solidFill>
                  <a:schemeClr val="tx1"/>
                </a:solidFill>
              </a:rPr>
              <a:t>4</a:t>
            </a:r>
            <a:r>
              <a:rPr lang="ru-RU" sz="2800" b="1" i="1" dirty="0" smtClean="0">
                <a:solidFill>
                  <a:schemeClr val="tx1"/>
                </a:solidFill>
              </a:rPr>
              <a:t>)</a:t>
            </a:r>
            <a:r>
              <a:rPr lang="en-US" sz="2800" b="1" i="1" dirty="0" smtClean="0">
                <a:solidFill>
                  <a:schemeClr val="tx1"/>
                </a:solidFill>
              </a:rPr>
              <a:t>-</a:t>
            </a:r>
            <a:r>
              <a:rPr lang="ru-RU" sz="2800" b="1" i="1" dirty="0" smtClean="0">
                <a:solidFill>
                  <a:schemeClr val="tx1"/>
                </a:solidFill>
              </a:rPr>
              <a:t>?</a:t>
            </a:r>
            <a:endParaRPr lang="ru-RU" sz="28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668" y="4628422"/>
            <a:ext cx="233329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/>
              <a:t> </a:t>
            </a:r>
            <a:r>
              <a:rPr lang="en-US" sz="2800" b="1" i="1" dirty="0" smtClean="0"/>
              <a:t>m</a:t>
            </a:r>
            <a:r>
              <a:rPr lang="uk-UA" sz="2800" b="1" i="1" dirty="0" smtClean="0">
                <a:solidFill>
                  <a:schemeClr val="tx1"/>
                </a:solidFill>
              </a:rPr>
              <a:t>(</a:t>
            </a:r>
            <a:r>
              <a:rPr lang="en-US" sz="2800" b="1" i="1" dirty="0" smtClean="0">
                <a:solidFill>
                  <a:schemeClr val="tx1"/>
                </a:solidFill>
              </a:rPr>
              <a:t>H</a:t>
            </a:r>
            <a:r>
              <a:rPr lang="ru-RU" sz="2800" b="1" i="1" baseline="-25000" dirty="0" smtClean="0">
                <a:solidFill>
                  <a:schemeClr val="tx1"/>
                </a:solidFill>
              </a:rPr>
              <a:t>2</a:t>
            </a:r>
            <a:r>
              <a:rPr lang="uk-UA" sz="2800" b="1" i="1" dirty="0" smtClean="0">
                <a:solidFill>
                  <a:schemeClr val="tx1"/>
                </a:solidFill>
              </a:rPr>
              <a:t>О)</a:t>
            </a:r>
            <a:r>
              <a:rPr lang="en-US" sz="2800" b="1" i="1" dirty="0" smtClean="0">
                <a:solidFill>
                  <a:schemeClr val="tx1"/>
                </a:solidFill>
              </a:rPr>
              <a:t>-</a:t>
            </a:r>
            <a:r>
              <a:rPr lang="ru-RU" sz="2800" b="1" i="1" dirty="0" smtClean="0">
                <a:solidFill>
                  <a:schemeClr val="tx1"/>
                </a:solidFill>
              </a:rPr>
              <a:t>?</a:t>
            </a:r>
            <a:endParaRPr lang="en-US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4304" y="899742"/>
            <a:ext cx="2669628" cy="52322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err="1" smtClean="0"/>
              <a:t>Розвязування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705727" y="1651405"/>
            <a:ext cx="5438274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 smtClean="0">
                <a:solidFill>
                  <a:srgbClr val="FF0000"/>
                </a:solidFill>
              </a:rPr>
              <a:t>1</a:t>
            </a:r>
            <a:r>
              <a:rPr lang="uk-UA" sz="2800" b="1" i="1" dirty="0">
                <a:solidFill>
                  <a:srgbClr val="FF0000"/>
                </a:solidFill>
              </a:rPr>
              <a:t>. </a:t>
            </a:r>
            <a:r>
              <a:rPr lang="uk-UA" sz="2800" b="1" i="1" dirty="0" smtClean="0">
                <a:solidFill>
                  <a:srgbClr val="FF0000"/>
                </a:solidFill>
              </a:rPr>
              <a:t>Знаходимо масу речовини</a:t>
            </a:r>
            <a:endParaRPr lang="uk-UA" sz="2800" b="1" i="1" dirty="0">
              <a:solidFill>
                <a:srgbClr val="FF0000"/>
              </a:solidFill>
            </a:endParaRPr>
          </a:p>
        </p:txBody>
      </p:sp>
      <p:pic>
        <p:nvPicPr>
          <p:cNvPr id="19" name="Picture 2" descr="C:\Documents and Settings\User\Рабочий стол\Вода Кисень\2016-01-28 17 42 56.png"/>
          <p:cNvPicPr>
            <a:picLocks noChangeAspect="1" noChangeArrowheads="1"/>
          </p:cNvPicPr>
          <p:nvPr/>
        </p:nvPicPr>
        <p:blipFill>
          <a:blip r:embed="rId2"/>
          <a:srcRect t="17422" b="7828"/>
          <a:stretch>
            <a:fillRect/>
          </a:stretch>
        </p:blipFill>
        <p:spPr bwMode="auto">
          <a:xfrm>
            <a:off x="3962363" y="2300106"/>
            <a:ext cx="4634764" cy="1087821"/>
          </a:xfrm>
          <a:prstGeom prst="rect">
            <a:avLst/>
          </a:prstGeom>
          <a:noFill/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248526" y="3376611"/>
            <a:ext cx="559592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99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m </a:t>
            </a:r>
            <a:r>
              <a:rPr lang="uk-UA" sz="2800" b="1" dirty="0" smtClean="0">
                <a:solidFill>
                  <a:schemeClr val="tx1"/>
                </a:solidFill>
              </a:rPr>
              <a:t>(</a:t>
            </a:r>
            <a:r>
              <a:rPr lang="en-US" sz="2800" b="1" i="1" dirty="0" smtClean="0">
                <a:solidFill>
                  <a:schemeClr val="tx1"/>
                </a:solidFill>
              </a:rPr>
              <a:t>KMnO</a:t>
            </a:r>
            <a:r>
              <a:rPr lang="en-US" sz="2800" b="1" i="1" baseline="-25000" dirty="0" smtClean="0">
                <a:solidFill>
                  <a:schemeClr val="tx1"/>
                </a:solidFill>
              </a:rPr>
              <a:t>4</a:t>
            </a:r>
            <a:r>
              <a:rPr lang="ru-RU" sz="2800" b="1" i="1" dirty="0" smtClean="0">
                <a:solidFill>
                  <a:schemeClr val="tx1"/>
                </a:solidFill>
              </a:rPr>
              <a:t>) </a:t>
            </a:r>
            <a:r>
              <a:rPr lang="en-US" sz="2800" b="1" dirty="0" smtClean="0">
                <a:solidFill>
                  <a:schemeClr val="tx1"/>
                </a:solidFill>
              </a:rPr>
              <a:t>=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 smtClean="0">
                <a:solidFill>
                  <a:schemeClr val="tx1"/>
                </a:solidFill>
              </a:rPr>
              <a:t>m (</a:t>
            </a:r>
            <a:r>
              <a:rPr lang="ru-RU" sz="2800" b="1" dirty="0" err="1" smtClean="0">
                <a:solidFill>
                  <a:schemeClr val="tx1"/>
                </a:solidFill>
              </a:rPr>
              <a:t>розчину</a:t>
            </a:r>
            <a:r>
              <a:rPr lang="de-DE" sz="2800" b="1" dirty="0" smtClean="0">
                <a:solidFill>
                  <a:schemeClr val="tx1"/>
                </a:solidFill>
              </a:rPr>
              <a:t>) *</a:t>
            </a:r>
            <a:r>
              <a:rPr lang="de-DE" sz="2800" b="1" dirty="0" smtClean="0">
                <a:solidFill>
                  <a:schemeClr val="tx1"/>
                </a:solidFill>
                <a:sym typeface="Symbol" pitchFamily="18" charset="2"/>
              </a:rPr>
              <a:t> W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248526" y="4042610"/>
            <a:ext cx="558265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99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m </a:t>
            </a:r>
            <a:r>
              <a:rPr lang="uk-UA" sz="2800" b="1" dirty="0" smtClean="0">
                <a:solidFill>
                  <a:schemeClr val="tx1"/>
                </a:solidFill>
              </a:rPr>
              <a:t>(</a:t>
            </a:r>
            <a:r>
              <a:rPr lang="en-US" sz="2800" b="1" i="1" dirty="0" smtClean="0">
                <a:solidFill>
                  <a:schemeClr val="tx1"/>
                </a:solidFill>
              </a:rPr>
              <a:t>KMnO</a:t>
            </a:r>
            <a:r>
              <a:rPr lang="en-US" sz="2800" b="1" i="1" baseline="-25000" dirty="0" smtClean="0">
                <a:solidFill>
                  <a:schemeClr val="tx1"/>
                </a:solidFill>
              </a:rPr>
              <a:t>4</a:t>
            </a:r>
            <a:r>
              <a:rPr lang="ru-RU" sz="2800" b="1" i="1" dirty="0" smtClean="0">
                <a:solidFill>
                  <a:schemeClr val="tx1"/>
                </a:solidFill>
              </a:rPr>
              <a:t>) </a:t>
            </a:r>
            <a:r>
              <a:rPr lang="en-US" sz="2800" b="1" dirty="0" smtClean="0">
                <a:solidFill>
                  <a:schemeClr val="tx1"/>
                </a:solidFill>
              </a:rPr>
              <a:t>=</a:t>
            </a:r>
            <a:r>
              <a:rPr lang="uk-UA" sz="2800" b="1" dirty="0" smtClean="0">
                <a:solidFill>
                  <a:schemeClr val="tx1"/>
                </a:solidFill>
              </a:rPr>
              <a:t> 350г </a:t>
            </a:r>
            <a:r>
              <a:rPr lang="de-DE" sz="2800" b="1" dirty="0" smtClean="0">
                <a:solidFill>
                  <a:schemeClr val="tx1"/>
                </a:solidFill>
              </a:rPr>
              <a:t>*</a:t>
            </a:r>
            <a:r>
              <a:rPr lang="de-DE" sz="2800" b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sym typeface="Symbol" pitchFamily="18" charset="2"/>
              </a:rPr>
              <a:t>0,08 = 28 г</a:t>
            </a: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441032" y="4684986"/>
            <a:ext cx="514426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FF0000"/>
                </a:solidFill>
              </a:rPr>
              <a:t> 2</a:t>
            </a:r>
            <a:r>
              <a:rPr lang="uk-UA" sz="2800" b="1" i="1" dirty="0" smtClean="0">
                <a:solidFill>
                  <a:srgbClr val="FF0000"/>
                </a:solidFill>
              </a:rPr>
              <a:t>. </a:t>
            </a:r>
            <a:r>
              <a:rPr lang="uk-UA" sz="2800" b="1" i="1" dirty="0">
                <a:solidFill>
                  <a:srgbClr val="FF0000"/>
                </a:solidFill>
              </a:rPr>
              <a:t>Обчислюємо</a:t>
            </a:r>
            <a:r>
              <a:rPr lang="de-DE" sz="2800" b="1" i="1" dirty="0">
                <a:solidFill>
                  <a:srgbClr val="FF0000"/>
                </a:solidFill>
              </a:rPr>
              <a:t> </a:t>
            </a:r>
            <a:r>
              <a:rPr lang="uk-UA" sz="2800" b="1" i="1" dirty="0">
                <a:solidFill>
                  <a:srgbClr val="FF0000"/>
                </a:solidFill>
              </a:rPr>
              <a:t> масу  води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622884" y="5362905"/>
            <a:ext cx="6284633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>
                <a:solidFill>
                  <a:sysClr val="windowText" lastClr="000000"/>
                </a:solidFill>
              </a:rPr>
              <a:t>m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(</a:t>
            </a:r>
            <a:r>
              <a:rPr lang="en-US" sz="2800" b="1" dirty="0">
                <a:solidFill>
                  <a:sysClr val="windowText" lastClr="000000"/>
                </a:solidFill>
              </a:rPr>
              <a:t>H</a:t>
            </a:r>
            <a:r>
              <a:rPr lang="ru-RU" sz="2800" b="1" baseline="-25000" dirty="0">
                <a:solidFill>
                  <a:sysClr val="windowText" lastClr="000000"/>
                </a:solidFill>
              </a:rPr>
              <a:t>2</a:t>
            </a:r>
            <a:r>
              <a:rPr lang="uk-UA" sz="2800" b="1" dirty="0">
                <a:solidFill>
                  <a:sysClr val="windowText" lastClr="000000"/>
                </a:solidFill>
              </a:rPr>
              <a:t>О</a:t>
            </a:r>
            <a:r>
              <a:rPr lang="de-DE" sz="2800" b="1" dirty="0">
                <a:solidFill>
                  <a:sysClr val="windowText" lastClr="000000"/>
                </a:solidFill>
              </a:rPr>
              <a:t>)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=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m (</a:t>
            </a:r>
            <a:r>
              <a:rPr lang="ru-RU" sz="2800" b="1" dirty="0" err="1">
                <a:solidFill>
                  <a:sysClr val="windowText" lastClr="000000"/>
                </a:solidFill>
              </a:rPr>
              <a:t>розчину</a:t>
            </a:r>
            <a:r>
              <a:rPr lang="de-DE" sz="2800" b="1" dirty="0">
                <a:solidFill>
                  <a:sysClr val="windowText" lastClr="000000"/>
                </a:solidFill>
              </a:rPr>
              <a:t>) ─ </a:t>
            </a:r>
            <a:r>
              <a:rPr lang="de-DE" sz="2800" b="1" dirty="0" smtClean="0">
                <a:solidFill>
                  <a:sysClr val="windowText" lastClr="000000"/>
                </a:solidFill>
              </a:rPr>
              <a:t>m(</a:t>
            </a:r>
            <a:r>
              <a:rPr lang="en-US" sz="2800" b="1" i="1" dirty="0" smtClean="0"/>
              <a:t>KMnO</a:t>
            </a:r>
            <a:r>
              <a:rPr lang="en-US" sz="2800" b="1" i="1" baseline="-25000" dirty="0" smtClean="0">
                <a:solidFill>
                  <a:schemeClr val="tx1"/>
                </a:solidFill>
              </a:rPr>
              <a:t>4</a:t>
            </a:r>
            <a:r>
              <a:rPr lang="de-DE" sz="2800" b="1" dirty="0" smtClean="0">
                <a:solidFill>
                  <a:sysClr val="windowText" lastClr="000000"/>
                </a:solidFill>
              </a:rPr>
              <a:t>)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735324" y="6067098"/>
            <a:ext cx="492409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b="1" dirty="0">
                <a:solidFill>
                  <a:sysClr val="windowText" lastClr="000000"/>
                </a:solidFill>
              </a:rPr>
              <a:t>m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(</a:t>
            </a:r>
            <a:r>
              <a:rPr lang="en-US" sz="2800" b="1" dirty="0">
                <a:solidFill>
                  <a:sysClr val="windowText" lastClr="000000"/>
                </a:solidFill>
              </a:rPr>
              <a:t>H</a:t>
            </a:r>
            <a:r>
              <a:rPr lang="ru-RU" sz="2800" b="1" baseline="-25000" dirty="0">
                <a:solidFill>
                  <a:sysClr val="windowText" lastClr="000000"/>
                </a:solidFill>
              </a:rPr>
              <a:t>2</a:t>
            </a:r>
            <a:r>
              <a:rPr lang="uk-UA" sz="2800" b="1" dirty="0">
                <a:solidFill>
                  <a:sysClr val="windowText" lastClr="000000"/>
                </a:solidFill>
              </a:rPr>
              <a:t>О</a:t>
            </a:r>
            <a:r>
              <a:rPr lang="de-DE" sz="2800" b="1" dirty="0">
                <a:solidFill>
                  <a:sysClr val="windowText" lastClr="000000"/>
                </a:solidFill>
              </a:rPr>
              <a:t>)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=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350г</a:t>
            </a:r>
            <a:r>
              <a:rPr lang="de-DE" sz="2800" b="1" dirty="0" smtClean="0">
                <a:solidFill>
                  <a:sysClr val="windowText" lastClr="000000"/>
                </a:solidFill>
              </a:rPr>
              <a:t> </a:t>
            </a:r>
            <a:r>
              <a:rPr lang="de-DE" sz="2800" b="1" dirty="0">
                <a:solidFill>
                  <a:sysClr val="windowText" lastClr="000000"/>
                </a:solidFill>
              </a:rPr>
              <a:t>─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28г = 322 г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Мои документы\скреншоти програми хімія-9\35 виготовлення розчину\Image 4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669" y="5171090"/>
            <a:ext cx="7346731" cy="1686910"/>
          </a:xfrm>
          <a:prstGeom prst="rect">
            <a:avLst/>
          </a:prstGeom>
          <a:noFill/>
        </p:spPr>
      </p:pic>
      <p:pic>
        <p:nvPicPr>
          <p:cNvPr id="3074" name="Picture 2" descr="C:\Documents and Settings\User\Мои документы\скреншоти програми хімія-9\35 виготовлення розчину\Image 4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904" y="319252"/>
            <a:ext cx="8124826" cy="10001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4647" y="0"/>
            <a:ext cx="4293477" cy="523220"/>
          </a:xfrm>
          <a:prstGeom prst="rect">
            <a:avLst/>
          </a:prstGeom>
          <a:solidFill>
            <a:srgbClr val="FFFFB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dirty="0" err="1" smtClean="0"/>
              <a:t>Вираховуємо</a:t>
            </a:r>
            <a:r>
              <a:rPr lang="ru-RU" sz="2800" dirty="0" smtClean="0"/>
              <a:t> </a:t>
            </a:r>
            <a:r>
              <a:rPr lang="ru-RU" sz="2800" dirty="0" err="1" smtClean="0"/>
              <a:t>обєм</a:t>
            </a:r>
            <a:r>
              <a:rPr lang="ru-RU" sz="2800" dirty="0" smtClean="0"/>
              <a:t> води</a:t>
            </a:r>
            <a:endParaRPr lang="ru-RU" sz="2800" dirty="0"/>
          </a:p>
        </p:txBody>
      </p:sp>
      <p:pic>
        <p:nvPicPr>
          <p:cNvPr id="3077" name="Picture 5" descr="C:\Documents and Settings\User\Мои документы\скреншоти програми хімія-9\35 виготовлення розчину\Image 5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372" y="1245475"/>
            <a:ext cx="8292662" cy="416209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28600" y="7620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FF0000"/>
                </a:solidFill>
              </a:rPr>
              <a:t>Задача. </a:t>
            </a:r>
            <a:r>
              <a:rPr lang="uk-UA" sz="2800" dirty="0" smtClean="0">
                <a:solidFill>
                  <a:schemeClr val="bg1"/>
                </a:solidFill>
              </a:rPr>
              <a:t>Яку </a:t>
            </a:r>
            <a:r>
              <a:rPr lang="uk-UA" sz="2800" dirty="0">
                <a:solidFill>
                  <a:schemeClr val="bg1"/>
                </a:solidFill>
              </a:rPr>
              <a:t>масу хлориду калію К</a:t>
            </a:r>
            <a:r>
              <a:rPr lang="en-US" sz="2800" dirty="0" err="1">
                <a:solidFill>
                  <a:schemeClr val="bg1"/>
                </a:solidFill>
              </a:rPr>
              <a:t>Cl</a:t>
            </a:r>
            <a:r>
              <a:rPr lang="uk-UA" sz="2800" dirty="0">
                <a:solidFill>
                  <a:schemeClr val="bg1"/>
                </a:solidFill>
              </a:rPr>
              <a:t> необхідно взяти для приготування розчину масою 1 кілограм з масовою часткою розчиненої речовини 5%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28600" y="2971800"/>
            <a:ext cx="333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W </a:t>
            </a:r>
            <a:r>
              <a:rPr lang="uk-UA" sz="2400">
                <a:solidFill>
                  <a:schemeClr val="bg1"/>
                </a:solidFill>
              </a:rPr>
              <a:t>(К</a:t>
            </a:r>
            <a:r>
              <a:rPr lang="en-US" sz="2400">
                <a:solidFill>
                  <a:schemeClr val="bg1"/>
                </a:solidFill>
              </a:rPr>
              <a:t>Cl</a:t>
            </a:r>
            <a:r>
              <a:rPr lang="ru-RU" sz="2400">
                <a:solidFill>
                  <a:schemeClr val="bg1"/>
                </a:solidFill>
              </a:rPr>
              <a:t>) = 5%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ru-RU" sz="2400">
                <a:solidFill>
                  <a:schemeClr val="bg1"/>
                </a:solidFill>
              </a:rPr>
              <a:t>= 0,05</a:t>
            </a:r>
            <a:endParaRPr lang="uk-UA" sz="2400">
              <a:solidFill>
                <a:schemeClr val="bg1"/>
              </a:solidFill>
            </a:endParaRPr>
          </a:p>
        </p:txBody>
      </p:sp>
      <p:sp>
        <p:nvSpPr>
          <p:cNvPr id="8198" name="Text Box 24"/>
          <p:cNvSpPr txBox="1">
            <a:spLocks noChangeArrowheads="1"/>
          </p:cNvSpPr>
          <p:nvPr/>
        </p:nvSpPr>
        <p:spPr bwMode="auto">
          <a:xfrm>
            <a:off x="228600" y="2286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 err="1">
                <a:solidFill>
                  <a:srgbClr val="B0EE00"/>
                </a:solidFill>
              </a:rPr>
              <a:t>Приготуваня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r>
              <a:rPr lang="ru-RU" sz="2800" dirty="0" err="1">
                <a:solidFill>
                  <a:srgbClr val="B0EE00"/>
                </a:solidFill>
              </a:rPr>
              <a:t>розчину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r>
              <a:rPr lang="ru-RU" sz="2800" dirty="0" err="1">
                <a:solidFill>
                  <a:srgbClr val="B0EE00"/>
                </a:solidFill>
              </a:rPr>
              <a:t>з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r>
              <a:rPr lang="ru-RU" sz="2800" dirty="0" err="1">
                <a:solidFill>
                  <a:srgbClr val="B0EE00"/>
                </a:solidFill>
              </a:rPr>
              <a:t>відомою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r>
              <a:rPr lang="ru-RU" sz="2800" dirty="0" err="1">
                <a:solidFill>
                  <a:srgbClr val="B0EE00"/>
                </a:solidFill>
              </a:rPr>
              <a:t>масовою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r>
              <a:rPr lang="ru-RU" sz="2800" dirty="0" err="1">
                <a:solidFill>
                  <a:srgbClr val="B0EE00"/>
                </a:solidFill>
              </a:rPr>
              <a:t>часткою</a:t>
            </a:r>
            <a:r>
              <a:rPr lang="ru-RU" sz="2800" dirty="0">
                <a:solidFill>
                  <a:srgbClr val="B0EE00"/>
                </a:solidFill>
              </a:rPr>
              <a:t> </a:t>
            </a:r>
            <a:endParaRPr lang="uk-UA" sz="2800" dirty="0">
              <a:solidFill>
                <a:srgbClr val="B0EE00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57200" y="2057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i="1">
                <a:solidFill>
                  <a:srgbClr val="00FFFF"/>
                </a:solidFill>
              </a:rPr>
              <a:t>відомо</a:t>
            </a:r>
          </a:p>
        </p:txBody>
      </p:sp>
      <p:sp>
        <p:nvSpPr>
          <p:cNvPr id="8200" name="Text Box 17"/>
          <p:cNvSpPr txBox="1">
            <a:spLocks noChangeArrowheads="1"/>
          </p:cNvSpPr>
          <p:nvPr/>
        </p:nvSpPr>
        <p:spPr bwMode="auto">
          <a:xfrm>
            <a:off x="152400" y="2514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uk-UA" sz="2400">
                <a:solidFill>
                  <a:schemeClr val="bg1"/>
                </a:solidFill>
              </a:rPr>
              <a:t> розчину</a:t>
            </a:r>
            <a:r>
              <a:rPr lang="uk-UA"/>
              <a:t> </a:t>
            </a:r>
            <a:r>
              <a:rPr lang="uk-UA">
                <a:solidFill>
                  <a:schemeClr val="bg1"/>
                </a:solidFill>
              </a:rPr>
              <a:t> = </a:t>
            </a:r>
            <a:r>
              <a:rPr lang="de-DE" sz="2400">
                <a:solidFill>
                  <a:schemeClr val="bg1"/>
                </a:solidFill>
              </a:rPr>
              <a:t> 1</a:t>
            </a:r>
            <a:r>
              <a:rPr lang="ru-RU" sz="2400">
                <a:solidFill>
                  <a:schemeClr val="bg1"/>
                </a:solidFill>
              </a:rPr>
              <a:t> кг =</a:t>
            </a:r>
            <a:r>
              <a:rPr lang="de-DE" sz="2400">
                <a:solidFill>
                  <a:schemeClr val="bg1"/>
                </a:solidFill>
              </a:rPr>
              <a:t>1000</a:t>
            </a:r>
            <a:r>
              <a:rPr lang="uk-UA" sz="2400">
                <a:solidFill>
                  <a:schemeClr val="bg1"/>
                </a:solidFill>
              </a:rPr>
              <a:t>г</a:t>
            </a:r>
            <a:r>
              <a:rPr lang="uk-UA"/>
              <a:t> </a:t>
            </a:r>
            <a:endParaRPr lang="en-US"/>
          </a:p>
        </p:txBody>
      </p:sp>
      <p:sp>
        <p:nvSpPr>
          <p:cNvPr id="8201" name="Line 15"/>
          <p:cNvSpPr>
            <a:spLocks noChangeShapeType="1"/>
          </p:cNvSpPr>
          <p:nvPr/>
        </p:nvSpPr>
        <p:spPr bwMode="auto">
          <a:xfrm flipH="1">
            <a:off x="228600" y="3581400"/>
            <a:ext cx="3505200" cy="0"/>
          </a:xfrm>
          <a:prstGeom prst="line">
            <a:avLst/>
          </a:prstGeom>
          <a:noFill/>
          <a:ln w="9525">
            <a:solidFill>
              <a:srgbClr val="F94168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8202" name="Text Box 16"/>
          <p:cNvSpPr txBox="1">
            <a:spLocks noChangeArrowheads="1"/>
          </p:cNvSpPr>
          <p:nvPr/>
        </p:nvSpPr>
        <p:spPr bwMode="auto">
          <a:xfrm>
            <a:off x="609600" y="37338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i="1">
                <a:solidFill>
                  <a:srgbClr val="00FFFF"/>
                </a:solidFill>
              </a:rPr>
              <a:t>знайти</a:t>
            </a:r>
          </a:p>
        </p:txBody>
      </p:sp>
      <p:sp>
        <p:nvSpPr>
          <p:cNvPr id="8203" name="Text Box 17"/>
          <p:cNvSpPr txBox="1">
            <a:spLocks noChangeArrowheads="1"/>
          </p:cNvSpPr>
          <p:nvPr/>
        </p:nvSpPr>
        <p:spPr bwMode="auto">
          <a:xfrm>
            <a:off x="609600" y="4648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chemeClr val="bg1"/>
                </a:solidFill>
              </a:rPr>
              <a:t>m</a:t>
            </a:r>
            <a:r>
              <a:rPr lang="uk-UA" sz="2400" dirty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H</a:t>
            </a:r>
            <a:r>
              <a:rPr lang="ru-RU" sz="2400" baseline="-25000" dirty="0">
                <a:solidFill>
                  <a:schemeClr val="bg1"/>
                </a:solidFill>
              </a:rPr>
              <a:t>2</a:t>
            </a:r>
            <a:r>
              <a:rPr lang="uk-UA" sz="2400" dirty="0">
                <a:solidFill>
                  <a:schemeClr val="bg1"/>
                </a:solidFill>
              </a:rPr>
              <a:t>О)</a:t>
            </a:r>
            <a:r>
              <a:rPr lang="uk-UA" dirty="0"/>
              <a:t> 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─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r>
              <a:rPr lang="uk-UA" sz="2400" dirty="0"/>
              <a:t> </a:t>
            </a:r>
            <a:endParaRPr lang="en-US" sz="2400" dirty="0"/>
          </a:p>
        </p:txBody>
      </p:sp>
      <p:sp>
        <p:nvSpPr>
          <p:cNvPr id="8204" name="Text Box 17"/>
          <p:cNvSpPr txBox="1">
            <a:spLocks noChangeArrowheads="1"/>
          </p:cNvSpPr>
          <p:nvPr/>
        </p:nvSpPr>
        <p:spPr bwMode="auto">
          <a:xfrm>
            <a:off x="609600" y="4191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uk-UA" sz="2400">
                <a:solidFill>
                  <a:schemeClr val="bg1"/>
                </a:solidFill>
              </a:rPr>
              <a:t>(К</a:t>
            </a:r>
            <a:r>
              <a:rPr lang="en-US" sz="2400">
                <a:solidFill>
                  <a:schemeClr val="bg1"/>
                </a:solidFill>
              </a:rPr>
              <a:t>Cl</a:t>
            </a:r>
            <a:r>
              <a:rPr lang="uk-UA" sz="2400">
                <a:solidFill>
                  <a:schemeClr val="bg1"/>
                </a:solidFill>
              </a:rPr>
              <a:t>)</a:t>
            </a:r>
            <a:r>
              <a:rPr lang="uk-UA"/>
              <a:t> </a:t>
            </a:r>
            <a:r>
              <a:rPr lang="uk-UA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─</a:t>
            </a:r>
            <a:r>
              <a:rPr lang="en-US" sz="2400">
                <a:solidFill>
                  <a:schemeClr val="bg1"/>
                </a:solidFill>
              </a:rPr>
              <a:t>?</a:t>
            </a:r>
            <a:r>
              <a:rPr lang="uk-UA" sz="2400"/>
              <a:t> </a:t>
            </a:r>
            <a:endParaRPr lang="en-US" sz="2400"/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5029200" y="2133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 </a:t>
            </a:r>
            <a:r>
              <a:rPr lang="uk-UA">
                <a:solidFill>
                  <a:srgbClr val="F94168"/>
                </a:solidFill>
              </a:rPr>
              <a:t>  </a:t>
            </a:r>
            <a:r>
              <a:rPr lang="uk-UA" sz="2400" i="1">
                <a:solidFill>
                  <a:srgbClr val="00FFFF"/>
                </a:solidFill>
              </a:rPr>
              <a:t>Розвязування</a:t>
            </a:r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4191000" y="26670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i="1">
                <a:solidFill>
                  <a:schemeClr val="bg1"/>
                </a:solidFill>
              </a:rPr>
              <a:t> </a:t>
            </a:r>
            <a:r>
              <a:rPr lang="uk-UA" sz="2400" i="1">
                <a:solidFill>
                  <a:srgbClr val="FC811C"/>
                </a:solidFill>
              </a:rPr>
              <a:t>1. Обчислюємо</a:t>
            </a:r>
            <a:r>
              <a:rPr lang="de-DE" sz="2400" i="1">
                <a:solidFill>
                  <a:srgbClr val="FC811C"/>
                </a:solidFill>
              </a:rPr>
              <a:t> </a:t>
            </a:r>
            <a:r>
              <a:rPr lang="uk-UA" sz="2400" i="1">
                <a:solidFill>
                  <a:srgbClr val="FC811C"/>
                </a:solidFill>
              </a:rPr>
              <a:t> масу  солі</a:t>
            </a:r>
          </a:p>
        </p:txBody>
      </p:sp>
      <p:pic>
        <p:nvPicPr>
          <p:cNvPr id="8207" name="Picture 15" descr="2013-08-29 19 02 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124200"/>
            <a:ext cx="2905125" cy="877888"/>
          </a:xfrm>
          <a:prstGeom prst="rect">
            <a:avLst/>
          </a:prstGeom>
          <a:noFill/>
        </p:spPr>
      </p:pic>
      <p:sp>
        <p:nvSpPr>
          <p:cNvPr id="8208" name="Line 8"/>
          <p:cNvSpPr>
            <a:spLocks noChangeShapeType="1"/>
          </p:cNvSpPr>
          <p:nvPr/>
        </p:nvSpPr>
        <p:spPr bwMode="auto">
          <a:xfrm>
            <a:off x="3810000" y="2133600"/>
            <a:ext cx="0" cy="2895600"/>
          </a:xfrm>
          <a:prstGeom prst="line">
            <a:avLst/>
          </a:prstGeom>
          <a:noFill/>
          <a:ln w="9525">
            <a:solidFill>
              <a:srgbClr val="F94168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4038600" y="3962400"/>
            <a:ext cx="3581400" cy="46672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uk-UA" sz="2400">
                <a:solidFill>
                  <a:schemeClr val="bg1"/>
                </a:solidFill>
              </a:rPr>
              <a:t>(К</a:t>
            </a:r>
            <a:r>
              <a:rPr lang="en-US" sz="2400">
                <a:solidFill>
                  <a:schemeClr val="bg1"/>
                </a:solidFill>
              </a:rPr>
              <a:t>Cl</a:t>
            </a:r>
            <a:r>
              <a:rPr lang="uk-UA" sz="2400">
                <a:solidFill>
                  <a:schemeClr val="bg1"/>
                </a:solidFill>
              </a:rPr>
              <a:t>)</a:t>
            </a:r>
            <a:r>
              <a:rPr lang="uk-UA"/>
              <a:t> </a:t>
            </a:r>
            <a:r>
              <a:rPr lang="uk-UA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=</a:t>
            </a:r>
            <a:r>
              <a:rPr lang="uk-UA" sz="2400"/>
              <a:t> </a:t>
            </a:r>
            <a:r>
              <a:rPr lang="de-DE" sz="2400">
                <a:solidFill>
                  <a:schemeClr val="bg1"/>
                </a:solidFill>
              </a:rPr>
              <a:t>W</a:t>
            </a:r>
            <a:r>
              <a:rPr lang="en-US" sz="2400">
                <a:solidFill>
                  <a:schemeClr val="bg1"/>
                </a:solidFill>
              </a:rPr>
              <a:t>· </a:t>
            </a: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uk-UA" sz="2400">
                <a:solidFill>
                  <a:schemeClr val="bg1"/>
                </a:solidFill>
              </a:rPr>
              <a:t> розчину</a:t>
            </a:r>
            <a:r>
              <a:rPr lang="uk-UA"/>
              <a:t> </a:t>
            </a:r>
            <a:endParaRPr lang="en-US"/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4038600" y="4495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chemeClr val="bg1"/>
                </a:solidFill>
              </a:rPr>
              <a:t>m</a:t>
            </a:r>
            <a:r>
              <a:rPr lang="uk-UA" sz="2400" dirty="0">
                <a:solidFill>
                  <a:schemeClr val="bg1"/>
                </a:solidFill>
              </a:rPr>
              <a:t>(К</a:t>
            </a:r>
            <a:r>
              <a:rPr lang="en-US" sz="2400" dirty="0" err="1">
                <a:solidFill>
                  <a:schemeClr val="bg1"/>
                </a:solidFill>
              </a:rPr>
              <a:t>Cl</a:t>
            </a:r>
            <a:r>
              <a:rPr lang="uk-UA" sz="2400" dirty="0">
                <a:solidFill>
                  <a:schemeClr val="bg1"/>
                </a:solidFill>
              </a:rPr>
              <a:t>)</a:t>
            </a:r>
            <a:r>
              <a:rPr lang="uk-UA" dirty="0"/>
              <a:t> 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=</a:t>
            </a:r>
            <a:r>
              <a:rPr lang="uk-UA" sz="2400" dirty="0"/>
              <a:t> </a:t>
            </a:r>
            <a:r>
              <a:rPr lang="uk-UA" dirty="0"/>
              <a:t> </a:t>
            </a:r>
            <a:r>
              <a:rPr lang="ru-RU" sz="2400" dirty="0">
                <a:solidFill>
                  <a:schemeClr val="bg1"/>
                </a:solidFill>
              </a:rPr>
              <a:t>0,05</a:t>
            </a:r>
            <a:r>
              <a:rPr lang="en-US" sz="2400" dirty="0">
                <a:solidFill>
                  <a:schemeClr val="bg1"/>
                </a:solidFill>
              </a:rPr>
              <a:t>· </a:t>
            </a:r>
            <a:r>
              <a:rPr lang="de-DE" sz="2400" dirty="0">
                <a:solidFill>
                  <a:schemeClr val="bg1"/>
                </a:solidFill>
              </a:rPr>
              <a:t>1000</a:t>
            </a:r>
            <a:r>
              <a:rPr lang="uk-UA" sz="2400" dirty="0">
                <a:solidFill>
                  <a:schemeClr val="bg1"/>
                </a:solidFill>
              </a:rPr>
              <a:t>г</a:t>
            </a:r>
            <a:r>
              <a:rPr lang="uk-UA" dirty="0"/>
              <a:t> </a:t>
            </a:r>
            <a:r>
              <a:rPr lang="uk-UA" sz="2400" dirty="0">
                <a:solidFill>
                  <a:schemeClr val="bg1"/>
                </a:solidFill>
              </a:rPr>
              <a:t>= </a:t>
            </a:r>
            <a:r>
              <a:rPr lang="uk-UA" sz="2400" dirty="0" smtClean="0">
                <a:solidFill>
                  <a:schemeClr val="bg1"/>
                </a:solidFill>
              </a:rPr>
              <a:t>50г</a:t>
            </a:r>
            <a:endParaRPr lang="en-US" dirty="0"/>
          </a:p>
        </p:txBody>
      </p:sp>
      <p:sp>
        <p:nvSpPr>
          <p:cNvPr id="8211" name="Text Box 16"/>
          <p:cNvSpPr txBox="1">
            <a:spLocks noChangeArrowheads="1"/>
          </p:cNvSpPr>
          <p:nvPr/>
        </p:nvSpPr>
        <p:spPr bwMode="auto">
          <a:xfrm>
            <a:off x="4038600" y="49530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i="1" dirty="0">
                <a:solidFill>
                  <a:schemeClr val="bg1"/>
                </a:solidFill>
              </a:rPr>
              <a:t> </a:t>
            </a:r>
            <a:r>
              <a:rPr lang="uk-UA" sz="2400" i="1" dirty="0">
                <a:solidFill>
                  <a:srgbClr val="FC811C"/>
                </a:solidFill>
              </a:rPr>
              <a:t>2</a:t>
            </a:r>
            <a:r>
              <a:rPr lang="uk-UA" sz="2400" i="1" dirty="0" smtClean="0">
                <a:solidFill>
                  <a:srgbClr val="FC811C"/>
                </a:solidFill>
              </a:rPr>
              <a:t>. </a:t>
            </a:r>
            <a:r>
              <a:rPr lang="uk-UA" sz="2400" i="1" dirty="0">
                <a:solidFill>
                  <a:srgbClr val="FC811C"/>
                </a:solidFill>
              </a:rPr>
              <a:t>Обчислюємо</a:t>
            </a:r>
            <a:r>
              <a:rPr lang="de-DE" sz="2400" i="1" dirty="0">
                <a:solidFill>
                  <a:srgbClr val="FC811C"/>
                </a:solidFill>
              </a:rPr>
              <a:t> </a:t>
            </a:r>
            <a:r>
              <a:rPr lang="uk-UA" sz="2400" i="1" dirty="0">
                <a:solidFill>
                  <a:srgbClr val="FC811C"/>
                </a:solidFill>
              </a:rPr>
              <a:t> масу  води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533400" y="5410200"/>
            <a:ext cx="4953000" cy="457200"/>
          </a:xfrm>
          <a:prstGeom prst="rect">
            <a:avLst/>
          </a:prstGeom>
          <a:solidFill>
            <a:srgbClr val="1D1D57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m (</a:t>
            </a:r>
            <a:r>
              <a:rPr lang="ru-RU" sz="2400">
                <a:solidFill>
                  <a:schemeClr val="bg1"/>
                </a:solidFill>
              </a:rPr>
              <a:t>розчину</a:t>
            </a:r>
            <a:r>
              <a:rPr lang="de-DE" sz="2400">
                <a:solidFill>
                  <a:schemeClr val="bg1"/>
                </a:solidFill>
              </a:rPr>
              <a:t>) =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rgbClr val="C1FFC1"/>
                </a:solidFill>
              </a:rPr>
              <a:t>m</a:t>
            </a:r>
            <a:r>
              <a:rPr lang="ru-RU" sz="2400"/>
              <a:t> </a:t>
            </a:r>
            <a:r>
              <a:rPr lang="de-DE" sz="2400">
                <a:solidFill>
                  <a:srgbClr val="C1FFC1"/>
                </a:solidFill>
              </a:rPr>
              <a:t>(</a:t>
            </a:r>
            <a:r>
              <a:rPr lang="en-US" sz="2400">
                <a:solidFill>
                  <a:schemeClr val="bg1"/>
                </a:solidFill>
              </a:rPr>
              <a:t>H</a:t>
            </a:r>
            <a:r>
              <a:rPr lang="ru-RU" sz="2400" baseline="-25000">
                <a:solidFill>
                  <a:schemeClr val="bg1"/>
                </a:solidFill>
              </a:rPr>
              <a:t>2</a:t>
            </a:r>
            <a:r>
              <a:rPr lang="uk-UA" sz="2400">
                <a:solidFill>
                  <a:schemeClr val="bg1"/>
                </a:solidFill>
              </a:rPr>
              <a:t>О</a:t>
            </a:r>
            <a:r>
              <a:rPr lang="de-DE" sz="2400">
                <a:solidFill>
                  <a:srgbClr val="C1FFC1"/>
                </a:solidFill>
              </a:rPr>
              <a:t>)</a:t>
            </a:r>
            <a:r>
              <a:rPr lang="ru-RU" sz="2400"/>
              <a:t> </a:t>
            </a:r>
            <a:r>
              <a:rPr lang="de-DE" sz="2400">
                <a:solidFill>
                  <a:schemeClr val="bg1"/>
                </a:solidFill>
              </a:rPr>
              <a:t>+</a:t>
            </a:r>
            <a:r>
              <a:rPr lang="de-DE" sz="2400">
                <a:solidFill>
                  <a:srgbClr val="FF0000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(</a:t>
            </a:r>
            <a:r>
              <a:rPr lang="uk-UA" sz="2400">
                <a:solidFill>
                  <a:schemeClr val="bg1"/>
                </a:solidFill>
              </a:rPr>
              <a:t>К</a:t>
            </a:r>
            <a:r>
              <a:rPr lang="en-US" sz="2400">
                <a:solidFill>
                  <a:schemeClr val="bg1"/>
                </a:solidFill>
              </a:rPr>
              <a:t>Cl</a:t>
            </a:r>
            <a:r>
              <a:rPr lang="de-DE" sz="2400">
                <a:solidFill>
                  <a:schemeClr val="bg1"/>
                </a:solidFill>
              </a:rPr>
              <a:t>)</a:t>
            </a:r>
            <a:endParaRPr lang="uk-UA" sz="2400">
              <a:solidFill>
                <a:schemeClr val="bg1"/>
              </a:solidFill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609600" y="5867400"/>
            <a:ext cx="4953000" cy="466725"/>
          </a:xfrm>
          <a:prstGeom prst="rect">
            <a:avLst/>
          </a:prstGeom>
          <a:solidFill>
            <a:srgbClr val="1D1D57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rgbClr val="C1FFC1"/>
                </a:solidFill>
              </a:rPr>
              <a:t>m</a:t>
            </a:r>
            <a:r>
              <a:rPr lang="ru-RU" sz="2400"/>
              <a:t> </a:t>
            </a:r>
            <a:r>
              <a:rPr lang="de-DE" sz="2400">
                <a:solidFill>
                  <a:srgbClr val="C1FFC1"/>
                </a:solidFill>
              </a:rPr>
              <a:t>(</a:t>
            </a:r>
            <a:r>
              <a:rPr lang="en-US" sz="2400">
                <a:solidFill>
                  <a:schemeClr val="bg1"/>
                </a:solidFill>
              </a:rPr>
              <a:t>H</a:t>
            </a:r>
            <a:r>
              <a:rPr lang="ru-RU" sz="2400" baseline="-25000">
                <a:solidFill>
                  <a:schemeClr val="bg1"/>
                </a:solidFill>
              </a:rPr>
              <a:t>2</a:t>
            </a:r>
            <a:r>
              <a:rPr lang="uk-UA" sz="2400">
                <a:solidFill>
                  <a:schemeClr val="bg1"/>
                </a:solidFill>
              </a:rPr>
              <a:t>О</a:t>
            </a:r>
            <a:r>
              <a:rPr lang="de-DE" sz="2400">
                <a:solidFill>
                  <a:srgbClr val="C1FFC1"/>
                </a:solidFill>
              </a:rPr>
              <a:t>)</a:t>
            </a:r>
            <a:r>
              <a:rPr lang="ru-RU" sz="2400"/>
              <a:t> </a:t>
            </a:r>
            <a:r>
              <a:rPr lang="de-DE" sz="2400">
                <a:solidFill>
                  <a:schemeClr val="bg1"/>
                </a:solidFill>
              </a:rPr>
              <a:t>=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m (</a:t>
            </a:r>
            <a:r>
              <a:rPr lang="ru-RU" sz="2400">
                <a:solidFill>
                  <a:schemeClr val="bg1"/>
                </a:solidFill>
              </a:rPr>
              <a:t>розчину</a:t>
            </a:r>
            <a:r>
              <a:rPr lang="de-DE" sz="2400">
                <a:solidFill>
                  <a:schemeClr val="bg1"/>
                </a:solidFill>
              </a:rPr>
              <a:t>) ─</a:t>
            </a:r>
            <a:r>
              <a:rPr lang="de-DE" sz="2400">
                <a:solidFill>
                  <a:srgbClr val="FF0000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m</a:t>
            </a:r>
            <a:r>
              <a:rPr lang="ru-RU" sz="2400">
                <a:solidFill>
                  <a:schemeClr val="bg1"/>
                </a:solidFill>
              </a:rPr>
              <a:t> </a:t>
            </a:r>
            <a:r>
              <a:rPr lang="de-DE" sz="2400">
                <a:solidFill>
                  <a:schemeClr val="bg1"/>
                </a:solidFill>
              </a:rPr>
              <a:t>(</a:t>
            </a:r>
            <a:r>
              <a:rPr lang="uk-UA" sz="2400">
                <a:solidFill>
                  <a:schemeClr val="bg1"/>
                </a:solidFill>
              </a:rPr>
              <a:t>К</a:t>
            </a:r>
            <a:r>
              <a:rPr lang="en-US" sz="2400">
                <a:solidFill>
                  <a:schemeClr val="bg1"/>
                </a:solidFill>
              </a:rPr>
              <a:t>Cl</a:t>
            </a:r>
            <a:r>
              <a:rPr lang="de-DE" sz="2400">
                <a:solidFill>
                  <a:schemeClr val="bg1"/>
                </a:solidFill>
              </a:rPr>
              <a:t>)</a:t>
            </a:r>
            <a:endParaRPr lang="uk-UA" sz="2400">
              <a:solidFill>
                <a:schemeClr val="bg1"/>
              </a:solidFill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191000" y="6400800"/>
            <a:ext cx="4572000" cy="457200"/>
          </a:xfrm>
          <a:prstGeom prst="rect">
            <a:avLst/>
          </a:prstGeom>
          <a:solidFill>
            <a:srgbClr val="1D1D57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rgbClr val="C1FFC1"/>
                </a:solidFill>
              </a:rPr>
              <a:t>m</a:t>
            </a:r>
            <a:r>
              <a:rPr lang="ru-RU" sz="2400" dirty="0"/>
              <a:t> </a:t>
            </a:r>
            <a:r>
              <a:rPr lang="de-DE" sz="2400" dirty="0">
                <a:solidFill>
                  <a:srgbClr val="C1FFC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H</a:t>
            </a:r>
            <a:r>
              <a:rPr lang="ru-RU" sz="2400" baseline="-25000" dirty="0">
                <a:solidFill>
                  <a:schemeClr val="bg1"/>
                </a:solidFill>
              </a:rPr>
              <a:t>2</a:t>
            </a:r>
            <a:r>
              <a:rPr lang="uk-UA" sz="2400" dirty="0">
                <a:solidFill>
                  <a:schemeClr val="bg1"/>
                </a:solidFill>
              </a:rPr>
              <a:t>О</a:t>
            </a:r>
            <a:r>
              <a:rPr lang="de-DE" sz="2400" dirty="0">
                <a:solidFill>
                  <a:srgbClr val="C1FFC1"/>
                </a:solidFill>
              </a:rPr>
              <a:t>)</a:t>
            </a:r>
            <a:r>
              <a:rPr lang="ru-RU" sz="2400" dirty="0"/>
              <a:t> </a:t>
            </a:r>
            <a:r>
              <a:rPr lang="de-DE" sz="2400" dirty="0">
                <a:solidFill>
                  <a:schemeClr val="bg1"/>
                </a:solidFill>
              </a:rPr>
              <a:t>=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 1000г</a:t>
            </a:r>
            <a:r>
              <a:rPr lang="de-DE" sz="2400" dirty="0">
                <a:solidFill>
                  <a:schemeClr val="bg1"/>
                </a:solidFill>
              </a:rPr>
              <a:t> ─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uk-UA" sz="2400" dirty="0">
                <a:solidFill>
                  <a:srgbClr val="FF0000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50г = 950г</a:t>
            </a:r>
          </a:p>
        </p:txBody>
      </p:sp>
      <p:sp>
        <p:nvSpPr>
          <p:cNvPr id="8215" name="Text Box 17"/>
          <p:cNvSpPr txBox="1">
            <a:spLocks noChangeArrowheads="1"/>
          </p:cNvSpPr>
          <p:nvPr/>
        </p:nvSpPr>
        <p:spPr bwMode="auto">
          <a:xfrm>
            <a:off x="4038600" y="4495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chemeClr val="bg1"/>
                </a:solidFill>
              </a:rPr>
              <a:t>m</a:t>
            </a:r>
            <a:r>
              <a:rPr lang="uk-UA" sz="2400" dirty="0">
                <a:solidFill>
                  <a:schemeClr val="bg1"/>
                </a:solidFill>
              </a:rPr>
              <a:t>(К</a:t>
            </a:r>
            <a:r>
              <a:rPr lang="en-US" sz="2400" dirty="0" err="1">
                <a:solidFill>
                  <a:schemeClr val="bg1"/>
                </a:solidFill>
              </a:rPr>
              <a:t>Cl</a:t>
            </a:r>
            <a:r>
              <a:rPr lang="uk-UA" sz="2400" dirty="0">
                <a:solidFill>
                  <a:schemeClr val="bg1"/>
                </a:solidFill>
              </a:rPr>
              <a:t>)</a:t>
            </a:r>
            <a:r>
              <a:rPr lang="uk-UA" dirty="0"/>
              <a:t> 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=</a:t>
            </a:r>
            <a:r>
              <a:rPr lang="uk-UA" sz="2400" dirty="0"/>
              <a:t> </a:t>
            </a:r>
            <a:r>
              <a:rPr lang="uk-UA" dirty="0"/>
              <a:t> </a:t>
            </a:r>
            <a:r>
              <a:rPr lang="ru-RU" sz="2400" dirty="0">
                <a:solidFill>
                  <a:schemeClr val="bg1"/>
                </a:solidFill>
              </a:rPr>
              <a:t>0,05</a:t>
            </a:r>
            <a:r>
              <a:rPr lang="en-US" sz="2400" dirty="0">
                <a:solidFill>
                  <a:schemeClr val="bg1"/>
                </a:solidFill>
              </a:rPr>
              <a:t>· </a:t>
            </a:r>
            <a:r>
              <a:rPr lang="de-DE" sz="2400" dirty="0">
                <a:solidFill>
                  <a:schemeClr val="bg1"/>
                </a:solidFill>
              </a:rPr>
              <a:t>1000</a:t>
            </a:r>
            <a:r>
              <a:rPr lang="uk-UA" sz="2400" dirty="0">
                <a:solidFill>
                  <a:schemeClr val="bg1"/>
                </a:solidFill>
              </a:rPr>
              <a:t>г</a:t>
            </a:r>
            <a:r>
              <a:rPr lang="uk-UA" dirty="0"/>
              <a:t> </a:t>
            </a:r>
            <a:r>
              <a:rPr lang="uk-UA" sz="2400" dirty="0">
                <a:solidFill>
                  <a:schemeClr val="bg1"/>
                </a:solidFill>
              </a:rPr>
              <a:t>= </a:t>
            </a:r>
            <a:r>
              <a:rPr lang="uk-UA" sz="2400" dirty="0" smtClean="0">
                <a:solidFill>
                  <a:schemeClr val="bg1"/>
                </a:solidFill>
              </a:rPr>
              <a:t>50г</a:t>
            </a:r>
            <a:endParaRPr lang="en-US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9" grpId="0"/>
      <p:bldP spid="8200" grpId="0"/>
      <p:bldP spid="8202" grpId="0"/>
      <p:bldP spid="8203" grpId="0"/>
      <p:bldP spid="8204" grpId="0"/>
      <p:bldP spid="8205" grpId="0"/>
      <p:bldP spid="8206" grpId="0"/>
      <p:bldP spid="8209" grpId="0" animBg="1"/>
      <p:bldP spid="8210" grpId="0"/>
      <p:bldP spid="8211" grpId="0"/>
      <p:bldP spid="8212" grpId="0" animBg="1"/>
      <p:bldP spid="8213" grpId="0" animBg="1"/>
      <p:bldP spid="8214" grpId="0" animBg="1"/>
      <p:bldP spid="82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2014-10-03 21 32 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3919538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2" name="Text Box 17"/>
          <p:cNvSpPr txBox="1">
            <a:spLocks noChangeArrowheads="1"/>
          </p:cNvSpPr>
          <p:nvPr/>
        </p:nvSpPr>
        <p:spPr bwMode="auto">
          <a:xfrm>
            <a:off x="1066800" y="5105400"/>
            <a:ext cx="259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Наважити масу солі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chemeClr val="bg1"/>
                </a:solidFill>
              </a:rPr>
              <a:t>m</a:t>
            </a:r>
            <a:r>
              <a:rPr lang="uk-UA" sz="2800" dirty="0">
                <a:solidFill>
                  <a:schemeClr val="bg1"/>
                </a:solidFill>
              </a:rPr>
              <a:t>(К</a:t>
            </a:r>
            <a:r>
              <a:rPr lang="en-US" sz="2800" dirty="0" err="1">
                <a:solidFill>
                  <a:schemeClr val="bg1"/>
                </a:solidFill>
              </a:rPr>
              <a:t>Cl</a:t>
            </a:r>
            <a:r>
              <a:rPr lang="uk-UA" sz="2800" dirty="0">
                <a:solidFill>
                  <a:schemeClr val="bg1"/>
                </a:solidFill>
              </a:rPr>
              <a:t>)</a:t>
            </a:r>
            <a:r>
              <a:rPr lang="uk-UA" sz="2800" dirty="0"/>
              <a:t> </a:t>
            </a:r>
            <a:r>
              <a:rPr lang="uk-UA" sz="2800" dirty="0">
                <a:solidFill>
                  <a:schemeClr val="bg1"/>
                </a:solidFill>
              </a:rPr>
              <a:t> =</a:t>
            </a:r>
            <a:r>
              <a:rPr lang="uk-UA" sz="2800" dirty="0"/>
              <a:t>  </a:t>
            </a:r>
            <a:r>
              <a:rPr lang="uk-UA" sz="2800" dirty="0">
                <a:solidFill>
                  <a:schemeClr val="bg1"/>
                </a:solidFill>
              </a:rPr>
              <a:t> 50г</a:t>
            </a:r>
            <a:endParaRPr lang="en-US" sz="2800" dirty="0"/>
          </a:p>
        </p:txBody>
      </p:sp>
      <p:pic>
        <p:nvPicPr>
          <p:cNvPr id="14343" name="Picture 7" descr="2014-10-03 21 38 23"/>
          <p:cNvPicPr>
            <a:picLocks noChangeAspect="1" noChangeArrowheads="1"/>
          </p:cNvPicPr>
          <p:nvPr/>
        </p:nvPicPr>
        <p:blipFill>
          <a:blip r:embed="rId3"/>
          <a:srcRect t="1891"/>
          <a:stretch>
            <a:fillRect/>
          </a:stretch>
        </p:blipFill>
        <p:spPr bwMode="auto">
          <a:xfrm>
            <a:off x="4648200" y="914400"/>
            <a:ext cx="41148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334000" y="5105400"/>
            <a:ext cx="3024188" cy="1384995"/>
          </a:xfrm>
          <a:prstGeom prst="rect">
            <a:avLst/>
          </a:prstGeom>
          <a:solidFill>
            <a:srgbClr val="1D1D57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C1FFC1"/>
                </a:solidFill>
              </a:rPr>
              <a:t>Долити воду</a:t>
            </a:r>
            <a:br>
              <a:rPr lang="uk-UA" sz="2800" dirty="0" smtClean="0">
                <a:solidFill>
                  <a:srgbClr val="C1FFC1"/>
                </a:solidFill>
              </a:rPr>
            </a:br>
            <a:r>
              <a:rPr lang="de-DE" sz="2800" dirty="0" smtClean="0">
                <a:solidFill>
                  <a:srgbClr val="33CCFF"/>
                </a:solidFill>
              </a:rPr>
              <a:t>m</a:t>
            </a:r>
            <a:r>
              <a:rPr lang="ru-RU" sz="2800" dirty="0" smtClean="0">
                <a:solidFill>
                  <a:srgbClr val="33CCFF"/>
                </a:solidFill>
              </a:rPr>
              <a:t> </a:t>
            </a:r>
            <a:r>
              <a:rPr lang="de-DE" sz="2800" dirty="0">
                <a:solidFill>
                  <a:srgbClr val="33CCFF"/>
                </a:solidFill>
              </a:rPr>
              <a:t>(</a:t>
            </a:r>
            <a:r>
              <a:rPr lang="en-US" sz="2800" dirty="0">
                <a:solidFill>
                  <a:srgbClr val="33CCFF"/>
                </a:solidFill>
              </a:rPr>
              <a:t>H</a:t>
            </a:r>
            <a:r>
              <a:rPr lang="ru-RU" sz="2800" baseline="-25000" dirty="0">
                <a:solidFill>
                  <a:srgbClr val="33CCFF"/>
                </a:solidFill>
              </a:rPr>
              <a:t>2</a:t>
            </a:r>
            <a:r>
              <a:rPr lang="uk-UA" sz="2800" dirty="0">
                <a:solidFill>
                  <a:srgbClr val="33CCFF"/>
                </a:solidFill>
              </a:rPr>
              <a:t>О</a:t>
            </a:r>
            <a:r>
              <a:rPr lang="de-DE" sz="2800" dirty="0">
                <a:solidFill>
                  <a:srgbClr val="33CCFF"/>
                </a:solidFill>
              </a:rPr>
              <a:t>)</a:t>
            </a:r>
            <a:r>
              <a:rPr lang="ru-RU" sz="2800" dirty="0">
                <a:solidFill>
                  <a:srgbClr val="33CCFF"/>
                </a:solidFill>
              </a:rPr>
              <a:t> </a:t>
            </a:r>
            <a:r>
              <a:rPr lang="de-DE" sz="2800" dirty="0">
                <a:solidFill>
                  <a:schemeClr val="bg1"/>
                </a:solidFill>
              </a:rPr>
              <a:t>=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950г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V</a:t>
            </a:r>
            <a:r>
              <a:rPr lang="de-DE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smtClean="0">
                <a:solidFill>
                  <a:srgbClr val="FF0000"/>
                </a:solidFill>
              </a:rPr>
              <a:t>H</a:t>
            </a:r>
            <a:r>
              <a:rPr lang="ru-RU" sz="2800" baseline="-25000" dirty="0" smtClean="0">
                <a:solidFill>
                  <a:srgbClr val="FF0000"/>
                </a:solidFill>
              </a:rPr>
              <a:t>2</a:t>
            </a:r>
            <a:r>
              <a:rPr lang="uk-UA" sz="2800" dirty="0" smtClean="0">
                <a:solidFill>
                  <a:srgbClr val="FF0000"/>
                </a:solidFill>
              </a:rPr>
              <a:t>О</a:t>
            </a:r>
            <a:r>
              <a:rPr lang="de-DE" sz="2800" dirty="0" smtClean="0">
                <a:solidFill>
                  <a:srgbClr val="FF0000"/>
                </a:solidFill>
              </a:rPr>
              <a:t>)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smtClean="0">
                <a:solidFill>
                  <a:schemeClr val="bg1"/>
                </a:solidFill>
              </a:rPr>
              <a:t>=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950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err="1" smtClean="0">
                <a:solidFill>
                  <a:schemeClr val="bg1"/>
                </a:solidFill>
              </a:rPr>
              <a:t>мл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Практичні дії</a:t>
            </a:r>
            <a:endParaRPr lang="uk-UA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728662" y="0"/>
            <a:ext cx="7800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 smtClean="0">
                <a:solidFill>
                  <a:srgbClr val="FF0000"/>
                </a:solidFill>
              </a:rPr>
              <a:t>Задача. </a:t>
            </a:r>
            <a:r>
              <a:rPr lang="uk-UA" sz="3200" dirty="0" smtClean="0">
                <a:solidFill>
                  <a:schemeClr val="bg1"/>
                </a:solidFill>
              </a:rPr>
              <a:t>Яку </a:t>
            </a:r>
            <a:r>
              <a:rPr lang="uk-UA" sz="3200" dirty="0" smtClean="0">
                <a:solidFill>
                  <a:srgbClr val="FF3399"/>
                </a:solidFill>
              </a:rPr>
              <a:t>масу</a:t>
            </a:r>
            <a:r>
              <a:rPr lang="uk-UA" sz="3200" dirty="0" smtClean="0">
                <a:solidFill>
                  <a:schemeClr val="bg1"/>
                </a:solidFill>
              </a:rPr>
              <a:t> калій нітрату </a:t>
            </a:r>
            <a:r>
              <a:rPr lang="uk-UA" sz="3200" dirty="0" smtClean="0">
                <a:solidFill>
                  <a:srgbClr val="FF3399"/>
                </a:solidFill>
              </a:rPr>
              <a:t>К</a:t>
            </a:r>
            <a:r>
              <a:rPr lang="en-US" sz="3200" dirty="0" smtClean="0">
                <a:solidFill>
                  <a:srgbClr val="FF3399"/>
                </a:solidFill>
              </a:rPr>
              <a:t>NO</a:t>
            </a:r>
            <a:r>
              <a:rPr lang="en-US" sz="3200" baseline="-25000" dirty="0" smtClean="0">
                <a:solidFill>
                  <a:srgbClr val="FF3399"/>
                </a:solidFill>
              </a:rPr>
              <a:t>3</a:t>
            </a:r>
            <a:r>
              <a:rPr lang="uk-UA" sz="3200" baseline="-25000" dirty="0" smtClean="0">
                <a:solidFill>
                  <a:srgbClr val="FF3399"/>
                </a:solidFill>
              </a:rPr>
              <a:t>  </a:t>
            </a:r>
            <a:r>
              <a:rPr lang="uk-UA" sz="3200" dirty="0" smtClean="0">
                <a:solidFill>
                  <a:schemeClr val="bg1"/>
                </a:solidFill>
              </a:rPr>
              <a:t>та  води необхідно взяти для приготування </a:t>
            </a:r>
            <a:r>
              <a:rPr lang="uk-UA" sz="3200" dirty="0" smtClean="0">
                <a:solidFill>
                  <a:srgbClr val="FFFF00"/>
                </a:solidFill>
              </a:rPr>
              <a:t>200 г розчину</a:t>
            </a:r>
            <a:r>
              <a:rPr lang="uk-UA" sz="3200" dirty="0" smtClean="0">
                <a:solidFill>
                  <a:schemeClr val="bg1"/>
                </a:solidFill>
              </a:rPr>
              <a:t>,  з</a:t>
            </a:r>
            <a:r>
              <a:rPr lang="uk-UA" sz="3200" dirty="0" smtClean="0">
                <a:solidFill>
                  <a:srgbClr val="FF3399"/>
                </a:solidFill>
              </a:rPr>
              <a:t> </a:t>
            </a:r>
            <a:r>
              <a:rPr lang="uk-UA" sz="3200" dirty="0" smtClean="0">
                <a:solidFill>
                  <a:srgbClr val="00FF00"/>
                </a:solidFill>
              </a:rPr>
              <a:t>масовою часткою 8% </a:t>
            </a:r>
            <a:endParaRPr lang="uk-UA" sz="3200" dirty="0">
              <a:solidFill>
                <a:srgbClr val="00FF00"/>
              </a:solidFill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742950" y="1457324"/>
            <a:ext cx="152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i="1" dirty="0">
                <a:solidFill>
                  <a:srgbClr val="B059E1"/>
                </a:solidFill>
              </a:rPr>
              <a:t>відомо</a:t>
            </a: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H="1">
            <a:off x="3276599" y="2057400"/>
            <a:ext cx="45719" cy="1447800"/>
          </a:xfrm>
          <a:prstGeom prst="line">
            <a:avLst/>
          </a:prstGeom>
          <a:noFill/>
          <a:ln w="28575">
            <a:solidFill>
              <a:srgbClr val="B059E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3771900" y="1452562"/>
            <a:ext cx="3457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rgbClr val="F94168"/>
                </a:solidFill>
              </a:rPr>
              <a:t>  </a:t>
            </a:r>
            <a:r>
              <a:rPr lang="uk-UA" sz="3200" i="1" dirty="0" smtClean="0">
                <a:solidFill>
                  <a:srgbClr val="B059E1"/>
                </a:solidFill>
              </a:rPr>
              <a:t>Розв’язування</a:t>
            </a:r>
            <a:endParaRPr lang="uk-UA" sz="3200" i="1" dirty="0">
              <a:solidFill>
                <a:srgbClr val="B059E1"/>
              </a:solidFill>
            </a:endParaRPr>
          </a:p>
        </p:txBody>
      </p:sp>
      <p:sp>
        <p:nvSpPr>
          <p:cNvPr id="9227" name="Line 15"/>
          <p:cNvSpPr>
            <a:spLocks noChangeShapeType="1"/>
          </p:cNvSpPr>
          <p:nvPr/>
        </p:nvSpPr>
        <p:spPr bwMode="auto">
          <a:xfrm flipH="1">
            <a:off x="185736" y="3068002"/>
            <a:ext cx="3100389" cy="45719"/>
          </a:xfrm>
          <a:prstGeom prst="line">
            <a:avLst/>
          </a:prstGeom>
          <a:noFill/>
          <a:ln w="28575">
            <a:solidFill>
              <a:srgbClr val="B059E1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9228" name="Text Box 16"/>
          <p:cNvSpPr txBox="1">
            <a:spLocks noChangeArrowheads="1"/>
          </p:cNvSpPr>
          <p:nvPr/>
        </p:nvSpPr>
        <p:spPr bwMode="auto">
          <a:xfrm>
            <a:off x="614362" y="3181349"/>
            <a:ext cx="2185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i="1" dirty="0" smtClean="0">
                <a:solidFill>
                  <a:srgbClr val="B059E1"/>
                </a:solidFill>
              </a:rPr>
              <a:t>Знайти ?</a:t>
            </a:r>
            <a:endParaRPr lang="uk-UA" sz="3200" i="1" dirty="0">
              <a:solidFill>
                <a:srgbClr val="B059E1"/>
              </a:solidFill>
            </a:endParaRPr>
          </a:p>
        </p:txBody>
      </p:sp>
      <p:sp>
        <p:nvSpPr>
          <p:cNvPr id="9229" name="Text Box 17"/>
          <p:cNvSpPr txBox="1">
            <a:spLocks noChangeArrowheads="1"/>
          </p:cNvSpPr>
          <p:nvPr/>
        </p:nvSpPr>
        <p:spPr bwMode="auto">
          <a:xfrm>
            <a:off x="257174" y="1952625"/>
            <a:ext cx="3357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>
                <a:solidFill>
                  <a:srgbClr val="FFFF00"/>
                </a:solidFill>
              </a:rPr>
              <a:t>m</a:t>
            </a:r>
            <a:r>
              <a:rPr lang="uk-UA" sz="2800" dirty="0" smtClean="0">
                <a:solidFill>
                  <a:srgbClr val="FFFF00"/>
                </a:solidFill>
              </a:rPr>
              <a:t> (</a:t>
            </a:r>
            <a:r>
              <a:rPr lang="uk-UA" sz="2800" dirty="0" err="1" smtClean="0">
                <a:solidFill>
                  <a:srgbClr val="FFFF00"/>
                </a:solidFill>
              </a:rPr>
              <a:t>озчину</a:t>
            </a:r>
            <a:r>
              <a:rPr lang="uk-UA" sz="2800" dirty="0" smtClean="0">
                <a:solidFill>
                  <a:srgbClr val="FFFF00"/>
                </a:solidFill>
              </a:rPr>
              <a:t>)</a:t>
            </a:r>
            <a:r>
              <a:rPr lang="uk-UA" sz="2000" dirty="0" smtClean="0">
                <a:solidFill>
                  <a:srgbClr val="FFFF00"/>
                </a:solidFill>
              </a:rPr>
              <a:t>  </a:t>
            </a:r>
            <a:r>
              <a:rPr lang="uk-UA" sz="2000" dirty="0">
                <a:solidFill>
                  <a:srgbClr val="FFFF00"/>
                </a:solidFill>
              </a:rPr>
              <a:t>= </a:t>
            </a:r>
            <a:r>
              <a:rPr lang="de-DE" sz="2800" dirty="0">
                <a:solidFill>
                  <a:srgbClr val="FFFF00"/>
                </a:solidFill>
              </a:rPr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200г</a:t>
            </a:r>
            <a:r>
              <a:rPr lang="uk-UA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228600" y="2424112"/>
            <a:ext cx="2857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rgbClr val="00FF00"/>
                </a:solidFill>
              </a:rPr>
              <a:t> </a:t>
            </a:r>
            <a:r>
              <a:rPr lang="de-DE" sz="2800" dirty="0">
                <a:solidFill>
                  <a:srgbClr val="00FF00"/>
                </a:solidFill>
                <a:sym typeface="Symbol" pitchFamily="18" charset="2"/>
              </a:rPr>
              <a:t>W </a:t>
            </a:r>
            <a:r>
              <a:rPr lang="uk-UA" sz="2800" dirty="0">
                <a:solidFill>
                  <a:srgbClr val="00FF00"/>
                </a:solidFill>
              </a:rPr>
              <a:t>(</a:t>
            </a:r>
            <a:r>
              <a:rPr lang="de-DE" sz="2800" dirty="0">
                <a:solidFill>
                  <a:srgbClr val="00FF00"/>
                </a:solidFill>
              </a:rPr>
              <a:t>KN</a:t>
            </a:r>
            <a:r>
              <a:rPr lang="uk-UA" sz="2800" dirty="0">
                <a:solidFill>
                  <a:srgbClr val="00FF00"/>
                </a:solidFill>
              </a:rPr>
              <a:t>О</a:t>
            </a:r>
            <a:r>
              <a:rPr lang="de-DE" sz="2800" baseline="-25000" dirty="0">
                <a:solidFill>
                  <a:srgbClr val="00FF00"/>
                </a:solidFill>
              </a:rPr>
              <a:t>3</a:t>
            </a:r>
            <a:r>
              <a:rPr lang="uk-UA" sz="2800" dirty="0" smtClean="0">
                <a:solidFill>
                  <a:srgbClr val="00FF00"/>
                </a:solidFill>
              </a:rPr>
              <a:t>) = 8%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9239" name="Text Box 17"/>
          <p:cNvSpPr txBox="1">
            <a:spLocks noChangeArrowheads="1"/>
          </p:cNvSpPr>
          <p:nvPr/>
        </p:nvSpPr>
        <p:spPr bwMode="auto">
          <a:xfrm>
            <a:off x="357188" y="3719513"/>
            <a:ext cx="2700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FF3399"/>
                </a:solidFill>
              </a:rPr>
              <a:t> </a:t>
            </a:r>
            <a:r>
              <a:rPr lang="de-DE" sz="2800" dirty="0" smtClean="0">
                <a:solidFill>
                  <a:srgbClr val="FF3399"/>
                </a:solidFill>
              </a:rPr>
              <a:t>m</a:t>
            </a:r>
            <a:r>
              <a:rPr lang="uk-UA" sz="2800" dirty="0" smtClean="0">
                <a:solidFill>
                  <a:srgbClr val="00FFFF"/>
                </a:solidFill>
              </a:rPr>
              <a:t> </a:t>
            </a:r>
            <a:r>
              <a:rPr lang="uk-UA" sz="2800" dirty="0" smtClean="0">
                <a:solidFill>
                  <a:srgbClr val="FF3399"/>
                </a:solidFill>
              </a:rPr>
              <a:t>(</a:t>
            </a:r>
            <a:r>
              <a:rPr lang="de-DE" sz="2800" dirty="0">
                <a:solidFill>
                  <a:srgbClr val="FF3399"/>
                </a:solidFill>
              </a:rPr>
              <a:t>KN</a:t>
            </a:r>
            <a:r>
              <a:rPr lang="uk-UA" sz="2800" dirty="0">
                <a:solidFill>
                  <a:srgbClr val="FF3399"/>
                </a:solidFill>
              </a:rPr>
              <a:t>О</a:t>
            </a:r>
            <a:r>
              <a:rPr lang="de-DE" sz="2800" baseline="-25000" dirty="0">
                <a:solidFill>
                  <a:srgbClr val="FF3399"/>
                </a:solidFill>
              </a:rPr>
              <a:t>3</a:t>
            </a:r>
            <a:r>
              <a:rPr lang="uk-UA" sz="2800" dirty="0" smtClean="0">
                <a:solidFill>
                  <a:srgbClr val="FF3399"/>
                </a:solidFill>
              </a:rPr>
              <a:t>) ― </a:t>
            </a:r>
            <a:r>
              <a:rPr lang="uk-UA" sz="2800" i="1" dirty="0" smtClean="0">
                <a:solidFill>
                  <a:srgbClr val="FF3399"/>
                </a:solidFill>
              </a:rPr>
              <a:t>?</a:t>
            </a:r>
            <a:r>
              <a:rPr lang="uk-UA" sz="2800" i="1" dirty="0" smtClean="0">
                <a:solidFill>
                  <a:srgbClr val="B059E1"/>
                </a:solidFill>
              </a:rPr>
              <a:t> </a:t>
            </a:r>
            <a:endParaRPr lang="en-US" sz="2000" dirty="0">
              <a:solidFill>
                <a:srgbClr val="FF3399"/>
              </a:solidFill>
            </a:endParaRPr>
          </a:p>
        </p:txBody>
      </p:sp>
      <p:pic>
        <p:nvPicPr>
          <p:cNvPr id="9240" name="Picture 24" descr="2013-08-29 19 02 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5" y="2390775"/>
            <a:ext cx="3286125" cy="992188"/>
          </a:xfrm>
          <a:prstGeom prst="rect">
            <a:avLst/>
          </a:prstGeom>
          <a:noFill/>
        </p:spPr>
      </p:pic>
      <p:sp>
        <p:nvSpPr>
          <p:cNvPr id="9242" name="Text Box 16"/>
          <p:cNvSpPr txBox="1">
            <a:spLocks noChangeArrowheads="1"/>
          </p:cNvSpPr>
          <p:nvPr/>
        </p:nvSpPr>
        <p:spPr bwMode="auto">
          <a:xfrm>
            <a:off x="3657600" y="1990725"/>
            <a:ext cx="5214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chemeClr val="bg1"/>
                </a:solidFill>
              </a:rPr>
              <a:t> </a:t>
            </a:r>
            <a:r>
              <a:rPr lang="uk-UA" sz="2800" i="1" dirty="0">
                <a:solidFill>
                  <a:srgbClr val="FC811C"/>
                </a:solidFill>
              </a:rPr>
              <a:t>1. </a:t>
            </a:r>
            <a:r>
              <a:rPr lang="uk-UA" sz="2800" i="1" dirty="0" smtClean="0">
                <a:solidFill>
                  <a:srgbClr val="FC811C"/>
                </a:solidFill>
              </a:rPr>
              <a:t>Знаходимо масу речовини</a:t>
            </a:r>
            <a:endParaRPr lang="uk-UA" sz="2800" i="1" dirty="0">
              <a:solidFill>
                <a:srgbClr val="FFFF00"/>
              </a:solidFill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0" y="4740056"/>
            <a:ext cx="3000375" cy="156966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Відповідь: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de-DE" sz="2800" dirty="0" smtClean="0">
                <a:solidFill>
                  <a:srgbClr val="FF3399"/>
                </a:solidFill>
              </a:rPr>
              <a:t>m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 smtClean="0">
                <a:solidFill>
                  <a:srgbClr val="FF3399"/>
                </a:solidFill>
              </a:rPr>
              <a:t>(</a:t>
            </a:r>
            <a:r>
              <a:rPr lang="de-DE" sz="2800" dirty="0">
                <a:solidFill>
                  <a:srgbClr val="FF3399"/>
                </a:solidFill>
              </a:rPr>
              <a:t>KN</a:t>
            </a:r>
            <a:r>
              <a:rPr lang="uk-UA" sz="2800" dirty="0">
                <a:solidFill>
                  <a:srgbClr val="FF3399"/>
                </a:solidFill>
              </a:rPr>
              <a:t>О</a:t>
            </a:r>
            <a:r>
              <a:rPr lang="de-DE" sz="2800" baseline="-25000" dirty="0">
                <a:solidFill>
                  <a:srgbClr val="FF3399"/>
                </a:solidFill>
              </a:rPr>
              <a:t>3</a:t>
            </a:r>
            <a:r>
              <a:rPr lang="uk-UA" sz="2800" dirty="0" smtClean="0">
                <a:solidFill>
                  <a:srgbClr val="FF3399"/>
                </a:solidFill>
              </a:rPr>
              <a:t>) </a:t>
            </a:r>
            <a:r>
              <a:rPr lang="uk-UA" sz="2800" dirty="0" smtClean="0">
                <a:solidFill>
                  <a:schemeClr val="bg1"/>
                </a:solidFill>
              </a:rPr>
              <a:t>= 16 г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de-DE" sz="3200" dirty="0" smtClean="0">
                <a:solidFill>
                  <a:srgbClr val="00FFFF"/>
                </a:solidFill>
              </a:rPr>
              <a:t>m</a:t>
            </a:r>
            <a:r>
              <a:rPr lang="ru-RU" sz="3200" dirty="0" smtClean="0">
                <a:solidFill>
                  <a:srgbClr val="00FFFF"/>
                </a:solidFill>
              </a:rPr>
              <a:t> </a:t>
            </a:r>
            <a:r>
              <a:rPr lang="de-DE" sz="3200" dirty="0" smtClean="0">
                <a:solidFill>
                  <a:srgbClr val="00FFFF"/>
                </a:solidFill>
              </a:rPr>
              <a:t>(</a:t>
            </a:r>
            <a:r>
              <a:rPr lang="en-US" sz="3200" dirty="0" smtClean="0">
                <a:solidFill>
                  <a:srgbClr val="00FFFF"/>
                </a:solidFill>
              </a:rPr>
              <a:t>H</a:t>
            </a:r>
            <a:r>
              <a:rPr lang="ru-RU" sz="3200" baseline="-25000" dirty="0" smtClean="0">
                <a:solidFill>
                  <a:srgbClr val="00FFFF"/>
                </a:solidFill>
              </a:rPr>
              <a:t>2</a:t>
            </a:r>
            <a:r>
              <a:rPr lang="uk-UA" sz="3200" dirty="0" smtClean="0">
                <a:solidFill>
                  <a:srgbClr val="00FFFF"/>
                </a:solidFill>
              </a:rPr>
              <a:t>О</a:t>
            </a:r>
            <a:r>
              <a:rPr lang="de-DE" sz="3200" dirty="0" smtClean="0">
                <a:solidFill>
                  <a:srgbClr val="C1FFC1"/>
                </a:solidFill>
              </a:rPr>
              <a:t>)</a:t>
            </a:r>
            <a:r>
              <a:rPr lang="de-DE" sz="3200" dirty="0" smtClean="0">
                <a:solidFill>
                  <a:schemeClr val="bg1"/>
                </a:solidFill>
              </a:rPr>
              <a:t> =</a:t>
            </a:r>
            <a:r>
              <a:rPr lang="de-DE" sz="3200" dirty="0" smtClean="0">
                <a:solidFill>
                  <a:srgbClr val="FFFF00"/>
                </a:solidFill>
              </a:rPr>
              <a:t> </a:t>
            </a:r>
            <a:r>
              <a:rPr lang="uk-UA" sz="3200" dirty="0" smtClean="0">
                <a:solidFill>
                  <a:schemeClr val="bg1"/>
                </a:solidFill>
              </a:rPr>
              <a:t>184г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29011" y="3276597"/>
            <a:ext cx="4857751" cy="52322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3399"/>
                </a:solidFill>
              </a:rPr>
              <a:t> m </a:t>
            </a:r>
            <a:r>
              <a:rPr lang="uk-UA" sz="2800" dirty="0" smtClean="0">
                <a:solidFill>
                  <a:srgbClr val="FF3399"/>
                </a:solidFill>
              </a:rPr>
              <a:t>(</a:t>
            </a:r>
            <a:r>
              <a:rPr lang="de-DE" sz="2800" dirty="0">
                <a:solidFill>
                  <a:srgbClr val="FF3399"/>
                </a:solidFill>
              </a:rPr>
              <a:t>KN</a:t>
            </a:r>
            <a:r>
              <a:rPr lang="uk-UA" sz="2800" dirty="0">
                <a:solidFill>
                  <a:srgbClr val="FF3399"/>
                </a:solidFill>
              </a:rPr>
              <a:t>О</a:t>
            </a:r>
            <a:r>
              <a:rPr lang="de-DE" sz="2800" baseline="-25000" dirty="0">
                <a:solidFill>
                  <a:srgbClr val="FF3399"/>
                </a:solidFill>
              </a:rPr>
              <a:t>3</a:t>
            </a:r>
            <a:r>
              <a:rPr lang="uk-UA" sz="2800" dirty="0">
                <a:solidFill>
                  <a:srgbClr val="FF3399"/>
                </a:solidFill>
              </a:rPr>
              <a:t>)</a:t>
            </a:r>
            <a:r>
              <a:rPr lang="uk-UA" sz="2000" dirty="0">
                <a:solidFill>
                  <a:srgbClr val="FF3399"/>
                </a:solidFill>
              </a:rPr>
              <a:t>  </a:t>
            </a:r>
            <a:r>
              <a:rPr lang="uk-UA" sz="2000" dirty="0" smtClean="0">
                <a:solidFill>
                  <a:srgbClr val="FF3399"/>
                </a:solidFill>
              </a:rPr>
              <a:t>=</a:t>
            </a:r>
            <a:r>
              <a:rPr lang="en-US" sz="2000" dirty="0" smtClean="0">
                <a:solidFill>
                  <a:srgbClr val="FF3399"/>
                </a:solidFill>
              </a:rPr>
              <a:t> </a:t>
            </a:r>
            <a:r>
              <a:rPr lang="de-DE" sz="2800" dirty="0" smtClean="0">
                <a:solidFill>
                  <a:srgbClr val="FFFF00"/>
                </a:solidFill>
              </a:rPr>
              <a:t>m (</a:t>
            </a:r>
            <a:r>
              <a:rPr lang="ru-RU" sz="2800" dirty="0" err="1" smtClean="0">
                <a:solidFill>
                  <a:srgbClr val="FFFF00"/>
                </a:solidFill>
              </a:rPr>
              <a:t>розчину</a:t>
            </a:r>
            <a:r>
              <a:rPr lang="de-DE" sz="2800" dirty="0" smtClean="0">
                <a:solidFill>
                  <a:srgbClr val="FFFF00"/>
                </a:solidFill>
              </a:rPr>
              <a:t>) </a:t>
            </a:r>
            <a:r>
              <a:rPr lang="de-DE" sz="2800" dirty="0" smtClean="0">
                <a:solidFill>
                  <a:schemeClr val="bg1"/>
                </a:solidFill>
              </a:rPr>
              <a:t>*</a:t>
            </a:r>
            <a:r>
              <a:rPr lang="de-DE" sz="2800" dirty="0" smtClean="0">
                <a:solidFill>
                  <a:srgbClr val="00FF00"/>
                </a:solidFill>
                <a:sym typeface="Symbol" pitchFamily="18" charset="2"/>
              </a:rPr>
              <a:t> W</a:t>
            </a:r>
            <a:r>
              <a:rPr lang="uk-UA" sz="2800" dirty="0" smtClean="0">
                <a:solidFill>
                  <a:srgbClr val="FF3399"/>
                </a:solidFill>
              </a:rPr>
              <a:t> </a:t>
            </a:r>
            <a:endParaRPr lang="en-US" sz="2800" dirty="0">
              <a:solidFill>
                <a:srgbClr val="FF3399"/>
              </a:solidFill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471863" y="3829048"/>
            <a:ext cx="5186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3399"/>
                </a:solidFill>
              </a:rPr>
              <a:t> m </a:t>
            </a:r>
            <a:r>
              <a:rPr lang="uk-UA" sz="2800" dirty="0" smtClean="0">
                <a:solidFill>
                  <a:srgbClr val="FF3399"/>
                </a:solidFill>
              </a:rPr>
              <a:t>(</a:t>
            </a:r>
            <a:r>
              <a:rPr lang="de-DE" sz="2800" dirty="0" smtClean="0">
                <a:solidFill>
                  <a:srgbClr val="FF3399"/>
                </a:solidFill>
              </a:rPr>
              <a:t>KN</a:t>
            </a:r>
            <a:r>
              <a:rPr lang="uk-UA" sz="2800" dirty="0" smtClean="0">
                <a:solidFill>
                  <a:srgbClr val="FF3399"/>
                </a:solidFill>
              </a:rPr>
              <a:t>О</a:t>
            </a:r>
            <a:r>
              <a:rPr lang="de-DE" sz="2800" baseline="-25000" dirty="0" smtClean="0">
                <a:solidFill>
                  <a:srgbClr val="FF3399"/>
                </a:solidFill>
              </a:rPr>
              <a:t>3</a:t>
            </a:r>
            <a:r>
              <a:rPr lang="uk-UA" sz="2800" dirty="0" smtClean="0">
                <a:solidFill>
                  <a:srgbClr val="FF3399"/>
                </a:solidFill>
              </a:rPr>
              <a:t>)</a:t>
            </a:r>
            <a:r>
              <a:rPr lang="uk-UA" sz="2000" dirty="0" smtClean="0">
                <a:solidFill>
                  <a:srgbClr val="FF3399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sym typeface="Symbol" pitchFamily="18" charset="2"/>
              </a:rPr>
              <a:t>=</a:t>
            </a:r>
            <a:r>
              <a:rPr lang="uk-UA" sz="2800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200 г </a:t>
            </a:r>
            <a:r>
              <a:rPr lang="de-DE" sz="2800" dirty="0" smtClean="0">
                <a:solidFill>
                  <a:schemeClr val="bg1"/>
                </a:solidFill>
              </a:rPr>
              <a:t>*</a:t>
            </a:r>
            <a:r>
              <a:rPr lang="de-DE" sz="2800" dirty="0" smtClean="0">
                <a:solidFill>
                  <a:srgbClr val="00FF00"/>
                </a:solidFill>
                <a:sym typeface="Symbol" pitchFamily="18" charset="2"/>
              </a:rPr>
              <a:t> </a:t>
            </a:r>
            <a:r>
              <a:rPr lang="uk-UA" sz="2800" dirty="0" smtClean="0">
                <a:solidFill>
                  <a:srgbClr val="00FF00"/>
                </a:solidFill>
                <a:sym typeface="Symbol" pitchFamily="18" charset="2"/>
              </a:rPr>
              <a:t>0,08 = </a:t>
            </a:r>
            <a:r>
              <a:rPr lang="uk-UA" sz="2800" dirty="0" smtClean="0">
                <a:solidFill>
                  <a:schemeClr val="bg1"/>
                </a:solidFill>
                <a:sym typeface="Symbol" pitchFamily="18" charset="2"/>
              </a:rPr>
              <a:t>16г</a:t>
            </a:r>
            <a:endParaRPr lang="en-US" sz="2800" dirty="0">
              <a:solidFill>
                <a:srgbClr val="FF3399"/>
              </a:solidFill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457199" y="4138611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>
                <a:solidFill>
                  <a:srgbClr val="00FFFF"/>
                </a:solidFill>
              </a:rPr>
              <a:t>m</a:t>
            </a:r>
            <a:r>
              <a:rPr lang="uk-UA" sz="2800" dirty="0" smtClean="0">
                <a:solidFill>
                  <a:srgbClr val="00FFFF"/>
                </a:solidFill>
              </a:rPr>
              <a:t>(</a:t>
            </a:r>
            <a:r>
              <a:rPr lang="en-US" sz="2800" dirty="0" smtClean="0">
                <a:solidFill>
                  <a:srgbClr val="00FFFF"/>
                </a:solidFill>
              </a:rPr>
              <a:t>H</a:t>
            </a:r>
            <a:r>
              <a:rPr lang="ru-RU" sz="2800" baseline="-25000" dirty="0" smtClean="0">
                <a:solidFill>
                  <a:srgbClr val="00FFFF"/>
                </a:solidFill>
              </a:rPr>
              <a:t>2</a:t>
            </a:r>
            <a:r>
              <a:rPr lang="uk-UA" sz="2800" dirty="0" smtClean="0">
                <a:solidFill>
                  <a:srgbClr val="00FFFF"/>
                </a:solidFill>
              </a:rPr>
              <a:t>О)</a:t>
            </a:r>
            <a:r>
              <a:rPr lang="uk-UA" sz="2000" dirty="0" smtClean="0">
                <a:solidFill>
                  <a:srgbClr val="00FFFF"/>
                </a:solidFill>
              </a:rPr>
              <a:t> </a:t>
            </a:r>
            <a:r>
              <a:rPr lang="uk-UA" sz="2800" dirty="0" smtClean="0">
                <a:solidFill>
                  <a:srgbClr val="00FFFF"/>
                </a:solidFill>
              </a:rPr>
              <a:t>― </a:t>
            </a:r>
            <a:r>
              <a:rPr lang="uk-UA" sz="2800" i="1" dirty="0" smtClean="0">
                <a:solidFill>
                  <a:srgbClr val="00FFFF"/>
                </a:solidFill>
              </a:rPr>
              <a:t>?</a:t>
            </a:r>
            <a:r>
              <a:rPr lang="uk-UA" sz="2800" i="1" dirty="0" smtClean="0">
                <a:solidFill>
                  <a:srgbClr val="B059E1"/>
                </a:solidFill>
              </a:rPr>
              <a:t> </a:t>
            </a:r>
            <a:endParaRPr lang="en-US" sz="2000" dirty="0">
              <a:solidFill>
                <a:srgbClr val="00FFFF"/>
              </a:solidFill>
            </a:endParaRP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3624262" y="4314825"/>
            <a:ext cx="4576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>
                <a:solidFill>
                  <a:schemeClr val="bg1"/>
                </a:solidFill>
              </a:rPr>
              <a:t> </a:t>
            </a:r>
            <a:r>
              <a:rPr lang="uk-UA" sz="2800" i="1" dirty="0" smtClean="0">
                <a:solidFill>
                  <a:srgbClr val="FFC000"/>
                </a:solidFill>
              </a:rPr>
              <a:t>2.</a:t>
            </a:r>
            <a:r>
              <a:rPr lang="uk-UA" sz="2800" i="1" dirty="0" smtClean="0">
                <a:solidFill>
                  <a:srgbClr val="FC811C"/>
                </a:solidFill>
              </a:rPr>
              <a:t> Знаходимо масу води</a:t>
            </a:r>
            <a:endParaRPr lang="uk-UA" sz="2800" i="1" dirty="0">
              <a:solidFill>
                <a:srgbClr val="FFFF00"/>
              </a:solidFill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2867025" y="4876800"/>
            <a:ext cx="5719763" cy="461665"/>
          </a:xfrm>
          <a:prstGeom prst="rect">
            <a:avLst/>
          </a:prstGeom>
          <a:solidFill>
            <a:srgbClr val="1D1D57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rgbClr val="FFFF00"/>
                </a:solidFill>
              </a:rPr>
              <a:t>m (</a:t>
            </a:r>
            <a:r>
              <a:rPr lang="ru-RU" sz="2400" dirty="0" err="1">
                <a:solidFill>
                  <a:srgbClr val="FFFF00"/>
                </a:solidFill>
              </a:rPr>
              <a:t>розчину</a:t>
            </a:r>
            <a:r>
              <a:rPr lang="de-DE" sz="2400" dirty="0">
                <a:solidFill>
                  <a:srgbClr val="FFFF00"/>
                </a:solidFill>
              </a:rPr>
              <a:t>) </a:t>
            </a:r>
            <a:r>
              <a:rPr lang="de-DE" sz="2400" dirty="0">
                <a:solidFill>
                  <a:schemeClr val="bg1"/>
                </a:solidFill>
              </a:rPr>
              <a:t>=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rgbClr val="00FFFF"/>
                </a:solidFill>
              </a:rPr>
              <a:t>m</a:t>
            </a:r>
            <a:r>
              <a:rPr lang="ru-RU" sz="2400" dirty="0">
                <a:solidFill>
                  <a:srgbClr val="00FFFF"/>
                </a:solidFill>
              </a:rPr>
              <a:t> </a:t>
            </a:r>
            <a:r>
              <a:rPr lang="de-DE" sz="2400" dirty="0" smtClean="0">
                <a:solidFill>
                  <a:srgbClr val="00FFFF"/>
                </a:solidFill>
              </a:rPr>
              <a:t>(</a:t>
            </a:r>
            <a:r>
              <a:rPr lang="en-US" sz="2400" dirty="0" smtClean="0">
                <a:solidFill>
                  <a:srgbClr val="00FFFF"/>
                </a:solidFill>
              </a:rPr>
              <a:t>H</a:t>
            </a:r>
            <a:r>
              <a:rPr lang="ru-RU" sz="2400" baseline="-25000" dirty="0" smtClean="0">
                <a:solidFill>
                  <a:srgbClr val="00FFFF"/>
                </a:solidFill>
              </a:rPr>
              <a:t>2</a:t>
            </a:r>
            <a:r>
              <a:rPr lang="uk-UA" sz="2400" dirty="0" smtClean="0">
                <a:solidFill>
                  <a:srgbClr val="00FFFF"/>
                </a:solidFill>
              </a:rPr>
              <a:t>О</a:t>
            </a:r>
            <a:r>
              <a:rPr lang="de-DE" sz="2400" dirty="0" smtClean="0">
                <a:solidFill>
                  <a:srgbClr val="C1FFC1"/>
                </a:solidFill>
              </a:rPr>
              <a:t>)</a:t>
            </a:r>
            <a:r>
              <a:rPr lang="ru-RU" sz="2400" dirty="0" smtClean="0"/>
              <a:t> </a:t>
            </a:r>
            <a:r>
              <a:rPr lang="de-DE" sz="2400" dirty="0">
                <a:solidFill>
                  <a:schemeClr val="bg1"/>
                </a:solidFill>
              </a:rPr>
              <a:t>+</a:t>
            </a:r>
            <a:r>
              <a:rPr lang="de-DE" sz="2400" dirty="0">
                <a:solidFill>
                  <a:srgbClr val="FF0000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m</a:t>
            </a:r>
            <a:r>
              <a:rPr lang="ru-RU" sz="2400" dirty="0">
                <a:solidFill>
                  <a:srgbClr val="FF3399"/>
                </a:solidFill>
              </a:rPr>
              <a:t> </a:t>
            </a:r>
            <a:r>
              <a:rPr lang="de-DE" sz="2400" dirty="0">
                <a:solidFill>
                  <a:srgbClr val="FF3399"/>
                </a:solidFill>
              </a:rPr>
              <a:t>(</a:t>
            </a:r>
            <a:r>
              <a:rPr lang="ru-RU" sz="2400" dirty="0" err="1">
                <a:solidFill>
                  <a:srgbClr val="FF3399"/>
                </a:solidFill>
              </a:rPr>
              <a:t>речовини</a:t>
            </a:r>
            <a:r>
              <a:rPr lang="de-DE" sz="2400" dirty="0">
                <a:solidFill>
                  <a:srgbClr val="FF3399"/>
                </a:solidFill>
              </a:rPr>
              <a:t>)</a:t>
            </a:r>
            <a:endParaRPr lang="uk-UA" sz="2400" dirty="0">
              <a:solidFill>
                <a:srgbClr val="FF3399"/>
              </a:solidFill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228976" y="5472111"/>
            <a:ext cx="5915024" cy="523220"/>
          </a:xfrm>
          <a:prstGeom prst="rect">
            <a:avLst/>
          </a:prstGeom>
          <a:solidFill>
            <a:srgbClr val="1D1D57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>
                <a:solidFill>
                  <a:srgbClr val="00FFFF"/>
                </a:solidFill>
              </a:rPr>
              <a:t>m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de-DE" sz="2800" dirty="0" smtClean="0">
                <a:solidFill>
                  <a:srgbClr val="00FFFF"/>
                </a:solidFill>
              </a:rPr>
              <a:t>(</a:t>
            </a:r>
            <a:r>
              <a:rPr lang="en-US" sz="2800" dirty="0" smtClean="0">
                <a:solidFill>
                  <a:srgbClr val="00FFFF"/>
                </a:solidFill>
              </a:rPr>
              <a:t>H</a:t>
            </a:r>
            <a:r>
              <a:rPr lang="ru-RU" sz="2800" baseline="-25000" dirty="0" smtClean="0">
                <a:solidFill>
                  <a:srgbClr val="00FFFF"/>
                </a:solidFill>
              </a:rPr>
              <a:t>2</a:t>
            </a:r>
            <a:r>
              <a:rPr lang="uk-UA" sz="2800" dirty="0" smtClean="0">
                <a:solidFill>
                  <a:srgbClr val="00FFFF"/>
                </a:solidFill>
              </a:rPr>
              <a:t>О</a:t>
            </a:r>
            <a:r>
              <a:rPr lang="de-DE" sz="2800" dirty="0" smtClean="0">
                <a:solidFill>
                  <a:srgbClr val="C1FFC1"/>
                </a:solidFill>
              </a:rPr>
              <a:t>)</a:t>
            </a:r>
            <a:r>
              <a:rPr lang="de-DE" sz="2800" dirty="0" smtClean="0">
                <a:solidFill>
                  <a:schemeClr val="bg1"/>
                </a:solidFill>
              </a:rPr>
              <a:t> =</a:t>
            </a:r>
            <a:r>
              <a:rPr lang="de-DE" sz="2800" dirty="0" smtClean="0">
                <a:solidFill>
                  <a:srgbClr val="FFFF00"/>
                </a:solidFill>
              </a:rPr>
              <a:t> m (</a:t>
            </a:r>
            <a:r>
              <a:rPr lang="ru-RU" sz="2800" dirty="0" err="1" smtClean="0">
                <a:solidFill>
                  <a:srgbClr val="FFFF00"/>
                </a:solidFill>
              </a:rPr>
              <a:t>розчину</a:t>
            </a:r>
            <a:r>
              <a:rPr lang="de-DE" sz="2800" dirty="0" smtClean="0">
                <a:solidFill>
                  <a:srgbClr val="FFFF00"/>
                </a:solidFill>
              </a:rPr>
              <a:t>)</a:t>
            </a:r>
            <a:r>
              <a:rPr lang="uk-UA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― </a:t>
            </a:r>
            <a:r>
              <a:rPr lang="de-DE" sz="2800" dirty="0" smtClean="0">
                <a:solidFill>
                  <a:srgbClr val="FF3399"/>
                </a:solidFill>
              </a:rPr>
              <a:t>m</a:t>
            </a:r>
            <a:r>
              <a:rPr lang="ru-RU" sz="2800" dirty="0" smtClean="0">
                <a:solidFill>
                  <a:srgbClr val="FF3399"/>
                </a:solidFill>
              </a:rPr>
              <a:t> </a:t>
            </a:r>
            <a:r>
              <a:rPr lang="de-DE" sz="2800" dirty="0" smtClean="0">
                <a:solidFill>
                  <a:srgbClr val="FF3399"/>
                </a:solidFill>
              </a:rPr>
              <a:t>(KN</a:t>
            </a:r>
            <a:r>
              <a:rPr lang="uk-UA" sz="2800" dirty="0" smtClean="0">
                <a:solidFill>
                  <a:srgbClr val="FF3399"/>
                </a:solidFill>
              </a:rPr>
              <a:t>О</a:t>
            </a:r>
            <a:r>
              <a:rPr lang="de-DE" sz="2800" baseline="-25000" dirty="0" smtClean="0">
                <a:solidFill>
                  <a:srgbClr val="FF3399"/>
                </a:solidFill>
              </a:rPr>
              <a:t>3</a:t>
            </a:r>
            <a:r>
              <a:rPr lang="uk-UA" sz="2800" dirty="0" smtClean="0">
                <a:solidFill>
                  <a:srgbClr val="FF3399"/>
                </a:solidFill>
              </a:rPr>
              <a:t>)</a:t>
            </a:r>
            <a:r>
              <a:rPr lang="ru-RU" sz="2800" dirty="0" smtClean="0"/>
              <a:t> 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endParaRPr lang="uk-UA" sz="2800" dirty="0">
              <a:solidFill>
                <a:srgbClr val="FF3399"/>
              </a:solidFill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238502" y="6067426"/>
            <a:ext cx="4862511" cy="523220"/>
          </a:xfrm>
          <a:prstGeom prst="rect">
            <a:avLst/>
          </a:prstGeom>
          <a:solidFill>
            <a:srgbClr val="1D1D57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800" dirty="0" smtClean="0">
                <a:solidFill>
                  <a:srgbClr val="00FFFF"/>
                </a:solidFill>
              </a:rPr>
              <a:t>m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de-DE" sz="2800" dirty="0" smtClean="0">
                <a:solidFill>
                  <a:srgbClr val="00FFFF"/>
                </a:solidFill>
              </a:rPr>
              <a:t>(</a:t>
            </a:r>
            <a:r>
              <a:rPr lang="en-US" sz="2800" dirty="0" smtClean="0">
                <a:solidFill>
                  <a:srgbClr val="00FFFF"/>
                </a:solidFill>
              </a:rPr>
              <a:t>H</a:t>
            </a:r>
            <a:r>
              <a:rPr lang="ru-RU" sz="2800" baseline="-25000" dirty="0" smtClean="0">
                <a:solidFill>
                  <a:srgbClr val="00FFFF"/>
                </a:solidFill>
              </a:rPr>
              <a:t>2</a:t>
            </a:r>
            <a:r>
              <a:rPr lang="uk-UA" sz="2800" dirty="0" smtClean="0">
                <a:solidFill>
                  <a:srgbClr val="00FFFF"/>
                </a:solidFill>
              </a:rPr>
              <a:t>О</a:t>
            </a:r>
            <a:r>
              <a:rPr lang="de-DE" sz="2800" dirty="0" smtClean="0">
                <a:solidFill>
                  <a:srgbClr val="C1FFC1"/>
                </a:solidFill>
              </a:rPr>
              <a:t>)</a:t>
            </a:r>
            <a:r>
              <a:rPr lang="de-DE" sz="2800" dirty="0" smtClean="0">
                <a:solidFill>
                  <a:schemeClr val="bg1"/>
                </a:solidFill>
              </a:rPr>
              <a:t> =</a:t>
            </a:r>
            <a:r>
              <a:rPr lang="de-DE" sz="2800" dirty="0" smtClean="0">
                <a:solidFill>
                  <a:srgbClr val="FFFF00"/>
                </a:solidFill>
              </a:rPr>
              <a:t> </a:t>
            </a:r>
            <a:r>
              <a:rPr lang="uk-UA" sz="2800" dirty="0" smtClean="0">
                <a:solidFill>
                  <a:srgbClr val="FFFF00"/>
                </a:solidFill>
              </a:rPr>
              <a:t>200г </a:t>
            </a:r>
            <a:r>
              <a:rPr lang="uk-UA" sz="2800" dirty="0" smtClean="0">
                <a:solidFill>
                  <a:schemeClr val="bg1"/>
                </a:solidFill>
              </a:rPr>
              <a:t>― </a:t>
            </a:r>
            <a:r>
              <a:rPr lang="uk-UA" sz="2800" dirty="0" smtClean="0">
                <a:solidFill>
                  <a:srgbClr val="FF3399"/>
                </a:solidFill>
              </a:rPr>
              <a:t>16г </a:t>
            </a:r>
            <a:r>
              <a:rPr lang="uk-UA" sz="2800" dirty="0" smtClean="0">
                <a:solidFill>
                  <a:schemeClr val="bg1"/>
                </a:solidFill>
              </a:rPr>
              <a:t>= 184г</a:t>
            </a:r>
            <a:r>
              <a:rPr lang="ru-RU" sz="2800" dirty="0" smtClean="0"/>
              <a:t> </a:t>
            </a:r>
            <a:r>
              <a:rPr lang="de-DE" sz="2800" dirty="0" smtClean="0">
                <a:solidFill>
                  <a:schemeClr val="bg1"/>
                </a:solidFill>
              </a:rPr>
              <a:t> </a:t>
            </a:r>
            <a:endParaRPr lang="uk-UA" sz="2800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/>
      <p:bldP spid="9225" grpId="0"/>
      <p:bldP spid="9228" grpId="0"/>
      <p:bldP spid="9229" grpId="0"/>
      <p:bldP spid="9230" grpId="0"/>
      <p:bldP spid="9239" grpId="0"/>
      <p:bldP spid="9242" grpId="0"/>
      <p:bldP spid="17" grpId="0" animBg="1"/>
      <p:bldP spid="18" grpId="0" animBg="1"/>
      <p:bldP spid="26" grpId="0"/>
      <p:bldP spid="27" grpId="0"/>
      <p:bldP spid="29" grpId="0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User\Мои документы\скреншоти програми хімія-9\35 виготовлення розчину\Image 55.png"/>
          <p:cNvPicPr>
            <a:picLocks noChangeAspect="1" noChangeArrowheads="1"/>
          </p:cNvPicPr>
          <p:nvPr/>
        </p:nvPicPr>
        <p:blipFill>
          <a:blip r:embed="rId2"/>
          <a:srcRect l="12767" r="14468"/>
          <a:stretch>
            <a:fillRect/>
          </a:stretch>
        </p:blipFill>
        <p:spPr bwMode="auto">
          <a:xfrm>
            <a:off x="694512" y="937865"/>
            <a:ext cx="2617076" cy="3684753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62525" y="144378"/>
            <a:ext cx="6424863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 smtClean="0">
                <a:solidFill>
                  <a:sysClr val="windowText" lastClr="000000"/>
                </a:solidFill>
              </a:rPr>
              <a:t> Складіть задачу до даного слайда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172" y="5349763"/>
            <a:ext cx="36481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ru-RU" sz="2800" b="1" dirty="0" err="1" smtClean="0"/>
              <a:t>розчину</a:t>
            </a:r>
            <a:r>
              <a:rPr lang="ru-RU" sz="2800" b="1" dirty="0" smtClean="0"/>
              <a:t>) = 150г</a:t>
            </a:r>
            <a:endParaRPr lang="ru-RU" sz="2800" b="1" dirty="0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685800" y="5954110"/>
            <a:ext cx="2877207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de-DE" sz="2800" b="1" dirty="0" smtClean="0">
                <a:solidFill>
                  <a:sysClr val="windowText" lastClr="000000"/>
                </a:solidFill>
                <a:sym typeface="Symbol" pitchFamily="18" charset="2"/>
              </a:rPr>
              <a:t>W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(солі)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= 0,05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193" y="4692869"/>
            <a:ext cx="150297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Відомо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02013" y="4750676"/>
            <a:ext cx="150297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Знайти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399" y="5376039"/>
            <a:ext cx="26486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 води)  ─ Х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17931" y="6069721"/>
            <a:ext cx="260131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</a:t>
            </a:r>
            <a:r>
              <a:rPr lang="ru-RU" sz="2800" b="1" dirty="0" err="1" smtClean="0"/>
              <a:t>солі</a:t>
            </a:r>
            <a:r>
              <a:rPr lang="ru-RU" sz="2800" b="1" dirty="0" smtClean="0"/>
              <a:t>) ─ Х 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86551" y="1192921"/>
            <a:ext cx="320399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uk-UA" sz="2800" b="1" dirty="0" smtClean="0"/>
              <a:t> Складіть текст умови задачі</a:t>
            </a:r>
            <a:endParaRPr lang="ru-RU" sz="28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ыльми\Вода\33 СР  Вода\pic\134.jpg"/>
          <p:cNvPicPr>
            <a:picLocks noChangeAspect="1" noChangeArrowheads="1"/>
          </p:cNvPicPr>
          <p:nvPr/>
        </p:nvPicPr>
        <p:blipFill>
          <a:blip r:embed="rId2"/>
          <a:srcRect l="7124" t="7232" r="7563" b="10500"/>
          <a:stretch>
            <a:fillRect/>
          </a:stretch>
        </p:blipFill>
        <p:spPr bwMode="auto">
          <a:xfrm>
            <a:off x="0" y="804480"/>
            <a:ext cx="9144000" cy="605352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2521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Визначте </a:t>
            </a:r>
            <a:r>
              <a:rPr lang="uk-UA" sz="2800" dirty="0" smtClean="0">
                <a:solidFill>
                  <a:srgbClr val="00FF00"/>
                </a:solidFill>
              </a:rPr>
              <a:t>масову частку </a:t>
            </a:r>
            <a:r>
              <a:rPr lang="uk-UA" sz="2800" dirty="0" smtClean="0">
                <a:solidFill>
                  <a:schemeClr val="bg1"/>
                </a:solidFill>
              </a:rPr>
              <a:t> цукру в розчині, утвореному при розчиненні </a:t>
            </a:r>
            <a:r>
              <a:rPr lang="uk-UA" sz="2800" dirty="0" smtClean="0">
                <a:solidFill>
                  <a:srgbClr val="FF3399"/>
                </a:solidFill>
              </a:rPr>
              <a:t> 5 </a:t>
            </a:r>
            <a:r>
              <a:rPr lang="uk-UA" sz="2800" dirty="0" smtClean="0">
                <a:solidFill>
                  <a:schemeClr val="bg1"/>
                </a:solidFill>
              </a:rPr>
              <a:t>грамів</a:t>
            </a:r>
            <a:r>
              <a:rPr lang="uk-UA" sz="2800" dirty="0" smtClean="0">
                <a:solidFill>
                  <a:srgbClr val="FF3399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 цукру</a:t>
            </a:r>
            <a:r>
              <a:rPr lang="uk-UA" sz="2800" dirty="0" smtClean="0">
                <a:solidFill>
                  <a:srgbClr val="FF3399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в </a:t>
            </a:r>
            <a:r>
              <a:rPr lang="uk-UA" sz="2800" dirty="0" smtClean="0">
                <a:solidFill>
                  <a:srgbClr val="00FFFF"/>
                </a:solidFill>
              </a:rPr>
              <a:t>350 грамах води</a:t>
            </a:r>
            <a:endParaRPr lang="uk-UA" sz="2800" dirty="0">
              <a:solidFill>
                <a:srgbClr val="00FFFF"/>
              </a:solidFill>
            </a:endParaRPr>
          </a:p>
        </p:txBody>
      </p:sp>
      <p:sp>
        <p:nvSpPr>
          <p:cNvPr id="5" name="Куб 4"/>
          <p:cNvSpPr/>
          <p:nvPr/>
        </p:nvSpPr>
        <p:spPr>
          <a:xfrm>
            <a:off x="1255594" y="2047164"/>
            <a:ext cx="1105469" cy="846161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3399"/>
                </a:solidFill>
              </a:rPr>
              <a:t>5г</a:t>
            </a:r>
            <a:endParaRPr lang="uk-UA" sz="3200" b="1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 smtClean="0">
                <a:solidFill>
                  <a:sysClr val="windowText" lastClr="000000"/>
                </a:solidFill>
              </a:rPr>
              <a:t> Складіть задачу до даного слайда та розв'яжіть її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6290" y="1933903"/>
            <a:ext cx="150297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Відомо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24248" y="2648604"/>
            <a:ext cx="310580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 води)  ─ 350г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40014" y="3294990"/>
            <a:ext cx="307427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en-US" sz="2800" b="1" dirty="0" smtClean="0"/>
              <a:t>m</a:t>
            </a:r>
            <a:r>
              <a:rPr lang="ru-RU" sz="2800" b="1" dirty="0" smtClean="0"/>
              <a:t>( </a:t>
            </a:r>
            <a:r>
              <a:rPr lang="ru-RU" sz="2800" b="1" dirty="0" err="1" smtClean="0"/>
              <a:t>цукру</a:t>
            </a:r>
            <a:r>
              <a:rPr lang="ru-RU" sz="2800" b="1" dirty="0" smtClean="0"/>
              <a:t>) ─ 5г  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1034" y="4325007"/>
            <a:ext cx="150297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Знайти</a:t>
            </a:r>
            <a:endParaRPr lang="ru-RU" sz="2800" b="1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811110" y="5018690"/>
            <a:ext cx="263021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00FF00"/>
                </a:solidFill>
              </a:rPr>
              <a:t> </a:t>
            </a:r>
            <a:r>
              <a:rPr lang="de-DE" sz="2800" b="1" dirty="0" smtClean="0">
                <a:solidFill>
                  <a:sysClr val="windowText" lastClr="000000"/>
                </a:solidFill>
                <a:sym typeface="Symbol" pitchFamily="18" charset="2"/>
              </a:rPr>
              <a:t>W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(цукру) ─ Х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00173 0.4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" grpId="2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Кровоносна система"/>
          <p:cNvPicPr>
            <a:picLocks noChangeAspect="1" noChangeArrowheads="1"/>
          </p:cNvPicPr>
          <p:nvPr/>
        </p:nvPicPr>
        <p:blipFill>
          <a:blip r:embed="rId2"/>
          <a:srcRect l="7727" r="5455"/>
          <a:stretch>
            <a:fillRect/>
          </a:stretch>
        </p:blipFill>
        <p:spPr bwMode="auto">
          <a:xfrm>
            <a:off x="0" y="0"/>
            <a:ext cx="31846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598821" y="4152900"/>
            <a:ext cx="6208294" cy="224676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dirty="0" smtClean="0">
                <a:solidFill>
                  <a:sysClr val="windowText" lastClr="000000"/>
                </a:solidFill>
              </a:rPr>
              <a:t>Кров є розчином, в якому вода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—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розчинник, а формені елементи крові (гемоглобін та ін.) та солі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(</a:t>
            </a:r>
            <a:r>
              <a:rPr lang="en-US" sz="2800" b="1" dirty="0" err="1" smtClean="0">
                <a:solidFill>
                  <a:sysClr val="windowText" lastClr="000000"/>
                </a:solidFill>
              </a:rPr>
              <a:t>NaCl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b="1" dirty="0" err="1" smtClean="0">
                <a:solidFill>
                  <a:sysClr val="windowText" lastClr="000000"/>
                </a:solidFill>
              </a:rPr>
              <a:t>NaHC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0</a:t>
            </a:r>
            <a:r>
              <a:rPr lang="ru-RU" sz="2800" b="1" baseline="-25000" dirty="0" smtClean="0">
                <a:solidFill>
                  <a:sysClr val="windowText" lastClr="000000"/>
                </a:solidFill>
              </a:rPr>
              <a:t>3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та ін.) 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— </a:t>
            </a:r>
            <a:r>
              <a:rPr lang="uk-UA" sz="2800" b="1" dirty="0" smtClean="0">
                <a:solidFill>
                  <a:sysClr val="windowText" lastClr="000000"/>
                </a:solidFill>
              </a:rPr>
              <a:t>розчинені речовини.</a:t>
            </a:r>
            <a:endParaRPr lang="uk-UA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3771900" y="247650"/>
            <a:ext cx="4819650" cy="76944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400" dirty="0" smtClean="0">
                <a:solidFill>
                  <a:schemeClr val="tx1"/>
                </a:solidFill>
              </a:rPr>
              <a:t>Кров є розчином</a:t>
            </a:r>
            <a:endParaRPr lang="uk-UA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133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woman_leading_meeting_hg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0"/>
            <a:ext cx="4130566" cy="6858000"/>
          </a:xfrm>
          <a:prstGeom prst="rect">
            <a:avLst/>
          </a:prstGeom>
          <a:noFill/>
        </p:spPr>
      </p:pic>
      <p:pic>
        <p:nvPicPr>
          <p:cNvPr id="33798" name="Picture 6" descr="poison_vial_hc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971800"/>
            <a:ext cx="1828800" cy="2152650"/>
          </a:xfrm>
          <a:prstGeom prst="rect">
            <a:avLst/>
          </a:prstGeom>
          <a:noFill/>
        </p:spPr>
      </p:pic>
      <p:pic>
        <p:nvPicPr>
          <p:cNvPr id="33799" name="Picture 7" descr="bubbles_soap_hc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2609850"/>
            <a:ext cx="2286000" cy="4248150"/>
          </a:xfrm>
          <a:prstGeom prst="rect">
            <a:avLst/>
          </a:prstGeom>
          <a:noFill/>
        </p:spPr>
      </p:pic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172200"/>
            <a:ext cx="304800" cy="304800"/>
          </a:xfrm>
          <a:prstGeom prst="rect">
            <a:avLst/>
          </a:prstGeom>
        </p:spPr>
      </p:pic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4572000" y="163773"/>
            <a:ext cx="2776181" cy="78133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  <a:t>Домашнє</a:t>
            </a:r>
            <a:b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</a:br>
            <a: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  <a:t> завдання</a:t>
            </a:r>
            <a:endParaRPr lang="uk-UA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/>
            </a:endParaRPr>
          </a:p>
        </p:txBody>
      </p:sp>
      <p:pic>
        <p:nvPicPr>
          <p:cNvPr id="9" name="Picture 8" descr="BOOK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474" y="5086350"/>
            <a:ext cx="2758726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блако 9"/>
          <p:cNvSpPr/>
          <p:nvPr/>
        </p:nvSpPr>
        <p:spPr>
          <a:xfrm>
            <a:off x="4018548" y="1179094"/>
            <a:ext cx="2863516" cy="149191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</a:rPr>
              <a:t>§27</a:t>
            </a:r>
            <a:endParaRPr lang="uk-UA" sz="6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31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свиток-прозор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962" y="577517"/>
            <a:ext cx="8915038" cy="6280484"/>
          </a:xfrm>
          <a:prstGeom prst="rect">
            <a:avLst/>
          </a:prstGeom>
          <a:noFill/>
        </p:spPr>
      </p:pic>
      <p:pic>
        <p:nvPicPr>
          <p:cNvPr id="5" name="Picture 5" descr="Старинний глобуспрозор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1950" y="3574473"/>
            <a:ext cx="2971800" cy="328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Олександр\Pictures\ Джерела.png"/>
          <p:cNvPicPr>
            <a:picLocks noChangeAspect="1" noChangeArrowheads="1"/>
          </p:cNvPicPr>
          <p:nvPr/>
        </p:nvPicPr>
        <p:blipFill>
          <a:blip r:embed="rId5"/>
          <a:srcRect t="17217"/>
          <a:stretch>
            <a:fillRect/>
          </a:stretch>
        </p:blipFill>
        <p:spPr bwMode="auto">
          <a:xfrm>
            <a:off x="3141746" y="0"/>
            <a:ext cx="3486150" cy="89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04311" y="1089898"/>
            <a:ext cx="594360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5250"/>
            <a:r>
              <a:rPr lang="uk-UA" dirty="0" smtClean="0"/>
              <a:t> П.П.</a:t>
            </a:r>
            <a:r>
              <a:rPr lang="uk-UA" dirty="0" err="1" smtClean="0"/>
              <a:t>Попель</a:t>
            </a:r>
            <a:r>
              <a:rPr lang="uk-UA" dirty="0" smtClean="0"/>
              <a:t>, Л,С.</a:t>
            </a:r>
            <a:r>
              <a:rPr lang="uk-UA" dirty="0" err="1" smtClean="0"/>
              <a:t>Крикля</a:t>
            </a:r>
            <a:r>
              <a:rPr lang="uk-UA" dirty="0" smtClean="0"/>
              <a:t>  </a:t>
            </a:r>
            <a:r>
              <a:rPr lang="uk-UA" b="1" dirty="0" err="1" smtClean="0"/>
              <a:t>Хімія.Підручник</a:t>
            </a:r>
            <a:r>
              <a:rPr lang="uk-UA" b="1" dirty="0" smtClean="0"/>
              <a:t> для 7 кл</a:t>
            </a:r>
            <a:r>
              <a:rPr lang="uk-UA" dirty="0" smtClean="0"/>
              <a:t>.    </a:t>
            </a:r>
            <a:r>
              <a:rPr lang="uk-UA" dirty="0" err="1" smtClean="0"/>
              <a:t>Київ.Видавничий</a:t>
            </a:r>
            <a:r>
              <a:rPr lang="uk-UA" dirty="0" smtClean="0"/>
              <a:t> центр </a:t>
            </a:r>
            <a:r>
              <a:rPr lang="uk-UA" dirty="0" err="1" smtClean="0"/>
              <a:t>“Академія”</a:t>
            </a:r>
            <a:r>
              <a:rPr lang="uk-UA" dirty="0" smtClean="0"/>
              <a:t>, 2016  </a:t>
            </a:r>
            <a:endParaRPr lang="uk-UA" sz="2000" dirty="0"/>
          </a:p>
          <a:p>
            <a:endParaRPr lang="uk-UA" sz="2000" dirty="0" smtClean="0"/>
          </a:p>
          <a:p>
            <a:r>
              <a:rPr lang="uk-UA" sz="2000" dirty="0" smtClean="0"/>
              <a:t>Григорович </a:t>
            </a:r>
            <a:r>
              <a:rPr lang="uk-UA" sz="2000" dirty="0"/>
              <a:t>О.В. </a:t>
            </a:r>
            <a:r>
              <a:rPr lang="uk-UA" sz="2000" b="1" dirty="0"/>
              <a:t>Хімія.7 </a:t>
            </a:r>
            <a:r>
              <a:rPr lang="uk-UA" sz="2000" b="1" dirty="0" smtClean="0"/>
              <a:t>клас</a:t>
            </a:r>
            <a:br>
              <a:rPr lang="uk-UA" sz="2000" b="1" dirty="0" smtClean="0"/>
            </a:br>
            <a:r>
              <a:rPr lang="uk-UA" sz="2000" b="1" dirty="0" smtClean="0"/>
              <a:t> </a:t>
            </a:r>
            <a:r>
              <a:rPr lang="uk-UA" sz="2000" b="1" dirty="0"/>
              <a:t>Розробки уроків</a:t>
            </a:r>
            <a:r>
              <a:rPr lang="de-DE" sz="2000" b="1" dirty="0"/>
              <a:t> </a:t>
            </a:r>
            <a:r>
              <a:rPr lang="uk-UA" sz="2000" b="1" dirty="0" smtClean="0"/>
              <a:t> </a:t>
            </a:r>
            <a:r>
              <a:rPr lang="uk-UA" sz="2000" dirty="0" smtClean="0"/>
              <a:t>Х</a:t>
            </a:r>
            <a:r>
              <a:rPr lang="uk-UA" sz="2000" dirty="0"/>
              <a:t>.: Вид-во </a:t>
            </a:r>
            <a:r>
              <a:rPr lang="uk-UA" sz="2000" dirty="0" err="1"/>
              <a:t>“Ранок”</a:t>
            </a:r>
            <a:r>
              <a:rPr lang="uk-UA" sz="2000" dirty="0"/>
              <a:t>, 2007.</a:t>
            </a:r>
          </a:p>
          <a:p>
            <a:r>
              <a:rPr lang="uk-UA" sz="2000" dirty="0"/>
              <a:t>    </a:t>
            </a:r>
            <a:r>
              <a:rPr lang="de-DE" sz="2000" dirty="0"/>
              <a:t> </a:t>
            </a:r>
            <a:endParaRPr lang="uk-UA" sz="2000" dirty="0"/>
          </a:p>
          <a:p>
            <a:r>
              <a:rPr lang="uk-UA" sz="2000" dirty="0"/>
              <a:t>    </a:t>
            </a:r>
            <a:r>
              <a:rPr lang="uk-UA" sz="2000" dirty="0" err="1"/>
              <a:t>Шаповалов</a:t>
            </a:r>
            <a:r>
              <a:rPr lang="uk-UA" sz="2000" dirty="0"/>
              <a:t> С.А. </a:t>
            </a:r>
            <a:r>
              <a:rPr lang="uk-UA" sz="2000" b="1" dirty="0"/>
              <a:t>Довідник старшокласника</a:t>
            </a:r>
            <a:br>
              <a:rPr lang="uk-UA" sz="2000" b="1" dirty="0"/>
            </a:br>
            <a:r>
              <a:rPr lang="uk-UA" sz="2000" b="1" dirty="0"/>
              <a:t>та абітурієнта.</a:t>
            </a:r>
            <a:r>
              <a:rPr lang="uk-UA" sz="2000" dirty="0"/>
              <a:t> Х. </a:t>
            </a:r>
            <a:r>
              <a:rPr lang="uk-UA" sz="2000" dirty="0" err="1"/>
              <a:t>Торсінг</a:t>
            </a:r>
            <a:r>
              <a:rPr lang="uk-UA" sz="2000" dirty="0"/>
              <a:t>, 2005.</a:t>
            </a:r>
            <a:br>
              <a:rPr lang="uk-UA" sz="2000" dirty="0"/>
            </a:br>
            <a:endParaRPr lang="de-DE" sz="2000" dirty="0"/>
          </a:p>
          <a:p>
            <a:r>
              <a:rPr lang="de-DE" sz="2000" dirty="0"/>
              <a:t>    </a:t>
            </a:r>
            <a:r>
              <a:rPr lang="de-DE" sz="2000" dirty="0" smtClean="0"/>
              <a:t>  </a:t>
            </a:r>
            <a:r>
              <a:rPr lang="uk-UA" sz="2000" dirty="0" err="1"/>
              <a:t>Старовойтова</a:t>
            </a:r>
            <a:r>
              <a:rPr lang="uk-UA" sz="2000" dirty="0"/>
              <a:t> І. Ю. </a:t>
            </a:r>
            <a:r>
              <a:rPr lang="uk-UA" sz="2000" b="1" dirty="0"/>
              <a:t>Усі уроки хімії. 7 клас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Х.: Вид. група </a:t>
            </a:r>
            <a:r>
              <a:rPr lang="uk-UA" sz="2000" dirty="0" err="1"/>
              <a:t>“Основа”</a:t>
            </a:r>
            <a:r>
              <a:rPr lang="uk-UA" sz="2000" dirty="0"/>
              <a:t>, 2007. </a:t>
            </a:r>
            <a:r>
              <a:rPr lang="uk-UA" sz="2000" dirty="0" smtClean="0"/>
              <a:t/>
            </a:r>
            <a:br>
              <a:rPr lang="uk-UA" sz="2000" dirty="0" smtClean="0"/>
            </a:br>
            <a:endParaRPr lang="uk-UA" sz="2000" dirty="0" smtClean="0"/>
          </a:p>
          <a:p>
            <a:r>
              <a:rPr lang="uk-UA" sz="2000" b="1" dirty="0" smtClean="0"/>
              <a:t>Хімія</a:t>
            </a:r>
            <a:r>
              <a:rPr lang="uk-UA" sz="2000" dirty="0" smtClean="0"/>
              <a:t>. </a:t>
            </a:r>
            <a:r>
              <a:rPr lang="uk-UA" sz="2000" b="1" dirty="0" smtClean="0"/>
              <a:t>Практичний довідник 7-9 клас. </a:t>
            </a:r>
            <a:r>
              <a:rPr lang="uk-UA" sz="2000" dirty="0" smtClean="0"/>
              <a:t>/ </a:t>
            </a:r>
            <a:r>
              <a:rPr lang="uk-UA" sz="2000" dirty="0" err="1" smtClean="0"/>
              <a:t>Авт.-упорядник</a:t>
            </a:r>
            <a:r>
              <a:rPr lang="uk-UA" sz="2000" dirty="0" smtClean="0"/>
              <a:t> </a:t>
            </a:r>
            <a:r>
              <a:rPr lang="uk-UA" sz="2000" dirty="0" err="1" smtClean="0"/>
              <a:t>Курмакова</a:t>
            </a:r>
            <a:r>
              <a:rPr lang="uk-UA" sz="2000" dirty="0" smtClean="0"/>
              <a:t> І.М.  та інші – Чернігів: КММЕДІА,  2015.</a:t>
            </a:r>
            <a:endParaRPr lang="uk-UA" sz="2000" dirty="0"/>
          </a:p>
        </p:txBody>
      </p:sp>
      <p:pic>
        <p:nvPicPr>
          <p:cNvPr id="53251" name="Picture 3" descr="smart_guy_reading_hg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03313"/>
            <a:ext cx="5600700" cy="575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ыльми\Вода\33 СР  Вода\pic\19.jpg"/>
          <p:cNvPicPr>
            <a:picLocks noChangeAspect="1" noChangeArrowheads="1"/>
          </p:cNvPicPr>
          <p:nvPr/>
        </p:nvPicPr>
        <p:blipFill>
          <a:blip r:embed="rId2"/>
          <a:srcRect l="4511" t="6263" r="4850" b="15036"/>
          <a:stretch>
            <a:fillRect/>
          </a:stretch>
        </p:blipFill>
        <p:spPr bwMode="auto">
          <a:xfrm>
            <a:off x="0" y="1155032"/>
            <a:ext cx="9144000" cy="570296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72648" y="0"/>
            <a:ext cx="5798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Вода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розчинник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209800" y="6040582"/>
            <a:ext cx="5715000" cy="519113"/>
          </a:xfrm>
          <a:prstGeom prst="rect">
            <a:avLst/>
          </a:prstGeom>
          <a:solidFill>
            <a:srgbClr val="150E1C">
              <a:alpha val="7686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Морська вода являє розчин солі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14254" y="3228109"/>
            <a:ext cx="5652655" cy="2246769"/>
          </a:xfrm>
          <a:prstGeom prst="rect">
            <a:avLst/>
          </a:prstGeom>
          <a:solidFill>
            <a:srgbClr val="130D19">
              <a:alpha val="7803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У природі вода частіше за все зустрічається у вигляді водних розчинів, тому що вода є гарним розчинником (розчиняє велику кількість речовин)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hecker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errylishious_t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16390" name="AutoShape 6"/>
          <p:cNvSpPr>
            <a:spLocks noChangeArrowheads="1"/>
          </p:cNvSpPr>
          <p:nvPr/>
        </p:nvSpPr>
        <p:spPr bwMode="gray">
          <a:xfrm rot="5400000">
            <a:off x="1000918" y="3875883"/>
            <a:ext cx="1371601" cy="935038"/>
          </a:xfrm>
          <a:prstGeom prst="rightArrow">
            <a:avLst>
              <a:gd name="adj1" fmla="val 46472"/>
              <a:gd name="adj2" fmla="val 52694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uk-UA"/>
          </a:p>
        </p:txBody>
      </p:sp>
      <p:sp>
        <p:nvSpPr>
          <p:cNvPr id="16391" name="AutoShape 7" descr="Водяные капли"/>
          <p:cNvSpPr>
            <a:spLocks noChangeArrowheads="1"/>
          </p:cNvSpPr>
          <p:nvPr/>
        </p:nvSpPr>
        <p:spPr bwMode="gray">
          <a:xfrm>
            <a:off x="533400" y="533400"/>
            <a:ext cx="2286000" cy="2895600"/>
          </a:xfrm>
          <a:prstGeom prst="can">
            <a:avLst>
              <a:gd name="adj" fmla="val 3189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2800" b="1"/>
              <a:t>1 літр</a:t>
            </a:r>
            <a:br>
              <a:rPr lang="uk-UA" sz="2800" b="1"/>
            </a:br>
            <a:r>
              <a:rPr lang="uk-UA" sz="2800" b="1"/>
              <a:t>морської</a:t>
            </a:r>
            <a:br>
              <a:rPr lang="uk-UA" sz="2800" b="1"/>
            </a:br>
            <a:r>
              <a:rPr lang="uk-UA" sz="2800" b="1"/>
              <a:t>води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gray">
          <a:xfrm>
            <a:off x="3224463" y="5486400"/>
            <a:ext cx="5582653" cy="10810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uk-UA" sz="2800" b="1" dirty="0">
              <a:solidFill>
                <a:sysClr val="windowText" lastClr="000000"/>
              </a:solidFill>
            </a:endParaRPr>
          </a:p>
          <a:p>
            <a:pPr algn="ctr" eaLnBrk="0" hangingPunct="0"/>
            <a:r>
              <a:rPr lang="uk-UA" sz="3200" b="1" dirty="0">
                <a:solidFill>
                  <a:sysClr val="windowText" lastClr="000000"/>
                </a:solidFill>
              </a:rPr>
              <a:t>Найсолоніше море –</a:t>
            </a:r>
            <a:br>
              <a:rPr lang="uk-UA" sz="3200" b="1" dirty="0">
                <a:solidFill>
                  <a:sysClr val="windowText" lastClr="000000"/>
                </a:solidFill>
              </a:rPr>
            </a:br>
            <a:r>
              <a:rPr lang="uk-UA" sz="3200" b="1" dirty="0">
                <a:solidFill>
                  <a:sysClr val="windowText" lastClr="000000"/>
                </a:solidFill>
              </a:rPr>
              <a:t> Червоне 41 </a:t>
            </a:r>
            <a:r>
              <a:rPr lang="uk-UA" sz="3200" b="1" baseline="30000" dirty="0">
                <a:solidFill>
                  <a:sysClr val="windowText" lastClr="000000"/>
                </a:solidFill>
              </a:rPr>
              <a:t>0</a:t>
            </a:r>
            <a:r>
              <a:rPr lang="uk-UA" sz="3200" b="1" dirty="0">
                <a:solidFill>
                  <a:sysClr val="windowText" lastClr="000000"/>
                </a:solidFill>
              </a:rPr>
              <a:t>/</a:t>
            </a:r>
            <a:r>
              <a:rPr lang="uk-UA" sz="3200" b="1" baseline="-25000" dirty="0">
                <a:solidFill>
                  <a:sysClr val="windowText" lastClr="000000"/>
                </a:solidFill>
              </a:rPr>
              <a:t>00</a:t>
            </a:r>
            <a:r>
              <a:rPr lang="uk-UA" sz="3200" b="1" dirty="0">
                <a:solidFill>
                  <a:sysClr val="windowText" lastClr="000000"/>
                </a:solidFill>
              </a:rPr>
              <a:t>,</a:t>
            </a:r>
            <a:br>
              <a:rPr lang="uk-UA" sz="3200" b="1" dirty="0">
                <a:solidFill>
                  <a:sysClr val="windowText" lastClr="000000"/>
                </a:solidFill>
              </a:rPr>
            </a:br>
            <a:r>
              <a:rPr lang="uk-UA" sz="3200" b="1" dirty="0">
                <a:solidFill>
                  <a:sysClr val="windowText" lastClr="000000"/>
                </a:solidFill>
              </a:rPr>
              <a:t> 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3140241" y="381000"/>
            <a:ext cx="5715001" cy="206210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>
                <a:solidFill>
                  <a:sysClr val="windowText" lastClr="000000"/>
                </a:solidFill>
              </a:rPr>
              <a:t>Вода в морях солона. Такою вона стає, коли стікає по суші та розчиняє солі, що в землі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3176337" y="2971800"/>
            <a:ext cx="5654841" cy="206210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>
                <a:solidFill>
                  <a:sysClr val="windowText" lastClr="000000"/>
                </a:solidFill>
              </a:rPr>
              <a:t> Так випарюванням </a:t>
            </a:r>
            <a:r>
              <a:rPr lang="uk-UA" sz="3200" b="1" dirty="0" smtClean="0">
                <a:solidFill>
                  <a:sysClr val="windowText" lastClr="000000"/>
                </a:solidFill>
              </a:rPr>
              <a:t/>
            </a:r>
            <a:br>
              <a:rPr lang="uk-UA" sz="3200" b="1" dirty="0" smtClean="0">
                <a:solidFill>
                  <a:sysClr val="windowText" lastClr="000000"/>
                </a:solidFill>
              </a:rPr>
            </a:br>
            <a:r>
              <a:rPr lang="uk-UA" sz="3200" b="1" dirty="0" smtClean="0">
                <a:solidFill>
                  <a:sysClr val="windowText" lastClr="000000"/>
                </a:solidFill>
              </a:rPr>
              <a:t>з 1 </a:t>
            </a:r>
            <a:r>
              <a:rPr lang="uk-UA" sz="3200" b="1" dirty="0">
                <a:solidFill>
                  <a:sysClr val="windowText" lastClr="000000"/>
                </a:solidFill>
              </a:rPr>
              <a:t>літра морської води одержують до 35 грамів морських солей</a:t>
            </a:r>
          </a:p>
        </p:txBody>
      </p:sp>
      <p:sp>
        <p:nvSpPr>
          <p:cNvPr id="11" name="Куб 10"/>
          <p:cNvSpPr/>
          <p:nvPr/>
        </p:nvSpPr>
        <p:spPr>
          <a:xfrm>
            <a:off x="914400" y="5257800"/>
            <a:ext cx="1371600" cy="1219200"/>
          </a:xfrm>
          <a:prstGeom prst="cub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E299A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35 грам</a:t>
            </a:r>
            <a:endParaRPr lang="uk-UA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  <p:bldP spid="16391" grpId="0" animBg="1"/>
      <p:bldP spid="16396" grpId="0" animBg="1"/>
      <p:bldP spid="16397" grpId="0" animBg="1"/>
      <p:bldP spid="1639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AutoShape 7"/>
          <p:cNvSpPr>
            <a:spLocks noChangeArrowheads="1"/>
          </p:cNvSpPr>
          <p:nvPr/>
        </p:nvSpPr>
        <p:spPr bwMode="gray">
          <a:xfrm>
            <a:off x="5029200" y="3124200"/>
            <a:ext cx="1676400" cy="2057400"/>
          </a:xfrm>
          <a:prstGeom prst="can">
            <a:avLst>
              <a:gd name="adj" fmla="val 60369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3" name="AutoShape 13"/>
          <p:cNvSpPr>
            <a:spLocks/>
          </p:cNvSpPr>
          <p:nvPr/>
        </p:nvSpPr>
        <p:spPr bwMode="auto">
          <a:xfrm>
            <a:off x="2208147" y="3070746"/>
            <a:ext cx="457200" cy="2834750"/>
          </a:xfrm>
          <a:prstGeom prst="rightBrace">
            <a:avLst>
              <a:gd name="adj1" fmla="val 58333"/>
              <a:gd name="adj2" fmla="val 49306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4" name="AutoShape 14"/>
          <p:cNvSpPr>
            <a:spLocks/>
          </p:cNvSpPr>
          <p:nvPr/>
        </p:nvSpPr>
        <p:spPr bwMode="auto">
          <a:xfrm>
            <a:off x="2467455" y="5000636"/>
            <a:ext cx="381000" cy="949788"/>
          </a:xfrm>
          <a:prstGeom prst="rightBrace">
            <a:avLst>
              <a:gd name="adj1" fmla="val 25000"/>
              <a:gd name="adj2" fmla="val 50000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2966671" y="3578273"/>
            <a:ext cx="2976569" cy="1100143"/>
          </a:xfrm>
          <a:prstGeom prst="leftArrow">
            <a:avLst>
              <a:gd name="adj1" fmla="val 44963"/>
              <a:gd name="adj2" fmla="val 8653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розчинник</a:t>
            </a:r>
            <a:endParaRPr lang="uk-UA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2892033" y="4864159"/>
            <a:ext cx="3019431" cy="1214446"/>
          </a:xfrm>
          <a:prstGeom prst="leftArrow">
            <a:avLst>
              <a:gd name="adj1" fmla="val 77004"/>
              <a:gd name="adj2" fmla="val 80769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uk-UA" sz="2800" dirty="0" smtClean="0">
                <a:latin typeface="Arial" pitchFamily="34" charset="0"/>
                <a:cs typeface="Arial" pitchFamily="34" charset="0"/>
              </a:rPr>
              <a:t>Розчинена</a:t>
            </a:r>
            <a:br>
              <a:rPr lang="uk-UA" sz="2800" dirty="0" smtClean="0"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речовина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0" y="0"/>
            <a:ext cx="9001124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Розчин — це однорідна система, що складається з двох або більше компонентів.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947915" y="2486658"/>
            <a:ext cx="6025839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 smtClean="0">
                <a:latin typeface="Arial" pitchFamily="34" charset="0"/>
                <a:cs typeface="Arial" pitchFamily="34" charset="0"/>
              </a:rPr>
              <a:t>а інший —</a:t>
            </a:r>
            <a:r>
              <a:rPr lang="uk-UA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розчиненою речовиною</a:t>
            </a:r>
            <a:r>
              <a:rPr lang="uk-UA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(солі, кислоти, луги тощо).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gray">
          <a:xfrm>
            <a:off x="500034" y="1428736"/>
            <a:ext cx="1688984" cy="4786346"/>
          </a:xfrm>
          <a:prstGeom prst="can">
            <a:avLst>
              <a:gd name="adj" fmla="val 50944"/>
            </a:avLst>
          </a:prstGeom>
          <a:noFill/>
          <a:ln w="34925">
            <a:solidFill>
              <a:srgbClr val="00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gray">
          <a:xfrm>
            <a:off x="500034" y="2571744"/>
            <a:ext cx="1685925" cy="3643338"/>
          </a:xfrm>
          <a:prstGeom prst="can">
            <a:avLst>
              <a:gd name="adj" fmla="val 52372"/>
            </a:avLst>
          </a:prstGeom>
          <a:blipFill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1" name="AutoShape 11"/>
          <p:cNvSpPr>
            <a:spLocks noChangeArrowheads="1"/>
          </p:cNvSpPr>
          <p:nvPr/>
        </p:nvSpPr>
        <p:spPr bwMode="gray">
          <a:xfrm>
            <a:off x="464024" y="4558360"/>
            <a:ext cx="1746914" cy="169545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0" y="1285860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800" dirty="0" smtClean="0"/>
              <a:t>Один із компонентів (якого, як правило, більше) називають </a:t>
            </a:r>
            <a:r>
              <a:rPr lang="uk-UA" sz="2800" i="1" dirty="0" smtClean="0">
                <a:solidFill>
                  <a:srgbClr val="99CCFF"/>
                </a:solidFill>
              </a:rPr>
              <a:t>розчинником</a:t>
            </a:r>
            <a:r>
              <a:rPr lang="uk-UA" sz="2800" dirty="0" smtClean="0"/>
              <a:t> (найчастіше це вода),</a:t>
            </a:r>
            <a:endParaRPr lang="uk-UA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 animBg="1"/>
      <p:bldP spid="5134" grpId="0" animBg="1"/>
      <p:bldP spid="5135" grpId="0" animBg="1"/>
      <p:bldP spid="5136" grpId="0" animBg="1"/>
      <p:bldP spid="5137" grpId="0" animBg="1"/>
      <p:bldP spid="13" grpId="0" animBg="1"/>
      <p:bldP spid="5128" grpId="0" animBg="1"/>
      <p:bldP spid="5126" grpId="0" animBg="1"/>
      <p:bldP spid="5131" grpId="0" animBg="1"/>
      <p:bldP spid="51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725214" y="534714"/>
            <a:ext cx="8040414" cy="27908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uk-UA" sz="3600" kern="1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5DD5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944402">
                      <a:alpha val="50000"/>
                    </a:srgbClr>
                  </a:outerShdw>
                </a:effectLst>
                <a:latin typeface="Arial Black"/>
              </a:rPr>
              <a:t>Масова частка</a:t>
            </a:r>
          </a:p>
          <a:p>
            <a:pPr algn="ctr"/>
            <a:r>
              <a:rPr lang="uk-UA" sz="3600" kern="1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5DD5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944402">
                      <a:alpha val="50000"/>
                    </a:srgbClr>
                  </a:outerShdw>
                </a:effectLst>
                <a:latin typeface="Arial Black"/>
              </a:rPr>
              <a:t>розчиненої речовини</a:t>
            </a:r>
          </a:p>
        </p:txBody>
      </p:sp>
      <p:pic>
        <p:nvPicPr>
          <p:cNvPr id="4" name="DO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Мои документы\скреншоти програми хімія-9\35 виготовлення розчину\Image 54.png"/>
          <p:cNvPicPr>
            <a:picLocks noChangeAspect="1" noChangeArrowheads="1"/>
          </p:cNvPicPr>
          <p:nvPr/>
        </p:nvPicPr>
        <p:blipFill>
          <a:blip r:embed="rId3"/>
          <a:srcRect l="10638" r="11435"/>
          <a:stretch>
            <a:fillRect/>
          </a:stretch>
        </p:blipFill>
        <p:spPr bwMode="auto">
          <a:xfrm>
            <a:off x="378372" y="204952"/>
            <a:ext cx="2900856" cy="376796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45421" y="204951"/>
            <a:ext cx="373642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ysClr val="windowText" lastClr="000000"/>
                </a:solidFill>
              </a:rPr>
              <a:t> </a:t>
            </a:r>
            <a:r>
              <a:rPr lang="uk-UA" sz="2800" dirty="0" smtClean="0">
                <a:solidFill>
                  <a:srgbClr val="FFFFFF"/>
                </a:solidFill>
              </a:rPr>
              <a:t>З яких компонентів складається розчин?</a:t>
            </a:r>
            <a:endParaRPr lang="uk-UA" sz="2800" dirty="0">
              <a:solidFill>
                <a:srgbClr val="FFFFFF"/>
              </a:solidFill>
            </a:endParaRPr>
          </a:p>
        </p:txBody>
      </p:sp>
      <p:pic>
        <p:nvPicPr>
          <p:cNvPr id="8" name="Picture 3" descr="C:\Documents and Settings\User\Мои документы\скреншоти програми хімія-9\35 виготовлення розчину\Image 34.png"/>
          <p:cNvPicPr>
            <a:picLocks noChangeAspect="1" noChangeArrowheads="1"/>
          </p:cNvPicPr>
          <p:nvPr/>
        </p:nvPicPr>
        <p:blipFill>
          <a:blip r:embed="rId4" cstate="print"/>
          <a:srcRect l="19581" t="9847" r="16703" b="15142"/>
          <a:stretch>
            <a:fillRect/>
          </a:stretch>
        </p:blipFill>
        <p:spPr bwMode="auto">
          <a:xfrm>
            <a:off x="7047188" y="2727439"/>
            <a:ext cx="1496318" cy="1198179"/>
          </a:xfrm>
          <a:prstGeom prst="rect">
            <a:avLst/>
          </a:prstGeom>
          <a:noFill/>
        </p:spPr>
      </p:pic>
      <p:pic>
        <p:nvPicPr>
          <p:cNvPr id="9" name="Picture 3" descr="C:\Documents and Settings\User\Мои документы\скреншоти програми хімія-9\35 виготовлення розчину\Image 33.pn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 l="67552" t="58424" r="2463" b="3823"/>
          <a:stretch>
            <a:fillRect/>
          </a:stretch>
        </p:blipFill>
        <p:spPr bwMode="auto">
          <a:xfrm>
            <a:off x="3704896" y="1466196"/>
            <a:ext cx="2806261" cy="24909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30166" y="914400"/>
            <a:ext cx="1623848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1000 г розчину</a:t>
            </a:r>
            <a:endParaRPr lang="uk-UA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41075" y="1445173"/>
            <a:ext cx="196018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950 г води</a:t>
            </a:r>
            <a:endParaRPr lang="uk-UA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37282" y="1476703"/>
            <a:ext cx="2270233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50 </a:t>
            </a:r>
            <a:r>
              <a:rPr lang="uk-UA" sz="2800" b="1" dirty="0" smtClean="0"/>
              <a:t>г речовини</a:t>
            </a:r>
            <a:endParaRPr lang="uk-UA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08485" y="5903893"/>
            <a:ext cx="5797838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ysClr val="windowText" lastClr="000000"/>
                </a:solidFill>
              </a:rPr>
              <a:t>Скільки грамів речовини міститься  в 1 грамі  розчину?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0" y="4131715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dirty="0" smtClean="0">
                <a:solidFill>
                  <a:srgbClr val="FFFF00"/>
                </a:solidFill>
              </a:rPr>
              <a:t>m(</a:t>
            </a:r>
            <a:r>
              <a:rPr lang="ru-RU" sz="3200" dirty="0" err="1">
                <a:solidFill>
                  <a:srgbClr val="FFFF00"/>
                </a:solidFill>
              </a:rPr>
              <a:t>розчину</a:t>
            </a:r>
            <a:r>
              <a:rPr lang="de-DE" sz="3200" dirty="0">
                <a:solidFill>
                  <a:srgbClr val="FFFF00"/>
                </a:solidFill>
              </a:rPr>
              <a:t>) </a:t>
            </a:r>
            <a:r>
              <a:rPr lang="de-DE" sz="3200" dirty="0">
                <a:solidFill>
                  <a:schemeClr val="bg1"/>
                </a:solidFill>
              </a:rPr>
              <a:t>=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smtClean="0">
                <a:solidFill>
                  <a:srgbClr val="C1FFC1"/>
                </a:solidFill>
              </a:rPr>
              <a:t>m(</a:t>
            </a:r>
            <a:r>
              <a:rPr lang="ru-RU" sz="3200" dirty="0" err="1">
                <a:solidFill>
                  <a:srgbClr val="C1FFC1"/>
                </a:solidFill>
              </a:rPr>
              <a:t>розчинника</a:t>
            </a:r>
            <a:r>
              <a:rPr lang="de-DE" sz="3200" dirty="0">
                <a:solidFill>
                  <a:srgbClr val="C1FFC1"/>
                </a:solidFill>
              </a:rPr>
              <a:t>)</a:t>
            </a:r>
            <a:r>
              <a:rPr lang="ru-RU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+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smtClean="0">
                <a:solidFill>
                  <a:srgbClr val="FF0000"/>
                </a:solidFill>
              </a:rPr>
              <a:t>m(</a:t>
            </a:r>
            <a:r>
              <a:rPr lang="ru-RU" sz="3200" dirty="0" err="1">
                <a:solidFill>
                  <a:srgbClr val="FF0000"/>
                </a:solidFill>
              </a:rPr>
              <a:t>речовини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0181" y="5029202"/>
            <a:ext cx="47296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+ </a:t>
            </a:r>
            <a:endParaRPr lang="uk-UA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769477" y="5023946"/>
            <a:ext cx="47296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/>
              <a:t>= </a:t>
            </a:r>
            <a:endParaRPr lang="uk-UA" sz="2400" b="1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0.00503 0.5655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06389 0.484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1389 0.4833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1" grpId="0" animBg="1"/>
      <p:bldP spid="16" grpId="0" animBg="1"/>
      <p:bldP spid="17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1021</TotalTime>
  <Words>1373</Words>
  <Application>Microsoft Office PowerPoint</Application>
  <PresentationFormat>Экран (4:3)</PresentationFormat>
  <Paragraphs>204</Paragraphs>
  <Slides>31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Arial</vt:lpstr>
      <vt:lpstr>Arial Black</vt:lpstr>
      <vt:lpstr>Lucida Sans Unicode</vt:lpstr>
      <vt:lpstr>Segoe Script</vt:lpstr>
      <vt:lpstr>Symbol</vt:lpstr>
      <vt:lpstr>Verdana</vt:lpstr>
      <vt:lpstr>Wingdings 2</vt:lpstr>
      <vt:lpstr>Wingdings 3</vt:lpstr>
      <vt:lpstr>Оформление по умолчанию</vt:lpstr>
      <vt:lpstr>1_Оформление по умолчанию</vt:lpstr>
      <vt:lpstr>2_Оформление по умолчанию</vt:lpstr>
      <vt:lpstr>4_Оформление по умолчанию</vt:lpstr>
      <vt:lpstr>5_Оформление по умолчанию</vt:lpstr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Administrator</cp:lastModifiedBy>
  <cp:revision>127</cp:revision>
  <cp:lastPrinted>1601-01-01T00:00:00Z</cp:lastPrinted>
  <dcterms:created xsi:type="dcterms:W3CDTF">2003-06-05T21:10:48Z</dcterms:created>
  <dcterms:modified xsi:type="dcterms:W3CDTF">2020-03-13T20:56:56Z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