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5%D0%BD%D0%B5%D1%80%D0%B3%D1%96%D1%8F" TargetMode="External"/><Relationship Id="rId2" Type="http://schemas.openxmlformats.org/officeDocument/2006/relationships/hyperlink" Target="https://uk.wikipedia.org/wiki/%D0%A0%D0%BE%D0%B1%D0%BE%D1%82%D0%B0_(%D1%84%D1%96%D0%B7%D0%B8%D0%BA%D0%B0)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4%D1%96%D0%B7%D0%B8%D1%87%D0%BD%D0%B5_%D0%BF%D0%BE%D0%BB%D0%B5" TargetMode="External"/><Relationship Id="rId3" Type="http://schemas.openxmlformats.org/officeDocument/2006/relationships/hyperlink" Target="https://uk.wikipedia.org/wiki/%D0%A0%D1%83%D1%85_(%D0%BC%D0%B5%D1%85%D0%B0%D0%BD%D1%96%D0%BA%D0%B0)" TargetMode="External"/><Relationship Id="rId7" Type="http://schemas.openxmlformats.org/officeDocument/2006/relationships/hyperlink" Target="https://uk.wikipedia.org/wiki/%D0%A4%D1%96%D0%B7%D0%B8%D1%87%D0%BD%D0%B5_%D1%82%D1%96%D0%BB%D0%BE" TargetMode="External"/><Relationship Id="rId2" Type="http://schemas.openxmlformats.org/officeDocument/2006/relationships/hyperlink" Target="https://uk.wikipedia.org/wiki/%D0%A1%D0%BA%D0%B0%D0%BB%D1%8F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7%D0%B0%D0%BA%D0%BE%D0%BD_%D0%B7%D0%B1%D0%B5%D1%80%D0%B5%D0%B6%D0%B5%D0%BD%D0%BD%D1%8F_%D0%B5%D0%BD%D0%B5%D1%80%D0%B3%D1%96%D1%97" TargetMode="External"/><Relationship Id="rId5" Type="http://schemas.openxmlformats.org/officeDocument/2006/relationships/hyperlink" Target="https://uk.wikipedia.org/wiki/%D0%9C%D0%B0%D1%82%D0%B5%D1%80%D1%96%D1%8F_(%D1%84%D1%96%D0%B7%D0%B8%D0%BA%D0%B0)" TargetMode="External"/><Relationship Id="rId4" Type="http://schemas.openxmlformats.org/officeDocument/2006/relationships/hyperlink" Target="https://uk.wikipedia.org/wiki/%D0%92%D0%B7%D0%B0%D1%94%D0%BC%D0%BE%D0%B4%D1%96%D1%8F" TargetMode="Externa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uk.wikipedia.org/wiki/%D0%9F%D1%80%D0%BE%D1%81%D1%82%D1%96_%D0%BC%D0%B5%D1%85%D0%B0%D0%BD%D1%96%D0%B7%D0%BC%D0%B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0322" y="2550829"/>
            <a:ext cx="8144134" cy="1373070"/>
          </a:xfrm>
        </p:spPr>
        <p:txBody>
          <a:bodyPr/>
          <a:lstStyle/>
          <a:p>
            <a:pPr algn="ctr"/>
            <a:r>
              <a:rPr lang="uk-UA" b="1" dirty="0" smtClean="0"/>
              <a:t>Робота та Енергія</a:t>
            </a:r>
            <a:endParaRPr lang="uk-UA" b="1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047866" y="6492240"/>
            <a:ext cx="8144134" cy="365760"/>
          </a:xfrm>
        </p:spPr>
        <p:txBody>
          <a:bodyPr/>
          <a:lstStyle/>
          <a:p>
            <a:r>
              <a:rPr lang="uk-UA" b="1" dirty="0" err="1" smtClean="0"/>
              <a:t>Тимчишина</a:t>
            </a:r>
            <a:r>
              <a:rPr lang="uk-UA" b="1" dirty="0" smtClean="0"/>
              <a:t> Богдана Учня 7-А клас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25586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/>
              <a:t>Потужність-</a:t>
            </a:r>
            <a:endParaRPr lang="uk-UA" sz="5400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sz="4800" dirty="0">
                <a:solidFill>
                  <a:schemeClr val="accent1"/>
                </a:solidFill>
                <a:hlinkClick r:id="rId2" tooltip="Робота (фізика)"/>
              </a:rPr>
              <a:t>робота</a:t>
            </a:r>
            <a:r>
              <a:rPr lang="ru-RU" sz="4800" dirty="0">
                <a:solidFill>
                  <a:schemeClr val="accent1"/>
                </a:solidFill>
              </a:rPr>
              <a:t>, </a:t>
            </a:r>
            <a:r>
              <a:rPr lang="ru-RU" sz="4800" dirty="0" err="1">
                <a:solidFill>
                  <a:schemeClr val="accent1"/>
                </a:solidFill>
              </a:rPr>
              <a:t>що</a:t>
            </a:r>
            <a:r>
              <a:rPr lang="ru-RU" sz="4800" dirty="0">
                <a:solidFill>
                  <a:schemeClr val="accent1"/>
                </a:solidFill>
              </a:rPr>
              <a:t> </a:t>
            </a:r>
            <a:r>
              <a:rPr lang="ru-RU" sz="4800" dirty="0" err="1">
                <a:solidFill>
                  <a:schemeClr val="accent1"/>
                </a:solidFill>
              </a:rPr>
              <a:t>виконана</a:t>
            </a:r>
            <a:r>
              <a:rPr lang="ru-RU" sz="4800" dirty="0">
                <a:solidFill>
                  <a:schemeClr val="accent1"/>
                </a:solidFill>
              </a:rPr>
              <a:t> за </a:t>
            </a:r>
            <a:r>
              <a:rPr lang="ru-RU" sz="4800" dirty="0" err="1">
                <a:solidFill>
                  <a:schemeClr val="accent1"/>
                </a:solidFill>
              </a:rPr>
              <a:t>одиницю</a:t>
            </a:r>
            <a:r>
              <a:rPr lang="ru-RU" sz="4800" dirty="0">
                <a:solidFill>
                  <a:schemeClr val="accent1"/>
                </a:solidFill>
              </a:rPr>
              <a:t> часу, </a:t>
            </a:r>
            <a:r>
              <a:rPr lang="ru-RU" sz="4800" dirty="0" err="1">
                <a:solidFill>
                  <a:schemeClr val="accent1"/>
                </a:solidFill>
              </a:rPr>
              <a:t>або</a:t>
            </a:r>
            <a:r>
              <a:rPr lang="ru-RU" sz="4800" dirty="0">
                <a:solidFill>
                  <a:schemeClr val="accent1"/>
                </a:solidFill>
              </a:rPr>
              <a:t> </a:t>
            </a:r>
            <a:r>
              <a:rPr lang="ru-RU" sz="4800" dirty="0" err="1">
                <a:solidFill>
                  <a:schemeClr val="accent1"/>
                </a:solidFill>
                <a:hlinkClick r:id="rId3" tooltip="Енергія"/>
              </a:rPr>
              <a:t>енергія</a:t>
            </a:r>
            <a:r>
              <a:rPr lang="ru-RU" sz="4800" dirty="0">
                <a:solidFill>
                  <a:schemeClr val="accent1"/>
                </a:solidFill>
              </a:rPr>
              <a:t>, передана за </a:t>
            </a:r>
            <a:r>
              <a:rPr lang="ru-RU" sz="4800" dirty="0" err="1">
                <a:solidFill>
                  <a:schemeClr val="accent1"/>
                </a:solidFill>
              </a:rPr>
              <a:t>одиницю</a:t>
            </a:r>
            <a:r>
              <a:rPr lang="ru-RU" sz="4800" dirty="0">
                <a:solidFill>
                  <a:schemeClr val="accent1"/>
                </a:solidFill>
              </a:rPr>
              <a:t> часу</a:t>
            </a:r>
            <a:r>
              <a:rPr lang="ru-RU" sz="4800" dirty="0" smtClean="0">
                <a:solidFill>
                  <a:schemeClr val="accent1"/>
                </a:solidFill>
              </a:rPr>
              <a:t>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920" y="4396480"/>
            <a:ext cx="3266902" cy="246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69784" y="41564"/>
            <a:ext cx="8144134" cy="137307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Механічна робота-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>
          <a:xfrm>
            <a:off x="829951" y="1667464"/>
            <a:ext cx="8144134" cy="1117687"/>
          </a:xfrm>
        </p:spPr>
        <p:txBody>
          <a:bodyPr>
            <a:noAutofit/>
          </a:bodyPr>
          <a:lstStyle/>
          <a:p>
            <a:endParaRPr lang="uk-UA" sz="4400" b="1" u="sng" dirty="0">
              <a:solidFill>
                <a:schemeClr val="accent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9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310" y="804987"/>
            <a:ext cx="9613861" cy="1080938"/>
          </a:xfrm>
        </p:spPr>
        <p:txBody>
          <a:bodyPr/>
          <a:lstStyle/>
          <a:p>
            <a:pPr algn="ctr"/>
            <a:r>
              <a:rPr lang="uk-UA" b="1" dirty="0" smtClean="0"/>
              <a:t>Енергія-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b="1" dirty="0"/>
              <a:t>це </a:t>
            </a:r>
            <a:r>
              <a:rPr lang="uk-UA" b="1" dirty="0">
                <a:hlinkClick r:id="rId2" tooltip="Скаляр"/>
              </a:rPr>
              <a:t>скалярна фізична величина</a:t>
            </a:r>
            <a:r>
              <a:rPr lang="uk-UA" b="1" dirty="0"/>
              <a:t>, загальна кількісна міра </a:t>
            </a:r>
            <a:r>
              <a:rPr lang="uk-UA" b="1" dirty="0">
                <a:hlinkClick r:id="rId3" tooltip="Рух (механіка)"/>
              </a:rPr>
              <a:t>руху</a:t>
            </a:r>
            <a:r>
              <a:rPr lang="uk-UA" b="1" dirty="0"/>
              <a:t> і </a:t>
            </a:r>
            <a:r>
              <a:rPr lang="uk-UA" b="1" dirty="0">
                <a:hlinkClick r:id="rId4" tooltip="Взаємодія"/>
              </a:rPr>
              <a:t>взаємодії</a:t>
            </a:r>
            <a:r>
              <a:rPr lang="uk-UA" b="1" dirty="0"/>
              <a:t> всіх видів </a:t>
            </a:r>
            <a:r>
              <a:rPr lang="uk-UA" b="1" dirty="0">
                <a:hlinkClick r:id="rId5" tooltip="Матерія (фізика)"/>
              </a:rPr>
              <a:t>матерії</a:t>
            </a:r>
            <a:r>
              <a:rPr lang="uk-UA" b="1" dirty="0"/>
              <a:t>. Енергія не виникає ні з чого і нікуди не зникає, вона може тільки переходити з одного стану в інший (</a:t>
            </a:r>
            <a:r>
              <a:rPr lang="uk-UA" b="1" dirty="0">
                <a:hlinkClick r:id="rId6" tooltip="Закон збереження енергії"/>
              </a:rPr>
              <a:t>закон збереження енергії</a:t>
            </a:r>
            <a:r>
              <a:rPr lang="uk-UA" b="1" dirty="0"/>
              <a:t>). Поняття енергії поєднує всі явища природи в одне ціле, є загальною характеристикою стану </a:t>
            </a:r>
            <a:r>
              <a:rPr lang="uk-UA" b="1" dirty="0">
                <a:hlinkClick r:id="rId7" tooltip="Фізичне тіло"/>
              </a:rPr>
              <a:t>фізичних тіл</a:t>
            </a:r>
            <a:r>
              <a:rPr lang="uk-UA" b="1" dirty="0"/>
              <a:t> і </a:t>
            </a:r>
            <a:r>
              <a:rPr lang="uk-UA" b="1" dirty="0">
                <a:hlinkClick r:id="rId8" tooltip="Фізичне поле"/>
              </a:rPr>
              <a:t>фізичних полів</a:t>
            </a:r>
            <a:r>
              <a:rPr lang="uk-UA" b="1" dirty="0"/>
              <a:t>.</a:t>
            </a:r>
            <a:endParaRPr lang="uk-UA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9"/>
          <a:srcRect l="21247" t="52502" r="20796" b="19157"/>
          <a:stretch/>
        </p:blipFill>
        <p:spPr>
          <a:xfrm>
            <a:off x="3840478" y="5120640"/>
            <a:ext cx="3840481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69784" y="98574"/>
            <a:ext cx="8144134" cy="1373070"/>
          </a:xfrm>
        </p:spPr>
        <p:txBody>
          <a:bodyPr/>
          <a:lstStyle/>
          <a:p>
            <a:pPr algn="ctr"/>
            <a:r>
              <a:rPr lang="uk-UA" b="1" dirty="0" smtClean="0"/>
              <a:t>Одиниця роботи-</a:t>
            </a:r>
            <a:endParaRPr lang="uk-UA" b="1" dirty="0"/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>
          <a:xfrm>
            <a:off x="813326" y="2615115"/>
            <a:ext cx="8144134" cy="1607750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/>
              <a:t>Одиниця роботи в (СІ)- Джоуль (</a:t>
            </a:r>
            <a:r>
              <a:rPr lang="uk-UA" sz="2400" b="1" dirty="0" err="1" smtClean="0"/>
              <a:t>Дж</a:t>
            </a:r>
            <a:r>
              <a:rPr lang="uk-UA" sz="2400" b="1" dirty="0" smtClean="0"/>
              <a:t>)</a:t>
            </a:r>
          </a:p>
          <a:p>
            <a:pPr algn="ctr"/>
            <a:r>
              <a:rPr lang="en-US" sz="2400" b="1" dirty="0" smtClean="0"/>
              <a:t>[A]= 1 </a:t>
            </a:r>
            <a:r>
              <a:rPr lang="ru-RU" sz="2400" b="1" dirty="0" smtClean="0"/>
              <a:t>Дж в (С</a:t>
            </a:r>
            <a:r>
              <a:rPr lang="uk-UA" sz="2400" b="1" dirty="0" smtClean="0"/>
              <a:t>І)</a:t>
            </a:r>
          </a:p>
          <a:p>
            <a:pPr algn="ctr"/>
            <a:r>
              <a:rPr lang="uk-UA" sz="2400" b="1" dirty="0" smtClean="0"/>
              <a:t>Одиниця роботи 1 </a:t>
            </a:r>
            <a:r>
              <a:rPr lang="uk-UA" sz="2400" b="1" dirty="0" err="1" smtClean="0"/>
              <a:t>Дж</a:t>
            </a:r>
            <a:r>
              <a:rPr lang="uk-UA" sz="2400" b="1" dirty="0" smtClean="0"/>
              <a:t> названа на честь англійського вченого Джеймса </a:t>
            </a:r>
            <a:r>
              <a:rPr lang="uk-UA" sz="2400" b="1" dirty="0" err="1" smtClean="0"/>
              <a:t>Пресскота</a:t>
            </a:r>
            <a:r>
              <a:rPr lang="uk-UA" sz="2400" b="1" dirty="0" smtClean="0"/>
              <a:t> Джоуля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06749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Важіль-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9155" y="2095334"/>
            <a:ext cx="9613861" cy="3599316"/>
          </a:xfrm>
        </p:spPr>
        <p:txBody>
          <a:bodyPr/>
          <a:lstStyle/>
          <a:p>
            <a:pPr algn="ctr"/>
            <a:r>
              <a:rPr lang="uk-UA" b="1" dirty="0">
                <a:hlinkClick r:id="rId2" tooltip="Прості механізми"/>
              </a:rPr>
              <a:t>простий механізм</a:t>
            </a:r>
            <a:r>
              <a:rPr lang="uk-UA" b="1" dirty="0"/>
              <a:t>, тверде тіло, що може обертатися навколо певної точки, яка називається точкою опори. В основному застосовується для підйому вантажів, однак існують також інші способи його застосування. Зокрема, система важелів використовується для врівноваження ваги тіла у важільних вагах.</a:t>
            </a:r>
            <a:endParaRPr lang="uk-UA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34619" t="16750" r="38552" b="55576"/>
          <a:stretch/>
        </p:blipFill>
        <p:spPr>
          <a:xfrm>
            <a:off x="4326998" y="4542984"/>
            <a:ext cx="2320505" cy="175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6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Закон </a:t>
            </a:r>
            <a:r>
              <a:rPr lang="uk-UA" b="1" dirty="0" err="1" smtClean="0"/>
              <a:t>збереженя</a:t>
            </a:r>
            <a:r>
              <a:rPr lang="uk-UA" b="1" dirty="0" smtClean="0"/>
              <a:t> енергії-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b="1" dirty="0"/>
              <a:t>принцип, згідно з яким повна енергія замкненої системи зберігається впродовж часу. Енергія не виникає з нічого і не зникає в нікуди, а може лише перетворюватись з однієї форми на іншу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91603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Коефіцієнт корисної дії ККД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Відношення корисної роботи до повної роботи називається коефіцієнтом корисної дії механізму. Скорочено коефіцієнт корисної дії позначається ККД. ККД = </a:t>
            </a:r>
            <a:r>
              <a:rPr lang="en-US" b="1" dirty="0"/>
              <a:t>A </a:t>
            </a:r>
            <a:r>
              <a:rPr lang="uk-UA" b="1" dirty="0"/>
              <a:t>к </a:t>
            </a:r>
            <a:r>
              <a:rPr lang="en-US" b="1" dirty="0"/>
              <a:t>A </a:t>
            </a:r>
            <a:r>
              <a:rPr lang="uk-UA" b="1" dirty="0"/>
              <a:t>з . Щоб знайти ККД механізму, треба корисну роботу поділити на роботу, яка була затрачена при використанні даного механізму.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2826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680322" y="2769078"/>
            <a:ext cx="9613860" cy="1268083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/>
              <a:t>Дякую за увагу</a:t>
            </a:r>
            <a:endParaRPr lang="uk-UA" sz="6600" b="1" dirty="0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9484920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і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TM04033917[[fn=Берлін]]</Template>
  <TotalTime>39</TotalTime>
  <Words>116</Words>
  <Application>Microsoft Office PowerPoint</Application>
  <PresentationFormat>Широкий екран</PresentationFormat>
  <Paragraphs>18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Берлін</vt:lpstr>
      <vt:lpstr>Робота та Енергія</vt:lpstr>
      <vt:lpstr>Потужність-</vt:lpstr>
      <vt:lpstr>Механічна робота-</vt:lpstr>
      <vt:lpstr>Енергія-</vt:lpstr>
      <vt:lpstr>Одиниця роботи-</vt:lpstr>
      <vt:lpstr>Важіль-</vt:lpstr>
      <vt:lpstr>Закон збереженя енергії-</vt:lpstr>
      <vt:lpstr>Коефіцієнт корисної дії ККД</vt:lpstr>
      <vt:lpstr>Дякую за увагу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та Енергія</dc:title>
  <dc:creator>Windows User</dc:creator>
  <cp:lastModifiedBy>Windows User</cp:lastModifiedBy>
  <cp:revision>5</cp:revision>
  <dcterms:created xsi:type="dcterms:W3CDTF">2020-05-26T15:38:40Z</dcterms:created>
  <dcterms:modified xsi:type="dcterms:W3CDTF">2020-05-26T16:18:13Z</dcterms:modified>
</cp:coreProperties>
</file>