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7" r:id="rId7"/>
    <p:sldId id="261" r:id="rId8"/>
    <p:sldId id="262" r:id="rId9"/>
    <p:sldId id="263" r:id="rId10"/>
    <p:sldId id="264" r:id="rId11"/>
    <p:sldId id="265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15EC7C-BAD1-4150-B58B-57E1B694B87F}" v="549" dt="2020-04-06T14:41:25.400"/>
    <p1510:client id="{5015CCB4-0103-4974-A8B0-C5BE147C0182}" v="311" dt="2020-04-06T15:36:55.197"/>
    <p1510:client id="{C0DB2D1C-A5A4-4C98-B3B2-C40C17731642}" v="53" dt="2020-04-05T14:50:35.2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E42565C-E3CC-4EF0-8093-88FCC788A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8027347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9620" y="1471351"/>
            <a:ext cx="7108911" cy="4016621"/>
          </a:xfrm>
        </p:spPr>
        <p:txBody>
          <a:bodyPr anchor="ctr">
            <a:normAutofit/>
          </a:bodyPr>
          <a:lstStyle/>
          <a:p>
            <a:pPr algn="l"/>
            <a:r>
              <a:rPr lang="ru-RU" sz="6600">
                <a:cs typeface="Calibri Light"/>
              </a:rPr>
              <a:t>Четвертий агрегатний стан речовини та його особливості</a:t>
            </a:r>
            <a:endParaRPr lang="ru-RU" sz="66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304A14-32D0-4873-B914-423ED7B8D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62057C-15F5-444D-AA1C-0EE229DBC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87502" cy="1325563"/>
          </a:xfrm>
        </p:spPr>
        <p:txBody>
          <a:bodyPr>
            <a:normAutofit/>
          </a:bodyPr>
          <a:lstStyle/>
          <a:p>
            <a:r>
              <a:rPr lang="ru-RU" dirty="0" err="1">
                <a:cs typeface="Calibri Light"/>
              </a:rPr>
              <a:t>Отримання</a:t>
            </a:r>
            <a:r>
              <a:rPr lang="ru-RU" dirty="0">
                <a:cs typeface="Calibri Light"/>
              </a:rPr>
              <a:t> </a:t>
            </a:r>
            <a:r>
              <a:rPr lang="ru-RU" dirty="0" err="1">
                <a:cs typeface="Calibri Light"/>
              </a:rPr>
              <a:t>плазми</a:t>
            </a:r>
            <a:endParaRPr lang="ru-RU" dirty="0" err="1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01FFBF-6B99-40D7-8C0C-D460C9434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87502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ru-RU" sz="2400" err="1">
                <a:ea typeface="+mn-lt"/>
                <a:cs typeface="+mn-lt"/>
              </a:rPr>
              <a:t>Щоб</a:t>
            </a:r>
            <a:r>
              <a:rPr lang="ru-RU" sz="2400">
                <a:ea typeface="+mn-lt"/>
                <a:cs typeface="+mn-lt"/>
              </a:rPr>
              <a:t> перевести газ в стан </a:t>
            </a:r>
            <a:r>
              <a:rPr lang="ru-RU" sz="2400" err="1">
                <a:ea typeface="+mn-lt"/>
                <a:cs typeface="+mn-lt"/>
              </a:rPr>
              <a:t>плазми</a:t>
            </a:r>
            <a:r>
              <a:rPr lang="ru-RU" sz="2400">
                <a:ea typeface="+mn-lt"/>
                <a:cs typeface="+mn-lt"/>
              </a:rPr>
              <a:t>, </a:t>
            </a:r>
            <a:r>
              <a:rPr lang="ru-RU" sz="2400" err="1">
                <a:ea typeface="+mn-lt"/>
                <a:cs typeface="+mn-lt"/>
              </a:rPr>
              <a:t>потрібно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відірвати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хоча</a:t>
            </a:r>
            <a:r>
              <a:rPr lang="ru-RU" sz="2400">
                <a:ea typeface="+mn-lt"/>
                <a:cs typeface="+mn-lt"/>
              </a:rPr>
              <a:t> б </a:t>
            </a:r>
            <a:r>
              <a:rPr lang="ru-RU" sz="2400" err="1">
                <a:ea typeface="+mn-lt"/>
                <a:cs typeface="+mn-lt"/>
              </a:rPr>
              <a:t>частину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електронів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від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атомів</a:t>
            </a:r>
            <a:r>
              <a:rPr lang="ru-RU" sz="2400">
                <a:ea typeface="+mn-lt"/>
                <a:cs typeface="+mn-lt"/>
              </a:rPr>
              <a:t>, </a:t>
            </a:r>
            <a:r>
              <a:rPr lang="ru-RU" sz="2400" err="1">
                <a:ea typeface="+mn-lt"/>
                <a:cs typeface="+mn-lt"/>
              </a:rPr>
              <a:t>перетворивши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ці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атоми</a:t>
            </a:r>
            <a:r>
              <a:rPr lang="ru-RU" sz="2400">
                <a:ea typeface="+mn-lt"/>
                <a:cs typeface="+mn-lt"/>
              </a:rPr>
              <a:t> в </a:t>
            </a:r>
            <a:r>
              <a:rPr lang="ru-RU" sz="2400" err="1">
                <a:ea typeface="+mn-lt"/>
                <a:cs typeface="+mn-lt"/>
              </a:rPr>
              <a:t>іони</a:t>
            </a:r>
            <a:r>
              <a:rPr lang="ru-RU" sz="2400">
                <a:ea typeface="+mn-lt"/>
                <a:cs typeface="+mn-lt"/>
              </a:rPr>
              <a:t>. </a:t>
            </a:r>
            <a:r>
              <a:rPr lang="ru-RU" sz="2400" err="1">
                <a:ea typeface="+mn-lt"/>
                <a:cs typeface="+mn-lt"/>
              </a:rPr>
              <a:t>Такий</a:t>
            </a:r>
            <a:r>
              <a:rPr lang="ru-RU" sz="2400">
                <a:ea typeface="+mn-lt"/>
                <a:cs typeface="+mn-lt"/>
              </a:rPr>
              <a:t> </a:t>
            </a:r>
            <a:r>
              <a:rPr lang="ru-RU" sz="2400" err="1">
                <a:ea typeface="+mn-lt"/>
                <a:cs typeface="+mn-lt"/>
              </a:rPr>
              <a:t>відрив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від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атомів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називають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іонізацією</a:t>
            </a:r>
            <a:r>
              <a:rPr lang="ru-RU" sz="2400">
                <a:ea typeface="+mn-lt"/>
                <a:cs typeface="+mn-lt"/>
              </a:rPr>
              <a:t>. У </a:t>
            </a:r>
            <a:r>
              <a:rPr lang="ru-RU" sz="2400" err="1">
                <a:ea typeface="+mn-lt"/>
                <a:cs typeface="+mn-lt"/>
              </a:rPr>
              <a:t>природі</a:t>
            </a:r>
            <a:r>
              <a:rPr lang="ru-RU" sz="2400">
                <a:ea typeface="+mn-lt"/>
                <a:cs typeface="+mn-lt"/>
              </a:rPr>
              <a:t> й </a:t>
            </a:r>
            <a:r>
              <a:rPr lang="ru-RU" sz="2400" err="1">
                <a:ea typeface="+mn-lt"/>
                <a:cs typeface="+mn-lt"/>
              </a:rPr>
              <a:t>техніці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іонізація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може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проводитися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різними</a:t>
            </a:r>
            <a:r>
              <a:rPr lang="ru-RU" sz="2400">
                <a:ea typeface="+mn-lt"/>
                <a:cs typeface="+mn-lt"/>
              </a:rPr>
              <a:t> шляхами. </a:t>
            </a:r>
            <a:r>
              <a:rPr lang="ru-RU" sz="2400" err="1">
                <a:ea typeface="+mn-lt"/>
                <a:cs typeface="+mn-lt"/>
              </a:rPr>
              <a:t>Найпоширеніші</a:t>
            </a:r>
            <a:r>
              <a:rPr lang="ru-RU" sz="2400">
                <a:ea typeface="+mn-lt"/>
                <a:cs typeface="+mn-lt"/>
              </a:rPr>
              <a:t> з них:</a:t>
            </a:r>
            <a:br>
              <a:rPr lang="ru-RU" sz="2400">
                <a:ea typeface="+mn-lt"/>
                <a:cs typeface="+mn-lt"/>
              </a:rPr>
            </a:br>
            <a:r>
              <a:rPr lang="ru-RU" sz="2400">
                <a:ea typeface="+mn-lt"/>
                <a:cs typeface="+mn-lt"/>
              </a:rPr>
              <a:t>· </a:t>
            </a:r>
            <a:r>
              <a:rPr lang="ru-RU" sz="2400" err="1">
                <a:ea typeface="+mn-lt"/>
                <a:cs typeface="+mn-lt"/>
              </a:rPr>
              <a:t>Іонізація</a:t>
            </a:r>
            <a:r>
              <a:rPr lang="ru-RU" sz="2400">
                <a:ea typeface="+mn-lt"/>
                <a:cs typeface="+mn-lt"/>
              </a:rPr>
              <a:t> тепловою </a:t>
            </a:r>
            <a:r>
              <a:rPr lang="ru-RU" sz="2400" err="1">
                <a:ea typeface="+mn-lt"/>
                <a:cs typeface="+mn-lt"/>
              </a:rPr>
              <a:t>енергією</a:t>
            </a:r>
            <a:br>
              <a:rPr lang="ru-RU" sz="2400">
                <a:ea typeface="+mn-lt"/>
                <a:cs typeface="+mn-lt"/>
              </a:rPr>
            </a:br>
            <a:r>
              <a:rPr lang="ru-RU" sz="2400">
                <a:ea typeface="+mn-lt"/>
                <a:cs typeface="+mn-lt"/>
              </a:rPr>
              <a:t>· </a:t>
            </a:r>
            <a:r>
              <a:rPr lang="ru-RU" sz="2400" err="1">
                <a:ea typeface="+mn-lt"/>
                <a:cs typeface="+mn-lt"/>
              </a:rPr>
              <a:t>Іонізація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електричним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розрядом</a:t>
            </a:r>
            <a:r>
              <a:rPr lang="ru-RU" sz="2400">
                <a:ea typeface="+mn-lt"/>
                <a:cs typeface="+mn-lt"/>
              </a:rPr>
              <a:t>.</a:t>
            </a:r>
            <a:br>
              <a:rPr lang="ru-RU" sz="2400">
                <a:ea typeface="+mn-lt"/>
                <a:cs typeface="+mn-lt"/>
              </a:rPr>
            </a:br>
            <a:r>
              <a:rPr lang="ru-RU" sz="2400">
                <a:ea typeface="+mn-lt"/>
                <a:cs typeface="+mn-lt"/>
              </a:rPr>
              <a:t>· </a:t>
            </a:r>
            <a:r>
              <a:rPr lang="ru-RU" sz="2400" err="1">
                <a:ea typeface="+mn-lt"/>
                <a:cs typeface="+mn-lt"/>
              </a:rPr>
              <a:t>Іонізація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тиском</a:t>
            </a:r>
            <a:r>
              <a:rPr lang="ru-RU" sz="2400">
                <a:ea typeface="+mn-lt"/>
                <a:cs typeface="+mn-lt"/>
              </a:rPr>
              <a:t>.</a:t>
            </a:r>
            <a:br>
              <a:rPr lang="ru-RU" sz="2400">
                <a:ea typeface="+mn-lt"/>
                <a:cs typeface="+mn-lt"/>
              </a:rPr>
            </a:br>
            <a:r>
              <a:rPr lang="ru-RU" sz="2400">
                <a:ea typeface="+mn-lt"/>
                <a:cs typeface="+mn-lt"/>
              </a:rPr>
              <a:t>· </a:t>
            </a:r>
            <a:r>
              <a:rPr lang="ru-RU" sz="2400" err="1">
                <a:ea typeface="+mn-lt"/>
                <a:cs typeface="+mn-lt"/>
              </a:rPr>
              <a:t>Іонізація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лазерним</a:t>
            </a:r>
            <a:r>
              <a:rPr lang="ru-RU" sz="2400">
                <a:ea typeface="+mn-lt"/>
                <a:cs typeface="+mn-lt"/>
              </a:rPr>
              <a:t> </a:t>
            </a:r>
            <a:r>
              <a:rPr lang="ru-RU" sz="2400" err="1">
                <a:ea typeface="+mn-lt"/>
                <a:cs typeface="+mn-lt"/>
              </a:rPr>
              <a:t>випромінюванням</a:t>
            </a:r>
            <a:r>
              <a:rPr lang="ru-RU" sz="2400">
                <a:ea typeface="+mn-lt"/>
                <a:cs typeface="+mn-lt"/>
              </a:rPr>
              <a:t>.</a:t>
            </a:r>
            <a:endParaRPr lang="ru-RU" sz="2400"/>
          </a:p>
        </p:txBody>
      </p:sp>
      <p:pic>
        <p:nvPicPr>
          <p:cNvPr id="4" name="Рисунок 4" descr="Изображение выглядит как телефон, синий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D0588E76-6C6A-4509-AD18-C478533D17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24"/>
          <a:stretch/>
        </p:blipFill>
        <p:spPr>
          <a:xfrm>
            <a:off x="6621294" y="1295416"/>
            <a:ext cx="5570706" cy="5562584"/>
          </a:xfrm>
          <a:custGeom>
            <a:avLst/>
            <a:gdLst/>
            <a:ahLst/>
            <a:cxnLst/>
            <a:rect l="l" t="t" r="r" b="b"/>
            <a:pathLst>
              <a:path w="5570706" h="5562584">
                <a:moveTo>
                  <a:pt x="3374687" y="0"/>
                </a:moveTo>
                <a:cubicBezTo>
                  <a:pt x="4190094" y="0"/>
                  <a:pt x="4937956" y="289196"/>
                  <a:pt x="5521301" y="770615"/>
                </a:cubicBezTo>
                <a:lnTo>
                  <a:pt x="5570706" y="815517"/>
                </a:lnTo>
                <a:lnTo>
                  <a:pt x="5570706" y="5562584"/>
                </a:lnTo>
                <a:lnTo>
                  <a:pt x="808135" y="5562584"/>
                </a:lnTo>
                <a:lnTo>
                  <a:pt x="770615" y="5521302"/>
                </a:lnTo>
                <a:cubicBezTo>
                  <a:pt x="289196" y="4937957"/>
                  <a:pt x="0" y="4190095"/>
                  <a:pt x="0" y="3374687"/>
                </a:cubicBezTo>
                <a:cubicBezTo>
                  <a:pt x="0" y="1510899"/>
                  <a:pt x="1510899" y="0"/>
                  <a:pt x="3374687" y="0"/>
                </a:cubicBezTo>
                <a:close/>
              </a:path>
            </a:pathLst>
          </a:cu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1D460C86-854F-4FB3-ABC2-E823D8FEB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3451" y="1656147"/>
            <a:ext cx="546100" cy="546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B48116A-278A-4CC5-89D3-9DE8E8FF1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4739" y="587516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56651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74EE6B-1087-4725-9D18-0AB156841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r>
              <a:rPr lang="ru-RU" sz="4600">
                <a:cs typeface="Calibri Light"/>
              </a:rPr>
              <a:t>Використання плазми</a:t>
            </a:r>
            <a:endParaRPr lang="ru-RU" sz="46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5E4953-5EC1-4795-9C7E-D13A1BDE7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1336329"/>
            <a:ext cx="5260848" cy="43825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ru-RU" sz="2000">
                <a:ea typeface="+mn-lt"/>
                <a:cs typeface="+mn-lt"/>
              </a:rPr>
              <a:t>Плазма з кожним роком все частіше застосовується в техніці.</a:t>
            </a:r>
            <a:br>
              <a:rPr lang="ru-RU" sz="2000">
                <a:ea typeface="+mn-lt"/>
                <a:cs typeface="+mn-lt"/>
              </a:rPr>
            </a:br>
            <a:r>
              <a:rPr lang="ru-RU" sz="2000">
                <a:ea typeface="+mn-lt"/>
                <a:cs typeface="+mn-lt"/>
              </a:rPr>
              <a:t>У лампах денного світла світиться плазма, що заповнює скляну трубку.</a:t>
            </a:r>
            <a:br>
              <a:rPr lang="ru-RU" sz="2000">
                <a:ea typeface="+mn-lt"/>
                <a:cs typeface="+mn-lt"/>
              </a:rPr>
            </a:br>
            <a:r>
              <a:rPr lang="ru-RU" sz="2000">
                <a:ea typeface="+mn-lt"/>
                <a:cs typeface="+mn-lt"/>
              </a:rPr>
              <a:t>Починають входити у вживання плазмові пальники для зварювання та різання металів.</a:t>
            </a:r>
          </a:p>
          <a:p>
            <a:pPr marL="0" indent="0">
              <a:buNone/>
            </a:pPr>
            <a:r>
              <a:rPr lang="ru-RU" sz="2000">
                <a:ea typeface="+mn-lt"/>
                <a:cs typeface="+mn-lt"/>
              </a:rPr>
              <a:t>Також вона застосовується в самих різних газорозрядних приладах: випрямлячах електричного струму, стабілізаторах напруги, плазмових підсилювачах і генераторах надвисоких частот (НВЧ), лічильниках космічних частинок. </a:t>
            </a: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62776986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7">
            <a:extLst>
              <a:ext uri="{FF2B5EF4-FFF2-40B4-BE49-F238E27FC236}">
                <a16:creationId xmlns:a16="http://schemas.microsoft.com/office/drawing/2014/main" id="{E5EAE061-4AFE-4B3A-8FA1-FC5953E7E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BD0398FB-7D27-4C59-A68B-663AE7A37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00A9F0-17F1-4D99-969B-7347B283BE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520" y="2744662"/>
            <a:ext cx="6589707" cy="2387600"/>
          </a:xfrm>
        </p:spPr>
        <p:txBody>
          <a:bodyPr>
            <a:normAutofit/>
          </a:bodyPr>
          <a:lstStyle/>
          <a:p>
            <a:pPr algn="r"/>
            <a:r>
              <a:rPr lang="ru-RU" dirty="0" err="1">
                <a:cs typeface="Calibri Light"/>
              </a:rPr>
              <a:t>Кінець</a:t>
            </a:r>
            <a:endParaRPr lang="ru-RU" err="1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BB3E3A-9237-475A-98D7-82C37B1480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520" y="5224338"/>
            <a:ext cx="6589707" cy="9953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ru-RU" dirty="0" err="1">
                <a:cs typeface="Calibri"/>
              </a:rPr>
              <a:t>Дякую</a:t>
            </a:r>
            <a:r>
              <a:rPr lang="ru-RU" dirty="0">
                <a:cs typeface="Calibri"/>
              </a:rPr>
              <a:t> за </a:t>
            </a:r>
            <a:r>
              <a:rPr lang="ru-RU" dirty="0" err="1">
                <a:cs typeface="Calibri"/>
              </a:rPr>
              <a:t>увагу</a:t>
            </a:r>
            <a:endParaRPr lang="ru-RU" err="1">
              <a:cs typeface="Calibri"/>
            </a:endParaRPr>
          </a:p>
          <a:p>
            <a:pPr algn="r"/>
            <a:r>
              <a:rPr lang="ru-RU" dirty="0">
                <a:ea typeface="+mn-lt"/>
                <a:cs typeface="+mn-lt"/>
              </a:rPr>
              <a:t>(⊃｡•́‿•̀｡)⊃━☆ﾟ.*･｡ﾟ</a:t>
            </a:r>
          </a:p>
        </p:txBody>
      </p:sp>
      <p:cxnSp>
        <p:nvCxnSpPr>
          <p:cNvPr id="32" name="Straight Connector 13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: Shape 15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Oval 17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Freeform: Shape 19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6" name="Freeform: Shape 21">
            <a:extLst>
              <a:ext uri="{FF2B5EF4-FFF2-40B4-BE49-F238E27FC236}">
                <a16:creationId xmlns:a16="http://schemas.microsoft.com/office/drawing/2014/main" id="{0DEE8134-8942-423C-9EAA-0110FCA11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Arc 23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3170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9C62F8-ACF0-4FA3-828E-3377F966D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ru-RU" b="1" dirty="0" err="1">
                <a:ea typeface="+mn-lt"/>
                <a:cs typeface="+mn-lt"/>
              </a:rPr>
              <a:t>Агрегáтний</a:t>
            </a:r>
            <a:r>
              <a:rPr lang="ru-RU" b="1" dirty="0">
                <a:ea typeface="+mn-lt"/>
                <a:cs typeface="+mn-lt"/>
              </a:rPr>
              <a:t> стан</a:t>
            </a:r>
            <a:r>
              <a:rPr lang="ru-RU" dirty="0">
                <a:ea typeface="+mn-lt"/>
                <a:cs typeface="+mn-lt"/>
              </a:rPr>
              <a:t> — </a:t>
            </a:r>
            <a:r>
              <a:rPr lang="ru-RU" dirty="0" err="1">
                <a:ea typeface="+mn-lt"/>
                <a:cs typeface="+mn-lt"/>
              </a:rPr>
              <a:t>термодинамічний</a:t>
            </a:r>
            <a:r>
              <a:rPr lang="ru-RU" dirty="0">
                <a:ea typeface="+mn-lt"/>
                <a:cs typeface="+mn-lt"/>
              </a:rPr>
              <a:t> стан </a:t>
            </a:r>
            <a:r>
              <a:rPr lang="ru-RU" dirty="0" err="1">
                <a:ea typeface="+mn-lt"/>
                <a:cs typeface="+mn-lt"/>
              </a:rPr>
              <a:t>речовини</a:t>
            </a:r>
            <a:r>
              <a:rPr lang="ru-RU" dirty="0">
                <a:ea typeface="+mn-lt"/>
                <a:cs typeface="+mn-lt"/>
              </a:rPr>
              <a:t>, сильно </a:t>
            </a:r>
            <a:r>
              <a:rPr lang="ru-RU" dirty="0" err="1">
                <a:ea typeface="+mn-lt"/>
                <a:cs typeface="+mn-lt"/>
              </a:rPr>
              <a:t>відмінний</a:t>
            </a:r>
            <a:r>
              <a:rPr lang="ru-RU" dirty="0">
                <a:ea typeface="+mn-lt"/>
                <a:cs typeface="+mn-lt"/>
              </a:rPr>
              <a:t> за </a:t>
            </a:r>
            <a:r>
              <a:rPr lang="ru-RU" dirty="0" err="1">
                <a:ea typeface="+mn-lt"/>
                <a:cs typeface="+mn-lt"/>
              </a:rPr>
              <a:t>своїми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фізичними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властивостями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від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інших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станів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цієї</a:t>
            </a:r>
            <a:r>
              <a:rPr lang="ru-RU" dirty="0">
                <a:ea typeface="+mn-lt"/>
                <a:cs typeface="+mn-lt"/>
              </a:rPr>
              <a:t> ж </a:t>
            </a:r>
            <a:r>
              <a:rPr lang="ru-RU" dirty="0" err="1">
                <a:ea typeface="+mn-lt"/>
                <a:cs typeface="+mn-lt"/>
              </a:rPr>
              <a:t>речовини</a:t>
            </a:r>
            <a:r>
              <a:rPr lang="ru-RU" dirty="0">
                <a:ea typeface="+mn-lt"/>
                <a:cs typeface="+mn-lt"/>
              </a:rPr>
              <a:t>. Переходи </a:t>
            </a:r>
            <a:r>
              <a:rPr lang="ru-RU" dirty="0" err="1">
                <a:ea typeface="+mn-lt"/>
                <a:cs typeface="+mn-lt"/>
              </a:rPr>
              <a:t>між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агрегатними</a:t>
            </a:r>
            <a:r>
              <a:rPr lang="ru-RU" dirty="0">
                <a:ea typeface="+mn-lt"/>
                <a:cs typeface="+mn-lt"/>
              </a:rPr>
              <a:t> станами </a:t>
            </a:r>
            <a:r>
              <a:rPr lang="ru-RU" dirty="0" err="1">
                <a:ea typeface="+mn-lt"/>
                <a:cs typeface="+mn-lt"/>
              </a:rPr>
              <a:t>однієї</a:t>
            </a:r>
            <a:r>
              <a:rPr lang="ru-RU" dirty="0">
                <a:ea typeface="+mn-lt"/>
                <a:cs typeface="+mn-lt"/>
              </a:rPr>
              <a:t> і </a:t>
            </a:r>
            <a:r>
              <a:rPr lang="ru-RU" dirty="0" err="1">
                <a:ea typeface="+mn-lt"/>
                <a:cs typeface="+mn-lt"/>
              </a:rPr>
              <a:t>тієї</a:t>
            </a:r>
            <a:r>
              <a:rPr lang="ru-RU" dirty="0">
                <a:ea typeface="+mn-lt"/>
                <a:cs typeface="+mn-lt"/>
              </a:rPr>
              <a:t> ж </a:t>
            </a:r>
            <a:r>
              <a:rPr lang="ru-RU" dirty="0" err="1">
                <a:ea typeface="+mn-lt"/>
                <a:cs typeface="+mn-lt"/>
              </a:rPr>
              <a:t>речовини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супроводжуються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стрибкоподібними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змінами</a:t>
            </a:r>
            <a:r>
              <a:rPr lang="ru-RU" dirty="0">
                <a:ea typeface="+mn-lt"/>
                <a:cs typeface="+mn-lt"/>
              </a:rPr>
              <a:t> </a:t>
            </a:r>
            <a:r>
              <a:rPr lang="ru-RU" dirty="0" err="1">
                <a:ea typeface="+mn-lt"/>
                <a:cs typeface="+mn-lt"/>
              </a:rPr>
              <a:t>вільної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енергії</a:t>
            </a:r>
            <a:r>
              <a:rPr lang="ru-RU" dirty="0">
                <a:ea typeface="+mn-lt"/>
                <a:cs typeface="+mn-lt"/>
              </a:rPr>
              <a:t>, </a:t>
            </a:r>
            <a:r>
              <a:rPr lang="ru-RU" dirty="0" err="1">
                <a:ea typeface="+mn-lt"/>
                <a:cs typeface="+mn-lt"/>
              </a:rPr>
              <a:t>ентропії</a:t>
            </a:r>
            <a:r>
              <a:rPr lang="ru-RU" dirty="0">
                <a:ea typeface="+mn-lt"/>
                <a:cs typeface="+mn-lt"/>
              </a:rPr>
              <a:t>, </a:t>
            </a:r>
            <a:r>
              <a:rPr lang="ru-RU" dirty="0" err="1">
                <a:ea typeface="+mn-lt"/>
                <a:cs typeface="+mn-lt"/>
              </a:rPr>
              <a:t>густини</a:t>
            </a:r>
            <a:r>
              <a:rPr lang="ru-RU" dirty="0">
                <a:ea typeface="+mn-lt"/>
                <a:cs typeface="+mn-lt"/>
              </a:rPr>
              <a:t> і </a:t>
            </a:r>
            <a:r>
              <a:rPr lang="ru-RU" dirty="0" err="1">
                <a:ea typeface="+mn-lt"/>
                <a:cs typeface="+mn-lt"/>
              </a:rPr>
              <a:t>інших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фізичних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властивостей</a:t>
            </a:r>
            <a:r>
              <a:rPr lang="ru-RU" dirty="0">
                <a:ea typeface="+mn-lt"/>
                <a:cs typeface="+mn-lt"/>
              </a:rPr>
              <a:t>. Як правило, </a:t>
            </a:r>
            <a:r>
              <a:rPr lang="ru-RU" dirty="0" err="1">
                <a:ea typeface="+mn-lt"/>
                <a:cs typeface="+mn-lt"/>
              </a:rPr>
              <a:t>серед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агрегатних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станів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виділяють</a:t>
            </a:r>
            <a:r>
              <a:rPr lang="ru-RU" dirty="0">
                <a:ea typeface="+mn-lt"/>
                <a:cs typeface="+mn-lt"/>
              </a:rPr>
              <a:t> </a:t>
            </a:r>
            <a:r>
              <a:rPr lang="ru-RU" dirty="0" err="1">
                <a:ea typeface="+mn-lt"/>
                <a:cs typeface="+mn-lt"/>
              </a:rPr>
              <a:t>тверде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тіло</a:t>
            </a:r>
            <a:r>
              <a:rPr lang="ru-RU" dirty="0">
                <a:ea typeface="+mn-lt"/>
                <a:cs typeface="+mn-lt"/>
              </a:rPr>
              <a:t>, </a:t>
            </a:r>
            <a:r>
              <a:rPr lang="ru-RU" dirty="0" err="1">
                <a:ea typeface="+mn-lt"/>
                <a:cs typeface="+mn-lt"/>
              </a:rPr>
              <a:t>рідину</a:t>
            </a:r>
            <a:r>
              <a:rPr lang="ru-RU" dirty="0">
                <a:ea typeface="+mn-lt"/>
                <a:cs typeface="+mn-lt"/>
              </a:rPr>
              <a:t>, газ та </a:t>
            </a:r>
            <a:r>
              <a:rPr lang="ru-RU" b="1" dirty="0">
                <a:ea typeface="+mn-lt"/>
                <a:cs typeface="+mn-lt"/>
              </a:rPr>
              <a:t>плазму.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4638669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26CAED0A-2A45-4C9C-BCDD-21A8A092C5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CBA65E-DCBF-4EB0-A960-8CAC2893C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ru-RU" sz="4800">
                <a:cs typeface="Calibri Light"/>
              </a:rPr>
              <a:t>Історія</a:t>
            </a:r>
            <a:endParaRPr lang="ru-RU" sz="480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72C1BC-70A6-4CF3-9B36-19C83B472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4160725" cy="35989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ru-RU" sz="2000" dirty="0">
                <a:ea typeface="+mn-lt"/>
                <a:cs typeface="+mn-lt"/>
              </a:rPr>
              <a:t>В 1879 </a:t>
            </a:r>
            <a:r>
              <a:rPr lang="ru-RU" sz="2000" dirty="0" err="1">
                <a:ea typeface="+mn-lt"/>
                <a:cs typeface="+mn-lt"/>
              </a:rPr>
              <a:t>році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знаменитий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англійський</a:t>
            </a:r>
            <a:r>
              <a:rPr lang="ru-RU" sz="2000" dirty="0">
                <a:ea typeface="+mn-lt"/>
                <a:cs typeface="+mn-lt"/>
              </a:rPr>
              <a:t> учений </a:t>
            </a:r>
            <a:r>
              <a:rPr lang="ru-RU" sz="2000" dirty="0" err="1">
                <a:ea typeface="+mn-lt"/>
                <a:cs typeface="+mn-lt"/>
              </a:rPr>
              <a:t>Вільям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Крукс</a:t>
            </a:r>
            <a:r>
              <a:rPr lang="ru-RU" sz="2000" dirty="0">
                <a:ea typeface="+mn-lt"/>
                <a:cs typeface="+mn-lt"/>
              </a:rPr>
              <a:t>, </a:t>
            </a:r>
            <a:r>
              <a:rPr lang="ru-RU" sz="2000" dirty="0" err="1">
                <a:ea typeface="+mn-lt"/>
                <a:cs typeface="+mn-lt"/>
              </a:rPr>
              <a:t>досліджуючи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електричну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провідність</a:t>
            </a:r>
            <a:r>
              <a:rPr lang="ru-RU" sz="2000" dirty="0">
                <a:ea typeface="+mn-lt"/>
                <a:cs typeface="+mn-lt"/>
              </a:rPr>
              <a:t> в газах, </a:t>
            </a:r>
            <a:r>
              <a:rPr lang="ru-RU" sz="2000" dirty="0" err="1">
                <a:ea typeface="+mn-lt"/>
                <a:cs typeface="+mn-lt"/>
              </a:rPr>
              <a:t>відкрив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явище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плазми</a:t>
            </a:r>
            <a:r>
              <a:rPr lang="ru-RU" sz="2000" dirty="0"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r>
              <a:rPr lang="ru-RU" sz="2000" dirty="0" err="1">
                <a:ea typeface="+mn-lt"/>
                <a:cs typeface="+mn-lt"/>
              </a:rPr>
              <a:t>Вперше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термін</a:t>
            </a:r>
            <a:r>
              <a:rPr lang="ru-RU" sz="2000" dirty="0">
                <a:ea typeface="+mn-lt"/>
                <a:cs typeface="+mn-lt"/>
              </a:rPr>
              <a:t> "плазма", </a:t>
            </a:r>
            <a:r>
              <a:rPr lang="ru-RU" sz="2000" dirty="0" err="1">
                <a:ea typeface="+mn-lt"/>
                <a:cs typeface="+mn-lt"/>
              </a:rPr>
              <a:t>був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використаний</a:t>
            </a:r>
            <a:r>
              <a:rPr lang="ru-RU" sz="2000" dirty="0">
                <a:ea typeface="+mn-lt"/>
                <a:cs typeface="+mn-lt"/>
              </a:rPr>
              <a:t> в 1923 р. </a:t>
            </a:r>
            <a:r>
              <a:rPr lang="ru-RU" sz="2000" dirty="0" err="1">
                <a:ea typeface="+mn-lt"/>
                <a:cs typeface="+mn-lt"/>
              </a:rPr>
              <a:t>американськими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фізиками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Ленгмюром</a:t>
            </a:r>
            <a:r>
              <a:rPr lang="ru-RU" sz="2000" dirty="0">
                <a:ea typeface="+mn-lt"/>
                <a:cs typeface="+mn-lt"/>
              </a:rPr>
              <a:t> і </a:t>
            </a:r>
            <a:r>
              <a:rPr lang="ru-RU" sz="2000" dirty="0" err="1">
                <a:ea typeface="+mn-lt"/>
                <a:cs typeface="+mn-lt"/>
              </a:rPr>
              <a:t>Тонксом</a:t>
            </a:r>
            <a:r>
              <a:rPr lang="ru-RU" sz="2000" dirty="0">
                <a:ea typeface="+mn-lt"/>
                <a:cs typeface="+mn-lt"/>
              </a:rPr>
              <a:t>, </a:t>
            </a:r>
            <a:r>
              <a:rPr lang="ru-RU" sz="2000" dirty="0" err="1">
                <a:ea typeface="+mn-lt"/>
                <a:cs typeface="+mn-lt"/>
              </a:rPr>
              <a:t>які</a:t>
            </a:r>
            <a:r>
              <a:rPr lang="ru-RU" sz="2000" dirty="0">
                <a:ea typeface="+mn-lt"/>
                <a:cs typeface="+mn-lt"/>
              </a:rPr>
              <a:t> стали </a:t>
            </a:r>
            <a:r>
              <a:rPr lang="ru-RU" sz="2000" dirty="0" err="1">
                <a:ea typeface="+mn-lt"/>
                <a:cs typeface="+mn-lt"/>
              </a:rPr>
              <a:t>позначати</a:t>
            </a:r>
            <a:r>
              <a:rPr lang="ru-RU" sz="2000" dirty="0">
                <a:ea typeface="+mn-lt"/>
                <a:cs typeface="+mn-lt"/>
              </a:rPr>
              <a:t> з </a:t>
            </a:r>
            <a:r>
              <a:rPr lang="ru-RU" sz="2000" dirty="0" err="1">
                <a:ea typeface="+mn-lt"/>
                <a:cs typeface="+mn-lt"/>
              </a:rPr>
              <a:t>його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допомогою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особливий</a:t>
            </a:r>
            <a:r>
              <a:rPr lang="ru-RU" sz="2000" dirty="0">
                <a:ea typeface="+mn-lt"/>
                <a:cs typeface="+mn-lt"/>
              </a:rPr>
              <a:t> стан </a:t>
            </a:r>
            <a:r>
              <a:rPr lang="ru-RU" sz="2000" dirty="0" err="1">
                <a:ea typeface="+mn-lt"/>
                <a:cs typeface="+mn-lt"/>
              </a:rPr>
              <a:t>іонізованого</a:t>
            </a:r>
            <a:r>
              <a:rPr lang="ru-RU" sz="2000" dirty="0">
                <a:ea typeface="+mn-lt"/>
                <a:cs typeface="+mn-lt"/>
              </a:rPr>
              <a:t> газу.</a:t>
            </a:r>
            <a:endParaRPr lang="ru-RU" sz="2000">
              <a:cs typeface="Calibri"/>
            </a:endParaRPr>
          </a:p>
        </p:txBody>
      </p:sp>
      <p:pic>
        <p:nvPicPr>
          <p:cNvPr id="49" name="Рисунок 49" descr="Изображение выглядит как человек, мужчина, галстук, одежд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40C3AD48-CE3A-4FDF-B6E0-4193D5570C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7" r="4" b="4"/>
          <a:stretch/>
        </p:blipFill>
        <p:spPr>
          <a:xfrm>
            <a:off x="5418759" y="2559047"/>
            <a:ext cx="2741805" cy="3639451"/>
          </a:xfrm>
          <a:prstGeom prst="rect">
            <a:avLst/>
          </a:prstGeom>
        </p:spPr>
      </p:pic>
      <p:pic>
        <p:nvPicPr>
          <p:cNvPr id="51" name="Рисунок 51" descr="Изображение выглядит как мужчина, человек, костюм, галстук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EBDE9982-1534-4560-A7C8-034D02F66E4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645" b="-1"/>
          <a:stretch/>
        </p:blipFill>
        <p:spPr>
          <a:xfrm>
            <a:off x="8412616" y="2559047"/>
            <a:ext cx="2743620" cy="3639451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76293E5-CB0C-48BA-AF65-CF235A043F8F}"/>
              </a:ext>
            </a:extLst>
          </p:cNvPr>
          <p:cNvSpPr txBox="1"/>
          <p:nvPr/>
        </p:nvSpPr>
        <p:spPr>
          <a:xfrm>
            <a:off x="5342626" y="6119004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>
                <a:cs typeface="Calibri"/>
              </a:rPr>
              <a:t>Ленгмюр</a:t>
            </a:r>
            <a:endParaRPr lang="ru-RU" dirty="0">
              <a:cs typeface="Calibri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351DBEF-4DC0-423D-B065-14E03D278F7B}"/>
              </a:ext>
            </a:extLst>
          </p:cNvPr>
          <p:cNvSpPr txBox="1"/>
          <p:nvPr/>
        </p:nvSpPr>
        <p:spPr>
          <a:xfrm>
            <a:off x="8418483" y="611810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>
                <a:cs typeface="Calibri"/>
              </a:rPr>
              <a:t>Тонкс</a:t>
            </a:r>
            <a:endParaRPr lang="ru-RU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29647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9B8567-3B10-4EEF-83DD-F16C4A5AE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ru-RU" sz="3700">
                <a:cs typeface="Calibri Light"/>
              </a:rPr>
              <a:t>Четвертий агрегатний стан</a:t>
            </a:r>
            <a:endParaRPr lang="ru-RU" sz="37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C9F850-E9D6-4573-95B2-C6B935880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ru-RU" sz="2000">
                <a:ea typeface="+mn-lt"/>
                <a:cs typeface="+mn-lt"/>
              </a:rPr>
              <a:t>Плазма — частково або повністю </a:t>
            </a:r>
            <a:r>
              <a:rPr lang="ru-RU" sz="2000" dirty="0">
                <a:ea typeface="+mn-lt"/>
                <a:cs typeface="+mn-lt"/>
              </a:rPr>
              <a:t>іонізований газ, в якому щільності позитивних і негативних зарядів практично однакові.</a:t>
            </a:r>
            <a:endParaRPr lang="ru-RU" sz="2000" dirty="0">
              <a:cs typeface="Calibri" panose="020F0502020204030204"/>
            </a:endParaRPr>
          </a:p>
          <a:p>
            <a:pPr marL="0" indent="0">
              <a:buNone/>
            </a:pPr>
            <a:r>
              <a:rPr lang="ru-RU" sz="2000">
                <a:ea typeface="+mn-lt"/>
                <a:cs typeface="+mn-lt"/>
              </a:rPr>
              <a:t>Це стан </a:t>
            </a:r>
            <a:r>
              <a:rPr lang="ru-RU" sz="2000" err="1">
                <a:ea typeface="+mn-lt"/>
                <a:cs typeface="+mn-lt"/>
              </a:rPr>
              <a:t>речовини</a:t>
            </a:r>
            <a:r>
              <a:rPr lang="ru-RU" sz="2000" dirty="0">
                <a:ea typeface="+mn-lt"/>
                <a:cs typeface="+mn-lt"/>
              </a:rPr>
              <a:t>, в </a:t>
            </a:r>
            <a:r>
              <a:rPr lang="ru-RU" sz="2000" err="1">
                <a:ea typeface="+mn-lt"/>
                <a:cs typeface="+mn-lt"/>
              </a:rPr>
              <a:t>якому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її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атоми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іонізовані</a:t>
            </a:r>
            <a:r>
              <a:rPr lang="ru-RU" sz="2000" dirty="0">
                <a:ea typeface="+mn-lt"/>
                <a:cs typeface="+mn-lt"/>
              </a:rPr>
              <a:t>, </a:t>
            </a:r>
            <a:r>
              <a:rPr lang="ru-RU" sz="2000" err="1">
                <a:ea typeface="+mn-lt"/>
                <a:cs typeface="+mn-lt"/>
              </a:rPr>
              <a:t>тобто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електрони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відірвані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від</a:t>
            </a:r>
            <a:r>
              <a:rPr lang="ru-RU" sz="2000" dirty="0">
                <a:ea typeface="+mn-lt"/>
                <a:cs typeface="+mn-lt"/>
              </a:rPr>
              <a:t> ядер. </a:t>
            </a:r>
            <a:r>
              <a:rPr lang="ru-RU" sz="2000" err="1">
                <a:ea typeface="+mn-lt"/>
                <a:cs typeface="+mn-lt"/>
              </a:rPr>
              <a:t>Завдяки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цьому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речовина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стає</a:t>
            </a:r>
            <a:r>
              <a:rPr lang="ru-RU" sz="2000" dirty="0">
                <a:ea typeface="+mn-lt"/>
                <a:cs typeface="+mn-lt"/>
              </a:rPr>
              <a:t> не </a:t>
            </a:r>
            <a:r>
              <a:rPr lang="ru-RU" sz="2000" err="1">
                <a:ea typeface="+mn-lt"/>
                <a:cs typeface="+mn-lt"/>
              </a:rPr>
              <a:t>тільки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електропровідною</a:t>
            </a:r>
            <a:r>
              <a:rPr lang="ru-RU" sz="2000" dirty="0">
                <a:ea typeface="+mn-lt"/>
                <a:cs typeface="+mn-lt"/>
              </a:rPr>
              <a:t>, але й </a:t>
            </a:r>
            <a:r>
              <a:rPr lang="ru-RU" sz="2000" err="1">
                <a:ea typeface="+mn-lt"/>
                <a:cs typeface="+mn-lt"/>
              </a:rPr>
              <a:t>надзвичайно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чутливою</a:t>
            </a:r>
            <a:r>
              <a:rPr lang="ru-RU" sz="2000" dirty="0">
                <a:ea typeface="+mn-lt"/>
                <a:cs typeface="+mn-lt"/>
              </a:rPr>
              <a:t> до </a:t>
            </a:r>
            <a:r>
              <a:rPr lang="ru-RU" sz="2000" err="1">
                <a:ea typeface="+mn-lt"/>
                <a:cs typeface="+mn-lt"/>
              </a:rPr>
              <a:t>електромагнітних</a:t>
            </a:r>
            <a:r>
              <a:rPr lang="ru-RU" sz="2000" dirty="0">
                <a:ea typeface="+mn-lt"/>
                <a:cs typeface="+mn-lt"/>
              </a:rPr>
              <a:t> полів.</a:t>
            </a:r>
            <a:endParaRPr lang="ru-RU" sz="2000" dirty="0">
              <a:cs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Рисунок 4" descr="Изображение выглядит как животное, сидит, темный, смотрит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CC0C9323-4291-4450-9767-5E9CDC4D6E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427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5584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56B343-807D-456E-AA26-80E96B75D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641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0234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Рисунок 3" descr="Изображение выглядит как легкий, держит, сидит, темный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E541F82B-D315-459A-BC60-CEB8F961D1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92" r="28048" b="1"/>
          <a:stretch/>
        </p:blipFill>
        <p:spPr>
          <a:xfrm>
            <a:off x="576244" y="650494"/>
            <a:ext cx="5628018" cy="532414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277786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4D7349-CF84-4A22-A60C-855399329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12" y="2031101"/>
            <a:ext cx="4282984" cy="35119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ru-RU" sz="1800">
                <a:ea typeface="+mn-lt"/>
                <a:cs typeface="+mn-lt"/>
              </a:rPr>
              <a:t>Плазма з’єднує в собі властивості трьох станів: твердого (метал), рідкого (електроліт) і газоподібного. Від металу вона бере високу електропровідність, від електроліту – іонну провідність, від газу – велику рухливість частинок. І всі ці властивості переплітаються так складно, що плазма виявляється дуже важкою для вивчення.</a:t>
            </a:r>
            <a:endParaRPr lang="ru-RU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677179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166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21">
            <a:extLst>
              <a:ext uri="{FF2B5EF4-FFF2-40B4-BE49-F238E27FC236}">
                <a16:creationId xmlns:a16="http://schemas.microsoft.com/office/drawing/2014/main" id="{B3684CCF-CEBB-4D8E-A366-95E43D4C7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155159-5507-40C4-8614-ED23C7600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933462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ru-RU" dirty="0">
                <a:ea typeface="+mn-lt"/>
                <a:cs typeface="+mn-lt"/>
              </a:rPr>
              <a:t> Плазма - </a:t>
            </a:r>
            <a:r>
              <a:rPr lang="ru-RU" dirty="0" err="1">
                <a:ea typeface="+mn-lt"/>
                <a:cs typeface="+mn-lt"/>
              </a:rPr>
              <a:t>найбільш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поширений</a:t>
            </a:r>
            <a:r>
              <a:rPr lang="ru-RU" dirty="0">
                <a:ea typeface="+mn-lt"/>
                <a:cs typeface="+mn-lt"/>
              </a:rPr>
              <a:t> стан </a:t>
            </a:r>
            <a:r>
              <a:rPr lang="ru-RU" dirty="0" err="1">
                <a:ea typeface="+mn-lt"/>
                <a:cs typeface="+mn-lt"/>
              </a:rPr>
              <a:t>речовини</a:t>
            </a:r>
            <a:r>
              <a:rPr lang="ru-RU" dirty="0">
                <a:ea typeface="+mn-lt"/>
                <a:cs typeface="+mn-lt"/>
              </a:rPr>
              <a:t> в </a:t>
            </a:r>
            <a:r>
              <a:rPr lang="ru-RU" dirty="0" err="1">
                <a:ea typeface="+mn-lt"/>
                <a:cs typeface="+mn-lt"/>
              </a:rPr>
              <a:t>природі</a:t>
            </a:r>
            <a:r>
              <a:rPr lang="ru-RU" dirty="0">
                <a:ea typeface="+mn-lt"/>
                <a:cs typeface="+mn-lt"/>
              </a:rPr>
              <a:t>, на </a:t>
            </a:r>
            <a:r>
              <a:rPr lang="ru-RU" dirty="0" err="1">
                <a:ea typeface="+mn-lt"/>
                <a:cs typeface="+mn-lt"/>
              </a:rPr>
              <a:t>неї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припадає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близько</a:t>
            </a:r>
            <a:r>
              <a:rPr lang="ru-RU" dirty="0">
                <a:ea typeface="+mn-lt"/>
                <a:cs typeface="+mn-lt"/>
              </a:rPr>
              <a:t> 99 % </a:t>
            </a:r>
            <a:r>
              <a:rPr lang="ru-RU" dirty="0" err="1">
                <a:ea typeface="+mn-lt"/>
                <a:cs typeface="+mn-lt"/>
              </a:rPr>
              <a:t>маси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Всесвіту</a:t>
            </a:r>
            <a:r>
              <a:rPr lang="ru-RU" dirty="0">
                <a:ea typeface="+mn-lt"/>
                <a:cs typeface="+mn-lt"/>
              </a:rPr>
              <a:t>. </a:t>
            </a:r>
          </a:p>
          <a:p>
            <a:pPr marL="0" indent="0">
              <a:buNone/>
            </a:pPr>
            <a:r>
              <a:rPr lang="ru-RU" dirty="0" err="1">
                <a:ea typeface="+mn-lt"/>
                <a:cs typeface="+mn-lt"/>
              </a:rPr>
              <a:t>Сонце</a:t>
            </a:r>
            <a:r>
              <a:rPr lang="ru-RU" dirty="0">
                <a:ea typeface="+mn-lt"/>
                <a:cs typeface="+mn-lt"/>
              </a:rPr>
              <a:t>, </a:t>
            </a:r>
            <a:r>
              <a:rPr lang="ru-RU" dirty="0" err="1">
                <a:ea typeface="+mn-lt"/>
                <a:cs typeface="+mn-lt"/>
              </a:rPr>
              <a:t>більшість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зірок</a:t>
            </a:r>
            <a:r>
              <a:rPr lang="ru-RU" dirty="0">
                <a:ea typeface="+mn-lt"/>
                <a:cs typeface="+mn-lt"/>
              </a:rPr>
              <a:t>, </a:t>
            </a:r>
            <a:r>
              <a:rPr lang="ru-RU" dirty="0" err="1">
                <a:ea typeface="+mn-lt"/>
                <a:cs typeface="+mn-lt"/>
              </a:rPr>
              <a:t>туманності</a:t>
            </a:r>
            <a:r>
              <a:rPr lang="ru-RU" dirty="0">
                <a:ea typeface="+mn-lt"/>
                <a:cs typeface="+mn-lt"/>
              </a:rPr>
              <a:t> - </a:t>
            </a:r>
            <a:r>
              <a:rPr lang="ru-RU" dirty="0" err="1">
                <a:ea typeface="+mn-lt"/>
                <a:cs typeface="+mn-lt"/>
              </a:rPr>
              <a:t>це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повністю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іонізована</a:t>
            </a:r>
            <a:r>
              <a:rPr lang="ru-RU" dirty="0">
                <a:ea typeface="+mn-lt"/>
                <a:cs typeface="+mn-lt"/>
              </a:rPr>
              <a:t> плазма. </a:t>
            </a:r>
            <a:r>
              <a:rPr lang="ru-RU" dirty="0" err="1">
                <a:ea typeface="+mn-lt"/>
                <a:cs typeface="+mn-lt"/>
              </a:rPr>
              <a:t>Зовнішня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частина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земної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атмосфери</a:t>
            </a:r>
            <a:r>
              <a:rPr lang="ru-RU" dirty="0">
                <a:ea typeface="+mn-lt"/>
                <a:cs typeface="+mn-lt"/>
              </a:rPr>
              <a:t> ( </a:t>
            </a:r>
            <a:r>
              <a:rPr lang="ru-RU" dirty="0" err="1">
                <a:ea typeface="+mn-lt"/>
                <a:cs typeface="+mn-lt"/>
              </a:rPr>
              <a:t>іоносфера</a:t>
            </a:r>
            <a:r>
              <a:rPr lang="ru-RU" dirty="0">
                <a:ea typeface="+mn-lt"/>
                <a:cs typeface="+mn-lt"/>
              </a:rPr>
              <a:t> ) </a:t>
            </a:r>
            <a:r>
              <a:rPr lang="ru-RU" dirty="0" err="1">
                <a:ea typeface="+mn-lt"/>
                <a:cs typeface="+mn-lt"/>
              </a:rPr>
              <a:t>теж</a:t>
            </a:r>
            <a:r>
              <a:rPr lang="ru-RU" dirty="0">
                <a:ea typeface="+mn-lt"/>
                <a:cs typeface="+mn-lt"/>
              </a:rPr>
              <a:t> плазма.</a:t>
            </a:r>
            <a:endParaRPr lang="ru-RU" dirty="0">
              <a:cs typeface="Calibri"/>
            </a:endParaRPr>
          </a:p>
        </p:txBody>
      </p:sp>
      <p:pic>
        <p:nvPicPr>
          <p:cNvPr id="10" name="Рисунок 10" descr="Изображение выглядит как темный, звезда, сидит, смотрит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D00D49C2-3CF1-4C84-9D74-F8F892D7CC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616" r="14102" b="3"/>
          <a:stretch/>
        </p:blipFill>
        <p:spPr>
          <a:xfrm>
            <a:off x="6863996" y="3154859"/>
            <a:ext cx="4030579" cy="3703141"/>
          </a:xfrm>
          <a:custGeom>
            <a:avLst/>
            <a:gdLst/>
            <a:ahLst/>
            <a:cxnLst/>
            <a:rect l="l" t="t" r="r" b="b"/>
            <a:pathLst>
              <a:path w="4030579" h="3703141">
                <a:moveTo>
                  <a:pt x="2015289" y="0"/>
                </a:moveTo>
                <a:cubicBezTo>
                  <a:pt x="3128303" y="0"/>
                  <a:pt x="4030579" y="902277"/>
                  <a:pt x="4030579" y="2015290"/>
                </a:cubicBezTo>
                <a:cubicBezTo>
                  <a:pt x="4030579" y="2710923"/>
                  <a:pt x="3678127" y="3324237"/>
                  <a:pt x="3142057" y="3686399"/>
                </a:cubicBezTo>
                <a:lnTo>
                  <a:pt x="3114499" y="3703141"/>
                </a:lnTo>
                <a:lnTo>
                  <a:pt x="916080" y="3703141"/>
                </a:lnTo>
                <a:lnTo>
                  <a:pt x="888522" y="3686399"/>
                </a:lnTo>
                <a:cubicBezTo>
                  <a:pt x="352452" y="3324237"/>
                  <a:pt x="0" y="2710923"/>
                  <a:pt x="0" y="2015290"/>
                </a:cubicBezTo>
                <a:cubicBezTo>
                  <a:pt x="0" y="902277"/>
                  <a:pt x="902277" y="0"/>
                  <a:pt x="2015289" y="0"/>
                </a:cubicBezTo>
                <a:close/>
              </a:path>
            </a:pathLst>
          </a:custGeom>
        </p:spPr>
      </p:pic>
      <p:sp>
        <p:nvSpPr>
          <p:cNvPr id="21" name="Arc 23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10869" y="-729072"/>
            <a:ext cx="4083433" cy="408343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Рисунок 6" descr="Изображение выглядит как объект, внешний, легкий, звезд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E1DC93FD-DEA3-4D91-B0FC-8AE697BD98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17" r="15079" b="-3"/>
          <a:stretch/>
        </p:blipFill>
        <p:spPr>
          <a:xfrm>
            <a:off x="63058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  <p:pic>
        <p:nvPicPr>
          <p:cNvPr id="8" name="Рисунок 8" descr="Изображение выглядит как объект, звезда, размытый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011D4275-30DF-4FFE-B6F0-A0D413E7158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1459" r="16607" b="3"/>
          <a:stretch/>
        </p:blipFill>
        <p:spPr>
          <a:xfrm>
            <a:off x="9818443" y="386594"/>
            <a:ext cx="2258539" cy="3554668"/>
          </a:xfrm>
          <a:custGeom>
            <a:avLst/>
            <a:gdLst/>
            <a:ahLst/>
            <a:cxnLst/>
            <a:rect l="l" t="t" r="r" b="b"/>
            <a:pathLst>
              <a:path w="2258539" h="3554668">
                <a:moveTo>
                  <a:pt x="1777334" y="0"/>
                </a:moveTo>
                <a:cubicBezTo>
                  <a:pt x="1900033" y="0"/>
                  <a:pt x="2019829" y="12434"/>
                  <a:pt x="2135529" y="36109"/>
                </a:cubicBezTo>
                <a:lnTo>
                  <a:pt x="2258539" y="67738"/>
                </a:lnTo>
                <a:lnTo>
                  <a:pt x="2258539" y="3486930"/>
                </a:lnTo>
                <a:lnTo>
                  <a:pt x="2135529" y="3518559"/>
                </a:lnTo>
                <a:cubicBezTo>
                  <a:pt x="2019829" y="3542235"/>
                  <a:pt x="1900033" y="3554668"/>
                  <a:pt x="1777334" y="3554668"/>
                </a:cubicBezTo>
                <a:cubicBezTo>
                  <a:pt x="795739" y="3554668"/>
                  <a:pt x="0" y="2758929"/>
                  <a:pt x="0" y="1777334"/>
                </a:cubicBezTo>
                <a:cubicBezTo>
                  <a:pt x="0" y="795740"/>
                  <a:pt x="795739" y="0"/>
                  <a:pt x="177733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998377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2C0DE0-AA01-47DE-A806-C85DB9403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  <a:cs typeface="Calibri Light"/>
              </a:rPr>
              <a:t>Властивості плазми</a:t>
            </a:r>
            <a:endParaRPr lang="ru-RU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400685-F62F-413E-98A7-7EE94F539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2000">
                <a:cs typeface="Calibri"/>
              </a:rPr>
              <a:t>Ступінь іонізації</a:t>
            </a:r>
          </a:p>
          <a:p>
            <a:pPr marL="0" indent="0">
              <a:buNone/>
            </a:pPr>
            <a:r>
              <a:rPr lang="ru-RU" sz="2000">
                <a:ea typeface="+mn-lt"/>
                <a:cs typeface="+mn-lt"/>
              </a:rPr>
              <a:t>Ступінь іонізації визначається як відношення числа іонізованних часток до загального числа частинок. Для низькотемпературних плазм характерні малі ступеня іонізації (&lt;1%). Так як такі плазми досить часто вживаються в </a:t>
            </a:r>
            <a:r>
              <a:rPr lang="ru-RU" sz="2000" b="1">
                <a:ea typeface="+mn-lt"/>
                <a:cs typeface="+mn-lt"/>
              </a:rPr>
              <a:t>плазмових технологіях</a:t>
            </a:r>
            <a:r>
              <a:rPr lang="ru-RU" sz="2000">
                <a:ea typeface="+mn-lt"/>
                <a:cs typeface="+mn-lt"/>
              </a:rPr>
              <a:t> їх іноді називають </a:t>
            </a:r>
            <a:r>
              <a:rPr lang="ru-RU" sz="2000" b="1">
                <a:ea typeface="+mn-lt"/>
                <a:cs typeface="+mn-lt"/>
              </a:rPr>
              <a:t>технологічними плазмами.</a:t>
            </a:r>
            <a:r>
              <a:rPr lang="ru-RU" sz="2000">
                <a:ea typeface="+mn-lt"/>
                <a:cs typeface="+mn-lt"/>
              </a:rPr>
              <a:t> Найчастіше їх створюють за допомогою електричних полів, які прискорюють електрони, які в свою чергу іонізують атоми. Електричні поля вводяться в газ за допомогою індуктивного або ємнісний зв'язку. Типові застосування низькотемпературних плазм включають плазмову модифікацію властивостей поверхні, плазмове травлення поверхонь (</a:t>
            </a:r>
            <a:r>
              <a:rPr lang="ru-RU" sz="2000" u="sng">
                <a:ea typeface="+mn-lt"/>
                <a:cs typeface="+mn-lt"/>
              </a:rPr>
              <a:t>напівпровідникова</a:t>
            </a:r>
            <a:r>
              <a:rPr lang="ru-RU" sz="2000">
                <a:ea typeface="+mn-lt"/>
                <a:cs typeface="+mn-lt"/>
              </a:rPr>
              <a:t> промисловість), очищення газів і рідин (озонування води і спалювання частинок сажі в дизельних двигунах). </a:t>
            </a:r>
            <a:r>
              <a:rPr lang="ru-RU" sz="2000" b="1">
                <a:ea typeface="+mn-lt"/>
                <a:cs typeface="+mn-lt"/>
              </a:rPr>
              <a:t>Гарячі плазми крові</a:t>
            </a:r>
            <a:r>
              <a:rPr lang="ru-RU" sz="2000">
                <a:ea typeface="+mn-lt"/>
                <a:cs typeface="+mn-lt"/>
              </a:rPr>
              <a:t> майже завжди повністю іонізавані (ступінь іонізації ~ 100%). Зазвичай саме вони розуміються під «четвертим агрегатним станом речовини». Прикладом може служити Сонце.</a:t>
            </a: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157318654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CF2839-A4F7-4176-99E0-59E31D71F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2400">
                <a:cs typeface="Calibri"/>
              </a:rPr>
              <a:t>Щільність</a:t>
            </a:r>
          </a:p>
          <a:p>
            <a:pPr marL="0" indent="0">
              <a:buNone/>
            </a:pPr>
            <a:r>
              <a:rPr lang="ru-RU" sz="2400">
                <a:ea typeface="+mn-lt"/>
                <a:cs typeface="+mn-lt"/>
              </a:rPr>
              <a:t>Крім температури, яка має фундаментальну важливість для самого існування плазми, другою найбільш важливою властивістю плазми є щільність. Слово </a:t>
            </a:r>
            <a:r>
              <a:rPr lang="ru-RU" sz="2400" b="1">
                <a:ea typeface="+mn-lt"/>
                <a:cs typeface="+mn-lt"/>
              </a:rPr>
              <a:t>щільність плазми</a:t>
            </a:r>
            <a:r>
              <a:rPr lang="ru-RU" sz="2400">
                <a:ea typeface="+mn-lt"/>
                <a:cs typeface="+mn-lt"/>
              </a:rPr>
              <a:t> зазвичай позначає </a:t>
            </a:r>
            <a:r>
              <a:rPr lang="ru-RU" sz="2400" b="1">
                <a:ea typeface="+mn-lt"/>
                <a:cs typeface="+mn-lt"/>
              </a:rPr>
              <a:t>щільність електронів,</a:t>
            </a:r>
            <a:r>
              <a:rPr lang="ru-RU" sz="2400">
                <a:ea typeface="+mn-lt"/>
                <a:cs typeface="+mn-lt"/>
              </a:rPr>
              <a:t> тобто число вільних електронів в одиниці об'єму (строго кажучи, тут, щільністю називають концентрацію - не масу одиниці об'єму, а число часток в одиниці об'єму). </a:t>
            </a:r>
            <a:r>
              <a:rPr lang="ru-RU" sz="2400" b="1">
                <a:ea typeface="+mn-lt"/>
                <a:cs typeface="+mn-lt"/>
              </a:rPr>
              <a:t>Щільність іонів</a:t>
            </a:r>
            <a:r>
              <a:rPr lang="ru-RU" sz="2400">
                <a:ea typeface="+mn-lt"/>
                <a:cs typeface="+mn-lt"/>
              </a:rPr>
              <a:t> пов'язана з нею за допомогою середнього зарядового числа іонів. Наступною важливою величиною є щільність нейтральних атомів </a:t>
            </a:r>
            <a:r>
              <a:rPr lang="ru-RU" sz="2400" i="1">
                <a:ea typeface="+mn-lt"/>
                <a:cs typeface="+mn-lt"/>
              </a:rPr>
              <a:t>n</a:t>
            </a:r>
            <a:r>
              <a:rPr lang="ru-RU" sz="2400">
                <a:ea typeface="+mn-lt"/>
                <a:cs typeface="+mn-lt"/>
              </a:rPr>
              <a:t> </a:t>
            </a:r>
            <a:r>
              <a:rPr lang="ru-RU" sz="2400" baseline="-25000">
                <a:ea typeface="+mn-lt"/>
                <a:cs typeface="+mn-lt"/>
              </a:rPr>
              <a:t>0.</a:t>
            </a:r>
            <a:r>
              <a:rPr lang="ru-RU" sz="2400">
                <a:ea typeface="+mn-lt"/>
                <a:cs typeface="+mn-lt"/>
              </a:rPr>
              <a:t> У гарячій плазмі </a:t>
            </a:r>
            <a:r>
              <a:rPr lang="ru-RU" sz="2400" i="1">
                <a:ea typeface="+mn-lt"/>
                <a:cs typeface="+mn-lt"/>
              </a:rPr>
              <a:t>n</a:t>
            </a:r>
            <a:r>
              <a:rPr lang="ru-RU" sz="2400">
                <a:ea typeface="+mn-lt"/>
                <a:cs typeface="+mn-lt"/>
              </a:rPr>
              <a:t> </a:t>
            </a:r>
            <a:r>
              <a:rPr lang="ru-RU" sz="2400" baseline="-25000">
                <a:ea typeface="+mn-lt"/>
                <a:cs typeface="+mn-lt"/>
              </a:rPr>
              <a:t>0</a:t>
            </a:r>
            <a:r>
              <a:rPr lang="ru-RU" sz="2400">
                <a:ea typeface="+mn-lt"/>
                <a:cs typeface="+mn-lt"/>
              </a:rPr>
              <a:t> мала, але може проте бути важливою для фізики процесів в плазмі.</a:t>
            </a:r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86527223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Рисунок 3" descr="Изображение выглядит как ед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E185BCDC-FF89-4BF3-A76F-77B8BE3190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024" r="26539" b="2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shade val="85000"/>
            </a:srgbClr>
          </a:solidFill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5" name="Arc 34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C07056-D8EF-4B40-9178-3247EEECA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916" y="42562"/>
            <a:ext cx="5850880" cy="616288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2000" dirty="0" err="1">
                <a:cs typeface="Calibri"/>
              </a:rPr>
              <a:t>Квазінейтральність</a:t>
            </a:r>
            <a:endParaRPr lang="ru-RU" sz="2000">
              <a:cs typeface="Calibri"/>
            </a:endParaRPr>
          </a:p>
          <a:p>
            <a:pPr marL="0" indent="0">
              <a:buNone/>
            </a:pPr>
            <a:r>
              <a:rPr lang="ru-RU" sz="1800" dirty="0">
                <a:ea typeface="+mn-lt"/>
                <a:cs typeface="+mn-lt"/>
              </a:rPr>
              <a:t>Так як плазма є </a:t>
            </a:r>
            <a:r>
              <a:rPr lang="ru-RU" sz="1800" dirty="0" err="1">
                <a:ea typeface="+mn-lt"/>
                <a:cs typeface="+mn-lt"/>
              </a:rPr>
              <a:t>дуже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добрим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провідником</a:t>
            </a:r>
            <a:r>
              <a:rPr lang="ru-RU" sz="1800" dirty="0">
                <a:ea typeface="+mn-lt"/>
                <a:cs typeface="+mn-lt"/>
              </a:rPr>
              <a:t>, </a:t>
            </a:r>
            <a:r>
              <a:rPr lang="ru-RU" sz="1800" dirty="0" err="1">
                <a:ea typeface="+mn-lt"/>
                <a:cs typeface="+mn-lt"/>
              </a:rPr>
              <a:t>електричні</a:t>
            </a:r>
            <a:r>
              <a:rPr lang="ru-RU" sz="1800" dirty="0">
                <a:ea typeface="+mn-lt"/>
                <a:cs typeface="+mn-lt"/>
              </a:rPr>
              <a:t> </a:t>
            </a:r>
            <a:r>
              <a:rPr lang="ru-RU" sz="1800" dirty="0" err="1">
                <a:ea typeface="+mn-lt"/>
                <a:cs typeface="+mn-lt"/>
              </a:rPr>
              <a:t>властивості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мають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важливе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значення</a:t>
            </a:r>
            <a:r>
              <a:rPr lang="ru-RU" sz="1800" dirty="0">
                <a:ea typeface="+mn-lt"/>
                <a:cs typeface="+mn-lt"/>
              </a:rPr>
              <a:t>. </a:t>
            </a:r>
            <a:r>
              <a:rPr lang="ru-RU" sz="1800" b="1" dirty="0" err="1">
                <a:ea typeface="+mn-lt"/>
                <a:cs typeface="+mn-lt"/>
              </a:rPr>
              <a:t>Потенціалом</a:t>
            </a:r>
            <a:r>
              <a:rPr lang="ru-RU" sz="1800" b="1" dirty="0">
                <a:ea typeface="+mn-lt"/>
                <a:cs typeface="+mn-lt"/>
              </a:rPr>
              <a:t> </a:t>
            </a:r>
            <a:r>
              <a:rPr lang="ru-RU" sz="1800" b="1" dirty="0" err="1">
                <a:ea typeface="+mn-lt"/>
                <a:cs typeface="+mn-lt"/>
              </a:rPr>
              <a:t>плазми</a:t>
            </a:r>
            <a:r>
              <a:rPr lang="ru-RU" sz="1800" dirty="0">
                <a:ea typeface="+mn-lt"/>
                <a:cs typeface="+mn-lt"/>
              </a:rPr>
              <a:t> </a:t>
            </a:r>
            <a:r>
              <a:rPr lang="ru-RU" sz="1800" dirty="0" err="1">
                <a:ea typeface="+mn-lt"/>
                <a:cs typeface="+mn-lt"/>
              </a:rPr>
              <a:t>або</a:t>
            </a:r>
            <a:r>
              <a:rPr lang="ru-RU" sz="1800" dirty="0">
                <a:ea typeface="+mn-lt"/>
                <a:cs typeface="+mn-lt"/>
              </a:rPr>
              <a:t> </a:t>
            </a:r>
            <a:r>
              <a:rPr lang="ru-RU" sz="1800" b="1" dirty="0" err="1">
                <a:ea typeface="+mn-lt"/>
                <a:cs typeface="+mn-lt"/>
              </a:rPr>
              <a:t>потенціалом</a:t>
            </a:r>
            <a:r>
              <a:rPr lang="ru-RU" sz="1800" b="1" dirty="0">
                <a:ea typeface="+mn-lt"/>
                <a:cs typeface="+mn-lt"/>
              </a:rPr>
              <a:t> простору</a:t>
            </a:r>
            <a:r>
              <a:rPr lang="ru-RU" sz="1800" dirty="0">
                <a:ea typeface="+mn-lt"/>
                <a:cs typeface="+mn-lt"/>
              </a:rPr>
              <a:t> </a:t>
            </a:r>
            <a:r>
              <a:rPr lang="ru-RU" sz="1800" dirty="0" err="1">
                <a:ea typeface="+mn-lt"/>
                <a:cs typeface="+mn-lt"/>
              </a:rPr>
              <a:t>називають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середнє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значення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електричного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потенціалу</a:t>
            </a:r>
            <a:r>
              <a:rPr lang="ru-RU" sz="1800" dirty="0">
                <a:ea typeface="+mn-lt"/>
                <a:cs typeface="+mn-lt"/>
              </a:rPr>
              <a:t> в </a:t>
            </a:r>
            <a:r>
              <a:rPr lang="ru-RU" sz="1800" dirty="0" err="1">
                <a:ea typeface="+mn-lt"/>
                <a:cs typeface="+mn-lt"/>
              </a:rPr>
              <a:t>даній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точці</a:t>
            </a:r>
            <a:r>
              <a:rPr lang="ru-RU" sz="1800" dirty="0">
                <a:ea typeface="+mn-lt"/>
                <a:cs typeface="+mn-lt"/>
              </a:rPr>
              <a:t> простору. У </a:t>
            </a:r>
            <a:r>
              <a:rPr lang="ru-RU" sz="1800" dirty="0" err="1">
                <a:ea typeface="+mn-lt"/>
                <a:cs typeface="+mn-lt"/>
              </a:rPr>
              <a:t>разі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якщо</a:t>
            </a:r>
            <a:r>
              <a:rPr lang="ru-RU" sz="1800" dirty="0">
                <a:ea typeface="+mn-lt"/>
                <a:cs typeface="+mn-lt"/>
              </a:rPr>
              <a:t> в плазму внесено яке-</a:t>
            </a:r>
            <a:r>
              <a:rPr lang="ru-RU" sz="1800" dirty="0" err="1">
                <a:ea typeface="+mn-lt"/>
                <a:cs typeface="+mn-lt"/>
              </a:rPr>
              <a:t>небудь</a:t>
            </a:r>
            <a:r>
              <a:rPr lang="ru-RU" sz="1800" dirty="0">
                <a:ea typeface="+mn-lt"/>
                <a:cs typeface="+mn-lt"/>
              </a:rPr>
              <a:t> </a:t>
            </a:r>
            <a:r>
              <a:rPr lang="ru-RU" sz="1800" dirty="0" err="1">
                <a:ea typeface="+mn-lt"/>
                <a:cs typeface="+mn-lt"/>
              </a:rPr>
              <a:t>тіло</a:t>
            </a:r>
            <a:r>
              <a:rPr lang="ru-RU" sz="1800" dirty="0">
                <a:ea typeface="+mn-lt"/>
                <a:cs typeface="+mn-lt"/>
              </a:rPr>
              <a:t>, </a:t>
            </a:r>
            <a:r>
              <a:rPr lang="ru-RU" sz="1800" dirty="0" err="1">
                <a:ea typeface="+mn-lt"/>
                <a:cs typeface="+mn-lt"/>
              </a:rPr>
              <a:t>його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потенціал</a:t>
            </a:r>
            <a:r>
              <a:rPr lang="ru-RU" sz="1800" dirty="0">
                <a:ea typeface="+mn-lt"/>
                <a:cs typeface="+mn-lt"/>
              </a:rPr>
              <a:t> у </a:t>
            </a:r>
            <a:r>
              <a:rPr lang="ru-RU" sz="1800" dirty="0" err="1">
                <a:ea typeface="+mn-lt"/>
                <a:cs typeface="+mn-lt"/>
              </a:rPr>
              <a:t>загальному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випадку</a:t>
            </a:r>
            <a:r>
              <a:rPr lang="ru-RU" sz="1800" dirty="0">
                <a:ea typeface="+mn-lt"/>
                <a:cs typeface="+mn-lt"/>
              </a:rPr>
              <a:t> буде </a:t>
            </a:r>
            <a:r>
              <a:rPr lang="ru-RU" sz="1800" dirty="0" err="1">
                <a:ea typeface="+mn-lt"/>
                <a:cs typeface="+mn-lt"/>
              </a:rPr>
              <a:t>менше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потенціалу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плазми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внаслідок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виникнення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дебаєвсьного</a:t>
            </a:r>
            <a:r>
              <a:rPr lang="ru-RU" sz="1800" dirty="0">
                <a:ea typeface="+mn-lt"/>
                <a:cs typeface="+mn-lt"/>
              </a:rPr>
              <a:t> шару. </a:t>
            </a:r>
            <a:r>
              <a:rPr lang="ru-RU" sz="1800" dirty="0" err="1">
                <a:ea typeface="+mn-lt"/>
                <a:cs typeface="+mn-lt"/>
              </a:rPr>
              <a:t>Такий</a:t>
            </a:r>
            <a:r>
              <a:rPr lang="ru-RU" sz="1800" dirty="0">
                <a:ea typeface="+mn-lt"/>
                <a:cs typeface="+mn-lt"/>
              </a:rPr>
              <a:t> </a:t>
            </a:r>
            <a:r>
              <a:rPr lang="ru-RU" sz="1800" dirty="0" err="1">
                <a:ea typeface="+mn-lt"/>
                <a:cs typeface="+mn-lt"/>
              </a:rPr>
              <a:t>потенціал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називають</a:t>
            </a:r>
            <a:r>
              <a:rPr lang="ru-RU" sz="1800" dirty="0">
                <a:ea typeface="+mn-lt"/>
                <a:cs typeface="+mn-lt"/>
              </a:rPr>
              <a:t> </a:t>
            </a:r>
            <a:r>
              <a:rPr lang="ru-RU" sz="1800" b="1" dirty="0" err="1">
                <a:ea typeface="+mn-lt"/>
                <a:cs typeface="+mn-lt"/>
              </a:rPr>
              <a:t>плаваючим</a:t>
            </a:r>
            <a:r>
              <a:rPr lang="ru-RU" sz="1800" b="1" dirty="0">
                <a:ea typeface="+mn-lt"/>
                <a:cs typeface="+mn-lt"/>
              </a:rPr>
              <a:t> </a:t>
            </a:r>
            <a:r>
              <a:rPr lang="ru-RU" sz="1800" b="1" dirty="0" err="1">
                <a:ea typeface="+mn-lt"/>
                <a:cs typeface="+mn-lt"/>
              </a:rPr>
              <a:t>потенціалом</a:t>
            </a:r>
            <a:r>
              <a:rPr lang="ru-RU" sz="1800" b="1" dirty="0">
                <a:ea typeface="+mn-lt"/>
                <a:cs typeface="+mn-lt"/>
              </a:rPr>
              <a:t>.</a:t>
            </a:r>
            <a:r>
              <a:rPr lang="ru-RU" sz="1800" dirty="0">
                <a:ea typeface="+mn-lt"/>
                <a:cs typeface="+mn-lt"/>
              </a:rPr>
              <a:t> </a:t>
            </a:r>
            <a:r>
              <a:rPr lang="ru-RU" sz="1800" dirty="0" err="1">
                <a:ea typeface="+mn-lt"/>
                <a:cs typeface="+mn-lt"/>
              </a:rPr>
              <a:t>Унаслідок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хорошої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електричної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провідності</a:t>
            </a:r>
            <a:r>
              <a:rPr lang="ru-RU" sz="1800" dirty="0">
                <a:ea typeface="+mn-lt"/>
                <a:cs typeface="+mn-lt"/>
              </a:rPr>
              <a:t> плазма </a:t>
            </a:r>
            <a:r>
              <a:rPr lang="ru-RU" sz="1800" dirty="0" err="1">
                <a:ea typeface="+mn-lt"/>
                <a:cs typeface="+mn-lt"/>
              </a:rPr>
              <a:t>прагне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екранувати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всі</a:t>
            </a:r>
            <a:r>
              <a:rPr lang="ru-RU" sz="1800" dirty="0">
                <a:ea typeface="+mn-lt"/>
                <a:cs typeface="+mn-lt"/>
              </a:rPr>
              <a:t> </a:t>
            </a:r>
            <a:r>
              <a:rPr lang="ru-RU" sz="1800" dirty="0" err="1">
                <a:ea typeface="+mn-lt"/>
                <a:cs typeface="+mn-lt"/>
              </a:rPr>
              <a:t>електричні</a:t>
            </a:r>
            <a:r>
              <a:rPr lang="ru-RU" sz="1800" dirty="0">
                <a:ea typeface="+mn-lt"/>
                <a:cs typeface="+mn-lt"/>
              </a:rPr>
              <a:t> поля. </a:t>
            </a:r>
            <a:r>
              <a:rPr lang="ru-RU" sz="1800" dirty="0" err="1">
                <a:ea typeface="+mn-lt"/>
                <a:cs typeface="+mn-lt"/>
              </a:rPr>
              <a:t>Це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призводить</a:t>
            </a:r>
            <a:r>
              <a:rPr lang="ru-RU" sz="1800" dirty="0">
                <a:ea typeface="+mn-lt"/>
                <a:cs typeface="+mn-lt"/>
              </a:rPr>
              <a:t> до </a:t>
            </a:r>
            <a:r>
              <a:rPr lang="ru-RU" sz="1800" dirty="0" err="1">
                <a:ea typeface="+mn-lt"/>
                <a:cs typeface="+mn-lt"/>
              </a:rPr>
              <a:t>явища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квазінейтральності</a:t>
            </a:r>
            <a:r>
              <a:rPr lang="ru-RU" sz="1800" dirty="0">
                <a:ea typeface="+mn-lt"/>
                <a:cs typeface="+mn-lt"/>
              </a:rPr>
              <a:t> - </a:t>
            </a:r>
            <a:r>
              <a:rPr lang="ru-RU" sz="1800" dirty="0" err="1">
                <a:ea typeface="+mn-lt"/>
                <a:cs typeface="+mn-lt"/>
              </a:rPr>
              <a:t>щільність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негативних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зарядів</a:t>
            </a:r>
            <a:r>
              <a:rPr lang="ru-RU" sz="1800" dirty="0">
                <a:ea typeface="+mn-lt"/>
                <a:cs typeface="+mn-lt"/>
              </a:rPr>
              <a:t> з </a:t>
            </a:r>
            <a:r>
              <a:rPr lang="ru-RU" sz="1800" dirty="0" err="1">
                <a:ea typeface="+mn-lt"/>
                <a:cs typeface="+mn-lt"/>
              </a:rPr>
              <a:t>хорошою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точністю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дорівнює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щільності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позитивних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зарядів</a:t>
            </a:r>
            <a:r>
              <a:rPr lang="ru-RU" sz="1800" dirty="0">
                <a:ea typeface="+mn-lt"/>
                <a:cs typeface="+mn-lt"/>
              </a:rPr>
              <a:t>. У силу </a:t>
            </a:r>
            <a:r>
              <a:rPr lang="ru-RU" sz="1800" dirty="0" err="1">
                <a:ea typeface="+mn-lt"/>
                <a:cs typeface="+mn-lt"/>
              </a:rPr>
              <a:t>гарної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електричної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провідності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плазми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поділ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позитивних</a:t>
            </a:r>
            <a:r>
              <a:rPr lang="ru-RU" sz="1800" dirty="0">
                <a:ea typeface="+mn-lt"/>
                <a:cs typeface="+mn-lt"/>
              </a:rPr>
              <a:t> і </a:t>
            </a:r>
            <a:r>
              <a:rPr lang="ru-RU" sz="1800" dirty="0" err="1">
                <a:ea typeface="+mn-lt"/>
                <a:cs typeface="+mn-lt"/>
              </a:rPr>
              <a:t>негативних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зарядів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неможливо</a:t>
            </a:r>
            <a:r>
              <a:rPr lang="ru-RU" sz="1800" dirty="0">
                <a:ea typeface="+mn-lt"/>
                <a:cs typeface="+mn-lt"/>
              </a:rPr>
              <a:t> на </a:t>
            </a:r>
            <a:r>
              <a:rPr lang="ru-RU" sz="1800" dirty="0" err="1">
                <a:ea typeface="+mn-lt"/>
                <a:cs typeface="+mn-lt"/>
              </a:rPr>
              <a:t>відстанях</a:t>
            </a:r>
            <a:r>
              <a:rPr lang="ru-RU" sz="1800" dirty="0">
                <a:ea typeface="+mn-lt"/>
                <a:cs typeface="+mn-lt"/>
              </a:rPr>
              <a:t> великого </a:t>
            </a:r>
            <a:r>
              <a:rPr lang="ru-RU" sz="1800" dirty="0" err="1">
                <a:ea typeface="+mn-lt"/>
                <a:cs typeface="+mn-lt"/>
              </a:rPr>
              <a:t>Радіусу</a:t>
            </a:r>
            <a:r>
              <a:rPr lang="ru-RU" sz="1800" dirty="0">
                <a:ea typeface="+mn-lt"/>
                <a:cs typeface="+mn-lt"/>
              </a:rPr>
              <a:t> Дебая і часу великих </a:t>
            </a:r>
            <a:r>
              <a:rPr lang="ru-RU" sz="1800" dirty="0" err="1">
                <a:ea typeface="+mn-lt"/>
                <a:cs typeface="+mn-lt"/>
              </a:rPr>
              <a:t>періодів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плазмових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коливань</a:t>
            </a:r>
            <a:r>
              <a:rPr lang="ru-RU" sz="1800" dirty="0">
                <a:ea typeface="+mn-lt"/>
                <a:cs typeface="+mn-lt"/>
              </a:rPr>
              <a:t>. Прикладом </a:t>
            </a:r>
            <a:r>
              <a:rPr lang="ru-RU" sz="1800" dirty="0" err="1">
                <a:ea typeface="+mn-lt"/>
                <a:cs typeface="+mn-lt"/>
              </a:rPr>
              <a:t>неквазінейтральної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плазми</a:t>
            </a:r>
            <a:r>
              <a:rPr lang="ru-RU" sz="1800" dirty="0">
                <a:ea typeface="+mn-lt"/>
                <a:cs typeface="+mn-lt"/>
              </a:rPr>
              <a:t> є пучок </a:t>
            </a:r>
            <a:r>
              <a:rPr lang="ru-RU" sz="1800" dirty="0" err="1">
                <a:ea typeface="+mn-lt"/>
                <a:cs typeface="+mn-lt"/>
              </a:rPr>
              <a:t>електронів</a:t>
            </a:r>
            <a:r>
              <a:rPr lang="ru-RU" sz="1800" dirty="0">
                <a:ea typeface="+mn-lt"/>
                <a:cs typeface="+mn-lt"/>
              </a:rPr>
              <a:t>. </a:t>
            </a:r>
            <a:r>
              <a:rPr lang="ru-RU" sz="1800" dirty="0" err="1">
                <a:ea typeface="+mn-lt"/>
                <a:cs typeface="+mn-lt"/>
              </a:rPr>
              <a:t>Однак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щільність</a:t>
            </a:r>
            <a:r>
              <a:rPr lang="ru-RU" sz="1800" dirty="0">
                <a:ea typeface="+mn-lt"/>
                <a:cs typeface="+mn-lt"/>
              </a:rPr>
              <a:t> не </a:t>
            </a:r>
            <a:r>
              <a:rPr lang="ru-RU" sz="1800" dirty="0" err="1">
                <a:ea typeface="+mn-lt"/>
                <a:cs typeface="+mn-lt"/>
              </a:rPr>
              <a:t>нейтральних</a:t>
            </a:r>
            <a:r>
              <a:rPr lang="ru-RU" sz="1800" dirty="0">
                <a:ea typeface="+mn-lt"/>
                <a:cs typeface="+mn-lt"/>
              </a:rPr>
              <a:t> плазм повинна бути </a:t>
            </a:r>
            <a:r>
              <a:rPr lang="ru-RU" sz="1800" dirty="0" err="1">
                <a:ea typeface="+mn-lt"/>
                <a:cs typeface="+mn-lt"/>
              </a:rPr>
              <a:t>дуже</a:t>
            </a:r>
            <a:r>
              <a:rPr lang="ru-RU" sz="1800" dirty="0">
                <a:ea typeface="+mn-lt"/>
                <a:cs typeface="+mn-lt"/>
              </a:rPr>
              <a:t> мала, </a:t>
            </a:r>
            <a:r>
              <a:rPr lang="ru-RU" sz="1800" dirty="0" err="1">
                <a:ea typeface="+mn-lt"/>
                <a:cs typeface="+mn-lt"/>
              </a:rPr>
              <a:t>інакше</a:t>
            </a:r>
            <a:r>
              <a:rPr lang="ru-RU" sz="1800" dirty="0">
                <a:ea typeface="+mn-lt"/>
                <a:cs typeface="+mn-lt"/>
              </a:rPr>
              <a:t> вони </a:t>
            </a:r>
            <a:r>
              <a:rPr lang="ru-RU" sz="1800" dirty="0" err="1">
                <a:ea typeface="+mn-lt"/>
                <a:cs typeface="+mn-lt"/>
              </a:rPr>
              <a:t>швидко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розпадуться</a:t>
            </a:r>
            <a:r>
              <a:rPr lang="ru-RU" sz="1800" dirty="0">
                <a:ea typeface="+mn-lt"/>
                <a:cs typeface="+mn-lt"/>
              </a:rPr>
              <a:t> за </a:t>
            </a:r>
            <a:r>
              <a:rPr lang="ru-RU" sz="1800" dirty="0" err="1">
                <a:ea typeface="+mn-lt"/>
                <a:cs typeface="+mn-lt"/>
              </a:rPr>
              <a:t>рахунок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кулонівського</a:t>
            </a:r>
            <a:r>
              <a:rPr lang="ru-RU" sz="1800" dirty="0">
                <a:ea typeface="+mn-lt"/>
                <a:cs typeface="+mn-lt"/>
              </a:rPr>
              <a:t> </a:t>
            </a:r>
            <a:r>
              <a:rPr lang="ru-RU" sz="1800" dirty="0" err="1">
                <a:ea typeface="+mn-lt"/>
                <a:cs typeface="+mn-lt"/>
              </a:rPr>
              <a:t>відштовхування</a:t>
            </a:r>
            <a:r>
              <a:rPr lang="ru-RU" sz="1800" dirty="0">
                <a:ea typeface="+mn-lt"/>
                <a:cs typeface="+mn-lt"/>
              </a:rPr>
              <a:t>.</a:t>
            </a:r>
            <a:br>
              <a:rPr lang="ru-RU" sz="1800" dirty="0">
                <a:ea typeface="+mn-lt"/>
                <a:cs typeface="+mn-lt"/>
              </a:rPr>
            </a:br>
            <a:endParaRPr lang="ru-RU" sz="1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092062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Четвертий агрегатний стан речовини та його особливості</vt:lpstr>
      <vt:lpstr>Презентация PowerPoint</vt:lpstr>
      <vt:lpstr>Історія</vt:lpstr>
      <vt:lpstr>Четвертий агрегатний стан</vt:lpstr>
      <vt:lpstr>Презентация PowerPoint</vt:lpstr>
      <vt:lpstr>Презентация PowerPoint</vt:lpstr>
      <vt:lpstr>Властивості плазми</vt:lpstr>
      <vt:lpstr>Презентация PowerPoint</vt:lpstr>
      <vt:lpstr>Презентация PowerPoint</vt:lpstr>
      <vt:lpstr>Отримання плазми</vt:lpstr>
      <vt:lpstr>Використання плазми</vt:lpstr>
      <vt:lpstr>Кінець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360</cp:revision>
  <dcterms:created xsi:type="dcterms:W3CDTF">2020-04-05T14:49:45Z</dcterms:created>
  <dcterms:modified xsi:type="dcterms:W3CDTF">2020-04-06T15:37:55Z</dcterms:modified>
</cp:coreProperties>
</file>